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543F5-09BB-480D-BA55-6BA9AB646578}" type="datetimeFigureOut">
              <a:rPr lang="hr-HR" smtClean="0"/>
              <a:t>25.10.2016.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567D-507D-457D-9C92-6FA9686BD1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481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ED5A-4F38-49B1-BFC0-87507ED3CD50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C127-A6CD-457D-9FC0-AEB0E77803C1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8AAA-A539-46FB-A088-0C87AD1B0948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33B7-2F3D-42B2-8116-C17772BE0918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1958-A50B-49EE-8E68-BA630169F2EB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C38E-295D-4B96-A2AB-CABD3F1D621E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5EA-C934-4C5B-A43D-8403BBC866F3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1026-171D-4107-A20D-5FF91D7453ED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B4B2-206C-4716-99D0-26F474799120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F5F2-839F-458C-95EB-018EA54F31B7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66C3-1A82-4217-95A2-4048F2743ABF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EEC5-CF16-465C-9C53-D4B0C53EC958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5977-92BE-45E1-AB99-C1B34F6E29F9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3E3-0DB7-45AB-9D13-B28375CCC1F9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A6F5-A697-41F5-8F7A-AACBD54F003F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881-F0AD-48B7-9E38-C9C157175975}" type="datetime1">
              <a:rPr lang="en-US" smtClean="0"/>
              <a:t>10/25/2016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1E735-C055-4C51-A40C-62C19A2BB1CD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vesnajanko.eu/igre/pogodi/hrvatska-akvas.html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terensk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Virtualna terenska nastava 2.0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Vesna Janko, prof.</a:t>
            </a:r>
          </a:p>
          <a:p>
            <a:r>
              <a:rPr lang="hr-HR" dirty="0"/>
              <a:t>II. osnovna škola Bjelovar</a:t>
            </a:r>
          </a:p>
          <a:p>
            <a:r>
              <a:rPr lang="hr-HR" dirty="0"/>
              <a:t>vesna.janko@skole.hr</a:t>
            </a:r>
          </a:p>
        </p:txBody>
      </p:sp>
    </p:spTree>
    <p:extLst>
      <p:ext uri="{BB962C8B-B14F-4D97-AF65-F5344CB8AC3E}">
        <p14:creationId xmlns:p14="http://schemas.microsoft.com/office/powerpoint/2010/main" val="315317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298922" cy="2819400"/>
          </a:xfrm>
        </p:spPr>
        <p:txBody>
          <a:bodyPr>
            <a:normAutofit/>
          </a:bodyPr>
          <a:lstStyle/>
          <a:p>
            <a:r>
              <a:rPr lang="hr-HR" dirty="0"/>
              <a:t>Uočavanje i o</a:t>
            </a:r>
            <a:r>
              <a:rPr lang="pt-BR" dirty="0"/>
              <a:t>pisivanje geografsk</a:t>
            </a:r>
            <a:r>
              <a:rPr lang="hr-HR" dirty="0"/>
              <a:t>ih pojava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146398"/>
            <a:ext cx="5748635" cy="6565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niOkvir 6"/>
          <p:cNvSpPr txBox="1"/>
          <p:nvPr/>
        </p:nvSpPr>
        <p:spPr>
          <a:xfrm>
            <a:off x="2326795" y="4135016"/>
            <a:ext cx="2369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Prikupljanje odgovora i vrednovanje rezultata</a:t>
            </a:r>
          </a:p>
        </p:txBody>
      </p:sp>
    </p:spTree>
    <p:extLst>
      <p:ext uri="{BB962C8B-B14F-4D97-AF65-F5344CB8AC3E}">
        <p14:creationId xmlns:p14="http://schemas.microsoft.com/office/powerpoint/2010/main" val="325984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izvještaja s „putovanja”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593764"/>
            <a:ext cx="6585610" cy="4447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avokutnik 6"/>
          <p:cNvSpPr/>
          <p:nvPr/>
        </p:nvSpPr>
        <p:spPr>
          <a:xfrm>
            <a:off x="677334" y="2046751"/>
            <a:ext cx="40470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</a:rPr>
              <a:t>Poljska, Češka, Slovačka i Mađarska</a:t>
            </a:r>
          </a:p>
          <a:p>
            <a:endParaRPr lang="hr-H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</a:rPr>
              <a:t>ZADATAK:</a:t>
            </a:r>
          </a:p>
          <a:p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</a:rPr>
              <a:t>Napišite izvještaj s putovanja prema navedenim zadatcima i točkama na karti. </a:t>
            </a:r>
            <a:r>
              <a:rPr lang="hr-H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Prošeći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</a:rPr>
              <a:t>terenom. Uočene pojave </a:t>
            </a:r>
            <a:r>
              <a:rPr lang="hr-H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slikaj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</a:rPr>
              <a:t> i umetni u prezentaciju. Opiši ih. 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77333" y="1379532"/>
            <a:ext cx="117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razred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6096000" y="606565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Google </a:t>
            </a:r>
            <a:r>
              <a:rPr lang="hr-HR" dirty="0" err="1"/>
              <a:t>Earth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753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izvještaja s „putovanja”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74" y="2357130"/>
            <a:ext cx="5565397" cy="4174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257" y="1133619"/>
            <a:ext cx="3817729" cy="5090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niOkvir 7"/>
          <p:cNvSpPr txBox="1"/>
          <p:nvPr/>
        </p:nvSpPr>
        <p:spPr>
          <a:xfrm>
            <a:off x="1136073" y="1537855"/>
            <a:ext cx="433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rad u grupi, podjela zadataka u grupi</a:t>
            </a:r>
          </a:p>
          <a:p>
            <a:pPr marL="285750" indent="-285750">
              <a:buFontTx/>
              <a:buChar char="-"/>
            </a:pPr>
            <a:r>
              <a:rPr lang="hr-HR" dirty="0"/>
              <a:t>min. dva školska sata</a:t>
            </a:r>
          </a:p>
        </p:txBody>
      </p:sp>
    </p:spTree>
    <p:extLst>
      <p:ext uri="{BB962C8B-B14F-4D97-AF65-F5344CB8AC3E}">
        <p14:creationId xmlns:p14="http://schemas.microsoft.com/office/powerpoint/2010/main" val="143976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izvještaja s „putovanja”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20" y="1409491"/>
            <a:ext cx="9978234" cy="5152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2057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izvještaja s „putovanja”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97" y="1323312"/>
            <a:ext cx="9560832" cy="5344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326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Rješavanje problemskog zadatka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Pravokutnik 4"/>
          <p:cNvSpPr/>
          <p:nvPr/>
        </p:nvSpPr>
        <p:spPr>
          <a:xfrm>
            <a:off x="997526" y="1930400"/>
            <a:ext cx="95873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alibri" panose="020F0502020204030204" pitchFamily="34" charset="0"/>
              </a:rPr>
              <a:t>ZADATAK:</a:t>
            </a:r>
          </a:p>
          <a:p>
            <a:r>
              <a:rPr lang="hr-HR" sz="2400" dirty="0">
                <a:latin typeface="Calibri" panose="020F0502020204030204" pitchFamily="34" charset="0"/>
              </a:rPr>
              <a:t>Zamislite kružno putovanje automobilom kroz nizinsku Hrvatsku. Posjetit ćete znamenitosti i kulturno-zabavna događanja, kušati tradicionalnu kuhinju.</a:t>
            </a:r>
          </a:p>
          <a:p>
            <a:r>
              <a:rPr lang="hr-HR" sz="2400" dirty="0">
                <a:latin typeface="Calibri" panose="020F0502020204030204" pitchFamily="34" charset="0"/>
              </a:rPr>
              <a:t>Izradite troškovnik i plan puta za pet dana.</a:t>
            </a:r>
          </a:p>
          <a:p>
            <a:r>
              <a:rPr lang="hr-HR" sz="2400" dirty="0">
                <a:latin typeface="Calibri" panose="020F0502020204030204" pitchFamily="34" charset="0"/>
              </a:rPr>
              <a:t>Zadatak vaše grupe je potrošiti </a:t>
            </a:r>
            <a:r>
              <a:rPr lang="hr-HR" sz="2400" b="1" dirty="0">
                <a:latin typeface="Calibri" panose="020F0502020204030204" pitchFamily="34" charset="0"/>
              </a:rPr>
              <a:t>10.000,00 kn </a:t>
            </a:r>
            <a:r>
              <a:rPr lang="hr-HR" sz="2400" dirty="0">
                <a:latin typeface="Calibri" panose="020F0502020204030204" pitchFamily="34" charset="0"/>
              </a:rPr>
              <a:t>i proći najmanje </a:t>
            </a:r>
            <a:r>
              <a:rPr lang="hr-HR" sz="2400" b="1" dirty="0">
                <a:latin typeface="Calibri" panose="020F0502020204030204" pitchFamily="34" charset="0"/>
              </a:rPr>
              <a:t>500 km</a:t>
            </a:r>
            <a:r>
              <a:rPr lang="hr-HR" sz="2400" dirty="0">
                <a:latin typeface="Calibri" panose="020F0502020204030204" pitchFamily="34" charset="0"/>
              </a:rPr>
              <a:t>.</a:t>
            </a:r>
          </a:p>
          <a:p>
            <a:r>
              <a:rPr lang="hr-HR" sz="2400" dirty="0">
                <a:latin typeface="Calibri" panose="020F0502020204030204" pitchFamily="34" charset="0"/>
              </a:rPr>
              <a:t>Koristite: </a:t>
            </a:r>
          </a:p>
          <a:p>
            <a:pPr marL="457200" indent="-457200">
              <a:buFontTx/>
              <a:buChar char="-"/>
            </a:pPr>
            <a:r>
              <a:rPr lang="hr-HR" sz="2400" dirty="0">
                <a:latin typeface="Calibri" panose="020F0502020204030204" pitchFamily="34" charset="0"/>
              </a:rPr>
              <a:t>HAK karte,</a:t>
            </a:r>
          </a:p>
          <a:p>
            <a:pPr marL="457200" indent="-457200">
              <a:buFontTx/>
              <a:buChar char="-"/>
            </a:pPr>
            <a:r>
              <a:rPr lang="hr-HR" sz="2400" dirty="0">
                <a:latin typeface="Calibri" panose="020F0502020204030204" pitchFamily="34" charset="0"/>
              </a:rPr>
              <a:t>Excel,</a:t>
            </a:r>
          </a:p>
          <a:p>
            <a:pPr marL="457200" indent="-457200">
              <a:buFontTx/>
              <a:buChar char="-"/>
            </a:pPr>
            <a:r>
              <a:rPr lang="hr-HR" sz="2400" dirty="0">
                <a:latin typeface="Calibri" panose="020F0502020204030204" pitchFamily="34" charset="0"/>
              </a:rPr>
              <a:t>Google Street </a:t>
            </a:r>
            <a:r>
              <a:rPr lang="hr-HR" sz="2400" dirty="0" err="1">
                <a:latin typeface="Calibri" panose="020F0502020204030204" pitchFamily="34" charset="0"/>
              </a:rPr>
              <a:t>View</a:t>
            </a:r>
            <a:r>
              <a:rPr lang="hr-HR" sz="2400" dirty="0">
                <a:latin typeface="Calibri" panose="020F0502020204030204" pitchFamily="34" charset="0"/>
              </a:rPr>
              <a:t>,</a:t>
            </a:r>
          </a:p>
          <a:p>
            <a:pPr marL="457200" indent="-457200">
              <a:buFontTx/>
              <a:buChar char="-"/>
            </a:pPr>
            <a:r>
              <a:rPr lang="hr-HR" sz="2400" dirty="0">
                <a:latin typeface="Calibri" panose="020F0502020204030204" pitchFamily="34" charset="0"/>
              </a:rPr>
              <a:t>Službene stranice destinacija.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77334" y="1457730"/>
            <a:ext cx="117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razred</a:t>
            </a:r>
          </a:p>
        </p:txBody>
      </p:sp>
    </p:spTree>
    <p:extLst>
      <p:ext uri="{BB962C8B-B14F-4D97-AF65-F5344CB8AC3E}">
        <p14:creationId xmlns:p14="http://schemas.microsoft.com/office/powerpoint/2010/main" val="442296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Rješavanje problemskog zadatka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41" y="1497238"/>
            <a:ext cx="11718127" cy="4544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2303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Rješavanje problemskog zadatka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667" y="1311298"/>
            <a:ext cx="7894184" cy="5349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niOkvir 5"/>
          <p:cNvSpPr txBox="1"/>
          <p:nvPr/>
        </p:nvSpPr>
        <p:spPr>
          <a:xfrm>
            <a:off x="346364" y="5418053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HAK karte – ruta putovanja</a:t>
            </a:r>
          </a:p>
        </p:txBody>
      </p:sp>
    </p:spTree>
    <p:extLst>
      <p:ext uri="{BB962C8B-B14F-4D97-AF65-F5344CB8AC3E}">
        <p14:creationId xmlns:p14="http://schemas.microsoft.com/office/powerpoint/2010/main" val="4146439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Kviz igra „Pogodi gdje sam”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Slika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87" y="1453487"/>
            <a:ext cx="8810625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avokutnik 5"/>
          <p:cNvSpPr/>
          <p:nvPr/>
        </p:nvSpPr>
        <p:spPr>
          <a:xfrm>
            <a:off x="6753461" y="671587"/>
            <a:ext cx="3674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http://bit.ly/pogodi1</a:t>
            </a:r>
          </a:p>
        </p:txBody>
      </p:sp>
    </p:spTree>
    <p:extLst>
      <p:ext uri="{BB962C8B-B14F-4D97-AF65-F5344CB8AC3E}">
        <p14:creationId xmlns:p14="http://schemas.microsoft.com/office/powerpoint/2010/main" val="201467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Virtualna terenska nastava omogućava uz pomoć IKT-a i suvremenih metodičkih postupaka interaktivno</a:t>
            </a:r>
            <a:r>
              <a:rPr lang="hr-HR" sz="2400"/>
              <a:t>, istraživačko </a:t>
            </a:r>
            <a:r>
              <a:rPr lang="hr-HR" sz="2400" dirty="0"/>
              <a:t>i kreativno istraživanje prostora.</a:t>
            </a:r>
          </a:p>
          <a:p>
            <a:pPr lvl="1"/>
            <a:endParaRPr lang="hr-HR" sz="2200" dirty="0"/>
          </a:p>
          <a:p>
            <a:r>
              <a:rPr lang="hr-HR" sz="2400" dirty="0"/>
              <a:t>Klasična terenska nastava jest najkvalitetnija metoda rada u nastavi Geografije i nezamjenjiva je.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9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Zašto naziv „Virtualna terenska nastava 2.0”?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Projekt pod nazivom „Virtualna terenska nastava” nastao u sklopu </a:t>
            </a:r>
            <a:r>
              <a:rPr lang="hr-HR" sz="2400" b="1" dirty="0"/>
              <a:t>E-</a:t>
            </a:r>
            <a:r>
              <a:rPr lang="hr-HR" sz="2400" b="1" dirty="0" err="1"/>
              <a:t>learning</a:t>
            </a:r>
            <a:r>
              <a:rPr lang="hr-HR" sz="2400" b="1" dirty="0"/>
              <a:t> akademije </a:t>
            </a:r>
            <a:r>
              <a:rPr lang="hr-HR" sz="2400" dirty="0"/>
              <a:t>2009. godine</a:t>
            </a:r>
          </a:p>
          <a:p>
            <a:pPr lvl="1"/>
            <a:r>
              <a:rPr lang="hr-HR" sz="2200" dirty="0"/>
              <a:t>Kristina </a:t>
            </a:r>
            <a:r>
              <a:rPr lang="hr-HR" sz="2200" dirty="0" err="1"/>
              <a:t>Rismondo</a:t>
            </a:r>
            <a:r>
              <a:rPr lang="hr-HR" sz="2200" dirty="0"/>
              <a:t> (XV. Gimnazija Zagreb), Vesna Janko (II. OŠ Bjelovar)  </a:t>
            </a:r>
          </a:p>
          <a:p>
            <a:pPr lvl="1"/>
            <a:r>
              <a:rPr lang="hr-HR" sz="2200" dirty="0"/>
              <a:t>Prezentiran na CUC-u 2009. godine</a:t>
            </a:r>
          </a:p>
          <a:p>
            <a:r>
              <a:rPr lang="hr-HR" sz="2400" dirty="0"/>
              <a:t>VTN na drugačiji način</a:t>
            </a:r>
          </a:p>
          <a:p>
            <a:pPr lvl="1"/>
            <a:r>
              <a:rPr lang="hr-HR" sz="2200" dirty="0"/>
              <a:t>Korištenje Google Street </a:t>
            </a:r>
            <a:r>
              <a:rPr lang="hr-HR" sz="2200" dirty="0" err="1"/>
              <a:t>View</a:t>
            </a:r>
            <a:r>
              <a:rPr lang="hr-HR" sz="2200" dirty="0"/>
              <a:t> tehnologije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6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64" y="1601343"/>
            <a:ext cx="4835071" cy="365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2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Suvremena terenska nastava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731819"/>
            <a:ext cx="8596668" cy="4309544"/>
          </a:xfrm>
        </p:spPr>
        <p:txBody>
          <a:bodyPr>
            <a:normAutofit/>
          </a:bodyPr>
          <a:lstStyle/>
          <a:p>
            <a:r>
              <a:rPr lang="hr-HR" sz="2400" dirty="0"/>
              <a:t>Osnovna metoda u nastavi Geografije</a:t>
            </a:r>
          </a:p>
          <a:p>
            <a:pPr lvl="1"/>
            <a:r>
              <a:rPr lang="hr-HR" sz="2200" dirty="0"/>
              <a:t>Na licu mjesta doživljaj geografske stvarnosti prostora</a:t>
            </a:r>
          </a:p>
          <a:p>
            <a:pPr lvl="1"/>
            <a:r>
              <a:rPr lang="hr-HR" sz="2200" dirty="0"/>
              <a:t>Zahtjeva potpuno sudjelovanje učenika</a:t>
            </a:r>
          </a:p>
          <a:p>
            <a:pPr lvl="1"/>
            <a:r>
              <a:rPr lang="hr-HR" sz="2200" dirty="0"/>
              <a:t>Istraživački rad, rješavanje problemskih zadataka, prezentacijske vještine, suradničko učenje</a:t>
            </a:r>
          </a:p>
          <a:p>
            <a:pPr lvl="1"/>
            <a:r>
              <a:rPr lang="hr-HR" sz="2200" dirty="0"/>
              <a:t>Interdisciplinarna </a:t>
            </a:r>
          </a:p>
          <a:p>
            <a:r>
              <a:rPr lang="hr-HR" sz="2400" dirty="0"/>
              <a:t>Zašto se malo koristi u nastavi?</a:t>
            </a:r>
          </a:p>
          <a:p>
            <a:pPr lvl="1"/>
            <a:r>
              <a:rPr lang="hr-HR" sz="2200" dirty="0"/>
              <a:t>Organizacijski i provedbeno zahtjevnija</a:t>
            </a:r>
          </a:p>
          <a:p>
            <a:pPr lvl="1"/>
            <a:r>
              <a:rPr lang="hr-HR" sz="2200" dirty="0"/>
              <a:t>Financijski problemi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0545"/>
          </a:xfrm>
        </p:spPr>
        <p:txBody>
          <a:bodyPr/>
          <a:lstStyle/>
          <a:p>
            <a:r>
              <a:rPr lang="hr-HR" dirty="0"/>
              <a:t>Virtualna terenska nastava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835367"/>
            <a:ext cx="8596668" cy="4205995"/>
          </a:xfrm>
        </p:spPr>
        <p:txBody>
          <a:bodyPr>
            <a:normAutofit/>
          </a:bodyPr>
          <a:lstStyle/>
          <a:p>
            <a:r>
              <a:rPr lang="hr-HR" sz="2400" dirty="0"/>
              <a:t>Potpomognuta suvremenom tehnologijom</a:t>
            </a:r>
          </a:p>
          <a:p>
            <a:r>
              <a:rPr lang="hr-HR" sz="2400" dirty="0"/>
              <a:t>Nema vremenskog i prostornog ograničenja u izvedbi</a:t>
            </a:r>
          </a:p>
          <a:p>
            <a:r>
              <a:rPr lang="hr-HR" sz="2400" dirty="0"/>
              <a:t>Omogućava suvremeni pristup nastavi</a:t>
            </a:r>
          </a:p>
          <a:p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Organizacija i priprema je slična klasičnoj terenskoj nastavi</a:t>
            </a:r>
          </a:p>
          <a:p>
            <a:r>
              <a:rPr lang="hr-HR" sz="2400" dirty="0"/>
              <a:t>Ograničenja:</a:t>
            </a:r>
          </a:p>
          <a:p>
            <a:pPr lvl="1"/>
            <a:r>
              <a:rPr lang="hr-HR" sz="2200" dirty="0"/>
              <a:t>Potrebno imati tehnička sredstva (Internet, tableti, računala)</a:t>
            </a:r>
          </a:p>
          <a:p>
            <a:pPr lvl="1"/>
            <a:r>
              <a:rPr lang="hr-HR" sz="2200" dirty="0"/>
              <a:t>Ograničen je broj metoda rada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709"/>
          </a:xfrm>
        </p:spPr>
        <p:txBody>
          <a:bodyPr/>
          <a:lstStyle/>
          <a:p>
            <a:r>
              <a:rPr lang="hr-HR" dirty="0"/>
              <a:t>Korišteni alati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4642053"/>
          </a:xfrm>
        </p:spPr>
        <p:txBody>
          <a:bodyPr>
            <a:normAutofit/>
          </a:bodyPr>
          <a:lstStyle/>
          <a:p>
            <a:r>
              <a:rPr lang="hr-HR" sz="2400" b="1" dirty="0"/>
              <a:t>Tableti za učenike (Samsung </a:t>
            </a:r>
            <a:r>
              <a:rPr lang="hr-HR" sz="2400" b="1" dirty="0" err="1"/>
              <a:t>Galaxy</a:t>
            </a:r>
            <a:r>
              <a:rPr lang="hr-HR" sz="2400" b="1" dirty="0"/>
              <a:t> Note, 2014), Internet, prezentacijsko računalo</a:t>
            </a:r>
          </a:p>
          <a:p>
            <a:r>
              <a:rPr lang="hr-HR" sz="2400" b="1" u="sng" dirty="0"/>
              <a:t>Google Street </a:t>
            </a:r>
            <a:r>
              <a:rPr lang="hr-HR" sz="2400" b="1" u="sng" dirty="0" err="1"/>
              <a:t>View</a:t>
            </a:r>
            <a:endParaRPr lang="hr-HR" sz="2400" b="1" u="sng" dirty="0"/>
          </a:p>
          <a:p>
            <a:r>
              <a:rPr lang="hr-HR" sz="2400" b="1" dirty="0"/>
              <a:t>Google </a:t>
            </a:r>
            <a:r>
              <a:rPr lang="hr-HR" sz="2400" b="1" dirty="0" err="1"/>
              <a:t>Earth</a:t>
            </a:r>
            <a:r>
              <a:rPr lang="hr-HR" sz="2400" b="1" dirty="0"/>
              <a:t> (stolna verzija i mobilna aplikacija)</a:t>
            </a:r>
          </a:p>
          <a:p>
            <a:r>
              <a:rPr lang="hr-HR" sz="2400" b="1" dirty="0"/>
              <a:t>Google </a:t>
            </a:r>
            <a:r>
              <a:rPr lang="hr-HR" sz="2400" b="1" dirty="0" err="1"/>
              <a:t>Maps</a:t>
            </a:r>
            <a:r>
              <a:rPr lang="hr-HR" sz="2400" b="1" dirty="0"/>
              <a:t> / Google My </a:t>
            </a:r>
            <a:r>
              <a:rPr lang="hr-HR" sz="2400" b="1" dirty="0" err="1"/>
              <a:t>Maps</a:t>
            </a:r>
            <a:r>
              <a:rPr lang="hr-HR" sz="2400" b="1" dirty="0"/>
              <a:t>, </a:t>
            </a:r>
            <a:r>
              <a:rPr lang="hr-HR" sz="2400" dirty="0"/>
              <a:t>HAK karta</a:t>
            </a:r>
          </a:p>
          <a:p>
            <a:r>
              <a:rPr lang="hr-HR" sz="2400" b="1" dirty="0"/>
              <a:t>Google </a:t>
            </a:r>
            <a:r>
              <a:rPr lang="hr-HR" sz="2400" b="1" dirty="0" err="1"/>
              <a:t>Forms</a:t>
            </a:r>
            <a:r>
              <a:rPr lang="hr-HR" sz="2400" b="1" dirty="0"/>
              <a:t> (Microsoft </a:t>
            </a:r>
            <a:r>
              <a:rPr lang="hr-HR" sz="2400" b="1" dirty="0" err="1"/>
              <a:t>Forms</a:t>
            </a:r>
            <a:r>
              <a:rPr lang="hr-HR" sz="2400" b="1" dirty="0"/>
              <a:t>)</a:t>
            </a:r>
          </a:p>
          <a:p>
            <a:r>
              <a:rPr lang="hr-HR" sz="2400" b="1" dirty="0"/>
              <a:t>Prezentacijski alati (S-Note, PowerPoint, Excel)</a:t>
            </a:r>
          </a:p>
          <a:p>
            <a:r>
              <a:rPr lang="hr-HR" sz="2400" dirty="0"/>
              <a:t>Google </a:t>
            </a:r>
            <a:r>
              <a:rPr lang="hr-HR" sz="2400" dirty="0" err="1"/>
              <a:t>Sites</a:t>
            </a:r>
            <a:r>
              <a:rPr lang="hr-HR" sz="2400" dirty="0"/>
              <a:t> za web stranicu</a:t>
            </a:r>
          </a:p>
          <a:p>
            <a:r>
              <a:rPr lang="hr-HR" sz="2400" dirty="0"/>
              <a:t>Google </a:t>
            </a:r>
            <a:r>
              <a:rPr lang="hr-HR" sz="2400" dirty="0" err="1"/>
              <a:t>Maps</a:t>
            </a:r>
            <a:r>
              <a:rPr lang="hr-HR" sz="2400" dirty="0"/>
              <a:t> </a:t>
            </a:r>
            <a:r>
              <a:rPr lang="hr-HR" sz="2400" dirty="0" err="1"/>
              <a:t>JavaScript</a:t>
            </a:r>
            <a:r>
              <a:rPr lang="hr-HR" sz="2400" dirty="0"/>
              <a:t> API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2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77334" y="609600"/>
            <a:ext cx="4489752" cy="1320800"/>
          </a:xfrm>
        </p:spPr>
        <p:txBody>
          <a:bodyPr/>
          <a:lstStyle/>
          <a:p>
            <a:r>
              <a:rPr lang="hr-HR" dirty="0"/>
              <a:t>Primjeri iz nastavne prakse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431" y="186662"/>
            <a:ext cx="6477774" cy="6547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niOkvir 7"/>
          <p:cNvSpPr txBox="1"/>
          <p:nvPr/>
        </p:nvSpPr>
        <p:spPr>
          <a:xfrm>
            <a:off x="677334" y="2859314"/>
            <a:ext cx="437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  <a:hlinkClick r:id="rId3"/>
              </a:rPr>
              <a:t>http://bit.ly/terenska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60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32723" cy="869287"/>
          </a:xfrm>
        </p:spPr>
        <p:txBody>
          <a:bodyPr>
            <a:normAutofit/>
          </a:bodyPr>
          <a:lstStyle/>
          <a:p>
            <a:r>
              <a:rPr lang="hr-HR" dirty="0"/>
              <a:t>Uočavanje i o</a:t>
            </a:r>
            <a:r>
              <a:rPr lang="pt-BR" dirty="0"/>
              <a:t>pisivanje geografsk</a:t>
            </a:r>
            <a:r>
              <a:rPr lang="hr-HR" dirty="0"/>
              <a:t>ih pojava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2049375"/>
            <a:ext cx="6297613" cy="4594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64" y="1769365"/>
            <a:ext cx="6209578" cy="4637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niOkvir 7"/>
          <p:cNvSpPr txBox="1"/>
          <p:nvPr/>
        </p:nvSpPr>
        <p:spPr>
          <a:xfrm>
            <a:off x="677333" y="1379532"/>
            <a:ext cx="117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razred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507938" y="6155642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Google </a:t>
            </a:r>
            <a:r>
              <a:rPr lang="hr-HR" dirty="0" err="1"/>
              <a:t>Maps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9434945" y="5989054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Google </a:t>
            </a:r>
            <a:r>
              <a:rPr lang="hr-HR" dirty="0" err="1"/>
              <a:t>Forms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23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32723" cy="1320800"/>
          </a:xfrm>
        </p:spPr>
        <p:txBody>
          <a:bodyPr>
            <a:normAutofit/>
          </a:bodyPr>
          <a:lstStyle/>
          <a:p>
            <a:r>
              <a:rPr lang="hr-HR" dirty="0"/>
              <a:t>Uočavanje i o</a:t>
            </a:r>
            <a:r>
              <a:rPr lang="pt-BR" dirty="0"/>
              <a:t>pisivanje geografsk</a:t>
            </a:r>
            <a:r>
              <a:rPr lang="hr-HR" dirty="0"/>
              <a:t>ih pojava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4" y="1888462"/>
            <a:ext cx="6524625" cy="415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980" y="2371062"/>
            <a:ext cx="6524625" cy="4238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niOkvir 7"/>
          <p:cNvSpPr txBox="1"/>
          <p:nvPr/>
        </p:nvSpPr>
        <p:spPr>
          <a:xfrm>
            <a:off x="7287491" y="1930400"/>
            <a:ext cx="216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Google Street </a:t>
            </a:r>
            <a:r>
              <a:rPr lang="hr-HR" dirty="0" err="1"/>
              <a:t>View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22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32723" cy="1320800"/>
          </a:xfrm>
        </p:spPr>
        <p:txBody>
          <a:bodyPr>
            <a:normAutofit/>
          </a:bodyPr>
          <a:lstStyle/>
          <a:p>
            <a:r>
              <a:rPr lang="hr-HR" dirty="0"/>
              <a:t>Uočavanje i o</a:t>
            </a:r>
            <a:r>
              <a:rPr lang="pt-BR" dirty="0"/>
              <a:t>pisivanje geografsk</a:t>
            </a:r>
            <a:r>
              <a:rPr lang="hr-HR" dirty="0"/>
              <a:t>ih pojava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CUC 2016, Rovinj, 9. - 11. 11. 2016.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728" y="1371495"/>
            <a:ext cx="3926487" cy="5228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031" y="1371496"/>
            <a:ext cx="3921578" cy="5228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niOkvir 9"/>
          <p:cNvSpPr txBox="1"/>
          <p:nvPr/>
        </p:nvSpPr>
        <p:spPr>
          <a:xfrm>
            <a:off x="677333" y="2147455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 rad u paru</a:t>
            </a:r>
          </a:p>
          <a:p>
            <a:r>
              <a:rPr lang="hr-HR" dirty="0"/>
              <a:t>- jedan školski sat</a:t>
            </a:r>
          </a:p>
        </p:txBody>
      </p:sp>
    </p:spTree>
    <p:extLst>
      <p:ext uri="{BB962C8B-B14F-4D97-AF65-F5344CB8AC3E}">
        <p14:creationId xmlns:p14="http://schemas.microsoft.com/office/powerpoint/2010/main" val="291367672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912</TotalTime>
  <Words>762</Words>
  <Application>Microsoft Office PowerPoint</Application>
  <PresentationFormat>Široki zaslon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Faseta</vt:lpstr>
      <vt:lpstr>Virtualna terenska nastava 2.0</vt:lpstr>
      <vt:lpstr>Zašto naziv „Virtualna terenska nastava 2.0”?</vt:lpstr>
      <vt:lpstr>Suvremena terenska nastava</vt:lpstr>
      <vt:lpstr>Virtualna terenska nastava</vt:lpstr>
      <vt:lpstr>Korišteni alati</vt:lpstr>
      <vt:lpstr>Primjeri iz nastavne prakse</vt:lpstr>
      <vt:lpstr>Uočavanje i opisivanje geografskih pojava</vt:lpstr>
      <vt:lpstr>Uočavanje i opisivanje geografskih pojava</vt:lpstr>
      <vt:lpstr>Uočavanje i opisivanje geografskih pojava</vt:lpstr>
      <vt:lpstr>Uočavanje i opisivanje geografskih pojava</vt:lpstr>
      <vt:lpstr>Izrada izvještaja s „putovanja”</vt:lpstr>
      <vt:lpstr>Izrada izvještaja s „putovanja”</vt:lpstr>
      <vt:lpstr>Izrada izvještaja s „putovanja”</vt:lpstr>
      <vt:lpstr>Izrada izvještaja s „putovanja”</vt:lpstr>
      <vt:lpstr>Rješavanje problemskog zadatka</vt:lpstr>
      <vt:lpstr>Rješavanje problemskog zadatka</vt:lpstr>
      <vt:lpstr>Rješavanje problemskog zadatka</vt:lpstr>
      <vt:lpstr>Kviz igra „Pogodi gdje sam”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Virtualna terenska nastava 2.0</dc:title>
  <dc:creator>Vesna Janko live.com</dc:creator>
  <cp:lastModifiedBy>Vesna Janko live.com</cp:lastModifiedBy>
  <cp:revision>34</cp:revision>
  <dcterms:created xsi:type="dcterms:W3CDTF">2016-10-24T19:17:42Z</dcterms:created>
  <dcterms:modified xsi:type="dcterms:W3CDTF">2016-10-25T22:06:44Z</dcterms:modified>
</cp:coreProperties>
</file>