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56" r:id="rId3"/>
    <p:sldMasterId id="2147483759" r:id="rId4"/>
    <p:sldMasterId id="2147483773" r:id="rId5"/>
  </p:sldMasterIdLst>
  <p:notesMasterIdLst>
    <p:notesMasterId r:id="rId23"/>
  </p:notesMasterIdLst>
  <p:sldIdLst>
    <p:sldId id="256" r:id="rId6"/>
    <p:sldId id="274" r:id="rId7"/>
    <p:sldId id="259" r:id="rId8"/>
    <p:sldId id="275" r:id="rId9"/>
    <p:sldId id="283" r:id="rId10"/>
    <p:sldId id="280" r:id="rId11"/>
    <p:sldId id="276" r:id="rId12"/>
    <p:sldId id="284" r:id="rId13"/>
    <p:sldId id="278" r:id="rId14"/>
    <p:sldId id="279" r:id="rId15"/>
    <p:sldId id="277" r:id="rId16"/>
    <p:sldId id="281" r:id="rId17"/>
    <p:sldId id="265" r:id="rId18"/>
    <p:sldId id="260" r:id="rId19"/>
    <p:sldId id="263" r:id="rId20"/>
    <p:sldId id="282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a Dobra" initials="A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3" d="100"/>
          <a:sy n="33" d="100"/>
        </p:scale>
        <p:origin x="15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hr-HR" sz="1600"/>
              <a:t>Hrvatska i razvoj</a:t>
            </a:r>
            <a:r>
              <a:rPr lang="hr-HR" sz="1600" baseline="0"/>
              <a:t> tehnologije u svijetu</a:t>
            </a:r>
            <a:endParaRPr lang="hr-HR" sz="16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18781484931735"/>
          <c:y val="0.3127092375141054"/>
          <c:w val="0.76948949660553945"/>
          <c:h val="0.402146627657075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8F153E"/>
            </a:solidFill>
          </c:spPr>
          <c:invertIfNegative val="0"/>
          <c:cat>
            <c:strRef>
              <c:f>[excel.xlsx]Sheet1!$A$2:$A$9</c:f>
              <c:strCache>
                <c:ptCount val="8"/>
                <c:pt idx="0">
                  <c:v>GPRS</c:v>
                </c:pt>
                <c:pt idx="1">
                  <c:v>EDGE</c:v>
                </c:pt>
                <c:pt idx="2">
                  <c:v>UMTS</c:v>
                </c:pt>
                <c:pt idx="3">
                  <c:v>HSDPA</c:v>
                </c:pt>
                <c:pt idx="4">
                  <c:v>HSPA+</c:v>
                </c:pt>
                <c:pt idx="5">
                  <c:v>DC HSDPA</c:v>
                </c:pt>
                <c:pt idx="6">
                  <c:v>LTE</c:v>
                </c:pt>
                <c:pt idx="7">
                  <c:v>4G+</c:v>
                </c:pt>
              </c:strCache>
            </c:strRef>
          </c:cat>
          <c:val>
            <c:numRef>
              <c:f>[excel.xlsx]Sheet1!$B$2:$B$9</c:f>
              <c:numCache>
                <c:formatCode>General</c:formatCode>
                <c:ptCount val="8"/>
                <c:pt idx="0">
                  <c:v>9</c:v>
                </c:pt>
                <c:pt idx="1">
                  <c:v>5</c:v>
                </c:pt>
                <c:pt idx="2">
                  <c:v>45</c:v>
                </c:pt>
                <c:pt idx="3">
                  <c:v>27</c:v>
                </c:pt>
                <c:pt idx="4">
                  <c:v>9</c:v>
                </c:pt>
                <c:pt idx="5">
                  <c:v>14</c:v>
                </c:pt>
                <c:pt idx="6">
                  <c:v>39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5-48BC-B543-26390BE4E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219232"/>
        <c:axId val="451219792"/>
        <c:axId val="0"/>
      </c:bar3DChart>
      <c:catAx>
        <c:axId val="451219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1219792"/>
        <c:crosses val="autoZero"/>
        <c:auto val="1"/>
        <c:lblAlgn val="ctr"/>
        <c:lblOffset val="100"/>
        <c:noMultiLvlLbl val="0"/>
      </c:catAx>
      <c:valAx>
        <c:axId val="451219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200" b="0"/>
                  <a:t>Mjeseci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51219232"/>
        <c:crosses val="autoZero"/>
        <c:crossBetween val="between"/>
        <c:min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F19D9-A8A1-42ED-BBCC-8E77E5ED56C6}" type="doc">
      <dgm:prSet loTypeId="urn:microsoft.com/office/officeart/2005/8/layout/radial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49274C-D549-42E5-AD86-486BF5068C92}">
      <dgm:prSet phldrT="[Text]"/>
      <dgm:spPr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0">
              <a:schemeClr val="accent1"/>
            </a:gs>
          </a:gsLst>
        </a:gradFill>
      </dgm:spPr>
      <dgm:t>
        <a:bodyPr/>
        <a:lstStyle/>
        <a:p>
          <a:r>
            <a:rPr lang="hr-HR" dirty="0">
              <a:solidFill>
                <a:schemeClr val="bg1"/>
              </a:solidFill>
            </a:rPr>
            <a:t>Internet</a:t>
          </a:r>
          <a:endParaRPr lang="en-US" dirty="0">
            <a:solidFill>
              <a:schemeClr val="bg1"/>
            </a:solidFill>
          </a:endParaRPr>
        </a:p>
      </dgm:t>
    </dgm:pt>
    <dgm:pt modelId="{82BF0273-8095-4C6A-B5B4-FBD3CB3D4C96}" type="parTrans" cxnId="{35F0CF6C-6377-4ADF-AE17-40ED259ACA87}">
      <dgm:prSet/>
      <dgm:spPr/>
      <dgm:t>
        <a:bodyPr/>
        <a:lstStyle/>
        <a:p>
          <a:endParaRPr lang="en-US"/>
        </a:p>
      </dgm:t>
    </dgm:pt>
    <dgm:pt modelId="{BFBEF502-E3C0-46FA-8A59-EA12BFBD6AE6}" type="sibTrans" cxnId="{35F0CF6C-6377-4ADF-AE17-40ED259ACA87}">
      <dgm:prSet/>
      <dgm:spPr/>
      <dgm:t>
        <a:bodyPr/>
        <a:lstStyle/>
        <a:p>
          <a:endParaRPr lang="en-US"/>
        </a:p>
      </dgm:t>
    </dgm:pt>
    <dgm:pt modelId="{C8A71F16-1491-4589-9E1F-57AEC5DC06E7}">
      <dgm:prSet phldrT="[Text]"/>
      <dgm:spPr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2"/>
            </a:gs>
          </a:gsLst>
        </a:gradFill>
      </dgm:spPr>
      <dgm:t>
        <a:bodyPr/>
        <a:lstStyle/>
        <a:p>
          <a:r>
            <a:rPr lang="hr-HR" b="1" dirty="0">
              <a:solidFill>
                <a:schemeClr val="bg1"/>
              </a:solidFill>
            </a:rPr>
            <a:t>Profesori</a:t>
          </a:r>
          <a:endParaRPr lang="en-US" b="1" dirty="0">
            <a:solidFill>
              <a:schemeClr val="bg1"/>
            </a:solidFill>
          </a:endParaRPr>
        </a:p>
      </dgm:t>
    </dgm:pt>
    <dgm:pt modelId="{F7183B73-ACA7-4820-936D-FD2A64D01339}" type="parTrans" cxnId="{08254A4C-D111-468F-B2C3-9C16E4AC1E0B}">
      <dgm:prSet/>
      <dgm:spPr/>
      <dgm:t>
        <a:bodyPr/>
        <a:lstStyle/>
        <a:p>
          <a:endParaRPr lang="en-US"/>
        </a:p>
      </dgm:t>
    </dgm:pt>
    <dgm:pt modelId="{B3F4747C-7C4A-4452-9435-BD4A8C73F54B}" type="sibTrans" cxnId="{08254A4C-D111-468F-B2C3-9C16E4AC1E0B}">
      <dgm:prSet/>
      <dgm:spPr/>
      <dgm:t>
        <a:bodyPr/>
        <a:lstStyle/>
        <a:p>
          <a:endParaRPr lang="en-US"/>
        </a:p>
      </dgm:t>
    </dgm:pt>
    <dgm:pt modelId="{A8A180A8-432F-4325-A5EC-84FCB9CBA67D}">
      <dgm:prSet phldrT="[Text]"/>
      <dgm:spPr>
        <a:solidFill>
          <a:schemeClr val="accent2"/>
        </a:solidFill>
      </dgm:spPr>
      <dgm:t>
        <a:bodyPr/>
        <a:lstStyle/>
        <a:p>
          <a:r>
            <a:rPr lang="hr-HR" b="1" dirty="0">
              <a:solidFill>
                <a:schemeClr val="bg1"/>
              </a:solidFill>
            </a:rPr>
            <a:t>Studenti</a:t>
          </a:r>
          <a:endParaRPr lang="en-US" b="1" dirty="0">
            <a:solidFill>
              <a:schemeClr val="bg1"/>
            </a:solidFill>
          </a:endParaRPr>
        </a:p>
      </dgm:t>
    </dgm:pt>
    <dgm:pt modelId="{D2392E80-18A4-436A-8552-A07329765EB6}" type="parTrans" cxnId="{6AA14444-40AC-4EE5-A35D-C2F573CE5BC0}">
      <dgm:prSet/>
      <dgm:spPr/>
      <dgm:t>
        <a:bodyPr/>
        <a:lstStyle/>
        <a:p>
          <a:endParaRPr lang="en-US"/>
        </a:p>
      </dgm:t>
    </dgm:pt>
    <dgm:pt modelId="{C5C67DC4-78C2-45D8-B266-C39A102F18C6}" type="sibTrans" cxnId="{6AA14444-40AC-4EE5-A35D-C2F573CE5BC0}">
      <dgm:prSet/>
      <dgm:spPr/>
      <dgm:t>
        <a:bodyPr/>
        <a:lstStyle/>
        <a:p>
          <a:endParaRPr lang="en-US"/>
        </a:p>
      </dgm:t>
    </dgm:pt>
    <dgm:pt modelId="{D209F585-FC81-4126-AB9C-F431DDC7ED5A}">
      <dgm:prSet phldrT="[Text]"/>
      <dgm:spPr>
        <a:solidFill>
          <a:schemeClr val="accent2"/>
        </a:solidFill>
      </dgm:spPr>
      <dgm:t>
        <a:bodyPr/>
        <a:lstStyle/>
        <a:p>
          <a:r>
            <a:rPr lang="hr-HR" b="1" dirty="0">
              <a:solidFill>
                <a:schemeClr val="bg1"/>
              </a:solidFill>
            </a:rPr>
            <a:t>Učenici</a:t>
          </a:r>
          <a:endParaRPr lang="en-US" b="1" dirty="0">
            <a:solidFill>
              <a:schemeClr val="bg1"/>
            </a:solidFill>
          </a:endParaRPr>
        </a:p>
      </dgm:t>
    </dgm:pt>
    <dgm:pt modelId="{0DF61214-B7BE-4427-923E-DC73E237CBC9}" type="parTrans" cxnId="{386FDB9C-5D29-48F1-A54A-7F2DF5FD9F4E}">
      <dgm:prSet/>
      <dgm:spPr/>
      <dgm:t>
        <a:bodyPr/>
        <a:lstStyle/>
        <a:p>
          <a:endParaRPr lang="en-US"/>
        </a:p>
      </dgm:t>
    </dgm:pt>
    <dgm:pt modelId="{1365252F-8E96-49B1-9709-3EF7BD2E60C1}" type="sibTrans" cxnId="{386FDB9C-5D29-48F1-A54A-7F2DF5FD9F4E}">
      <dgm:prSet/>
      <dgm:spPr/>
      <dgm:t>
        <a:bodyPr/>
        <a:lstStyle/>
        <a:p>
          <a:endParaRPr lang="en-US"/>
        </a:p>
      </dgm:t>
    </dgm:pt>
    <dgm:pt modelId="{9B55A13C-7696-49AA-8B96-337F121DBE86}">
      <dgm:prSet phldrT="[Text]"/>
      <dgm:spPr/>
      <dgm:t>
        <a:bodyPr/>
        <a:lstStyle/>
        <a:p>
          <a:endParaRPr lang="en-US" dirty="0"/>
        </a:p>
      </dgm:t>
    </dgm:pt>
    <dgm:pt modelId="{57DDE203-6C90-4C9D-A4FF-E0FEA7502FBB}" type="parTrans" cxnId="{A10A8ABD-05B5-4BE4-9336-CD330BB90D1C}">
      <dgm:prSet/>
      <dgm:spPr/>
      <dgm:t>
        <a:bodyPr/>
        <a:lstStyle/>
        <a:p>
          <a:endParaRPr lang="en-US"/>
        </a:p>
      </dgm:t>
    </dgm:pt>
    <dgm:pt modelId="{00250CF4-914F-47FF-A295-9F1960A315C2}" type="sibTrans" cxnId="{A10A8ABD-05B5-4BE4-9336-CD330BB90D1C}">
      <dgm:prSet/>
      <dgm:spPr/>
      <dgm:t>
        <a:bodyPr/>
        <a:lstStyle/>
        <a:p>
          <a:endParaRPr lang="en-US"/>
        </a:p>
      </dgm:t>
    </dgm:pt>
    <dgm:pt modelId="{BBF17B66-5F6F-4975-98F1-7EB3D67246A3}" type="pres">
      <dgm:prSet presAssocID="{C18F19D9-A8A1-42ED-BBCC-8E77E5ED56C6}" presName="composite" presStyleCnt="0">
        <dgm:presLayoutVars>
          <dgm:chMax val="1"/>
          <dgm:dir/>
          <dgm:resizeHandles val="exact"/>
        </dgm:presLayoutVars>
      </dgm:prSet>
      <dgm:spPr/>
    </dgm:pt>
    <dgm:pt modelId="{F3FCB47F-59C6-4E06-8B6D-25EEC07E6BF0}" type="pres">
      <dgm:prSet presAssocID="{C18F19D9-A8A1-42ED-BBCC-8E77E5ED56C6}" presName="radial" presStyleCnt="0">
        <dgm:presLayoutVars>
          <dgm:animLvl val="ctr"/>
        </dgm:presLayoutVars>
      </dgm:prSet>
      <dgm:spPr/>
    </dgm:pt>
    <dgm:pt modelId="{51644FE3-2D24-4D1F-8523-678A082251E4}" type="pres">
      <dgm:prSet presAssocID="{7C49274C-D549-42E5-AD86-486BF5068C92}" presName="centerShape" presStyleLbl="vennNode1" presStyleIdx="0" presStyleCnt="4"/>
      <dgm:spPr/>
    </dgm:pt>
    <dgm:pt modelId="{6A62E2D4-70C9-45F7-A116-E1AF5E7127CB}" type="pres">
      <dgm:prSet presAssocID="{C8A71F16-1491-4589-9E1F-57AEC5DC06E7}" presName="node" presStyleLbl="vennNode1" presStyleIdx="1" presStyleCnt="4">
        <dgm:presLayoutVars>
          <dgm:bulletEnabled val="1"/>
        </dgm:presLayoutVars>
      </dgm:prSet>
      <dgm:spPr/>
    </dgm:pt>
    <dgm:pt modelId="{89F8194D-7517-44D6-A7A3-48AD64923962}" type="pres">
      <dgm:prSet presAssocID="{A8A180A8-432F-4325-A5EC-84FCB9CBA67D}" presName="node" presStyleLbl="vennNode1" presStyleIdx="2" presStyleCnt="4">
        <dgm:presLayoutVars>
          <dgm:bulletEnabled val="1"/>
        </dgm:presLayoutVars>
      </dgm:prSet>
      <dgm:spPr/>
    </dgm:pt>
    <dgm:pt modelId="{9E23D79D-33B6-4FF4-BAD7-2A1D457D046C}" type="pres">
      <dgm:prSet presAssocID="{D209F585-FC81-4126-AB9C-F431DDC7ED5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CEBF7430-E0BF-46B0-A09D-E6892ABA4F73}" type="presOf" srcId="{C8A71F16-1491-4589-9E1F-57AEC5DC06E7}" destId="{6A62E2D4-70C9-45F7-A116-E1AF5E7127CB}" srcOrd="0" destOrd="0" presId="urn:microsoft.com/office/officeart/2005/8/layout/radial3"/>
    <dgm:cxn modelId="{08254A4C-D111-468F-B2C3-9C16E4AC1E0B}" srcId="{7C49274C-D549-42E5-AD86-486BF5068C92}" destId="{C8A71F16-1491-4589-9E1F-57AEC5DC06E7}" srcOrd="0" destOrd="0" parTransId="{F7183B73-ACA7-4820-936D-FD2A64D01339}" sibTransId="{B3F4747C-7C4A-4452-9435-BD4A8C73F54B}"/>
    <dgm:cxn modelId="{35F0CF6C-6377-4ADF-AE17-40ED259ACA87}" srcId="{C18F19D9-A8A1-42ED-BBCC-8E77E5ED56C6}" destId="{7C49274C-D549-42E5-AD86-486BF5068C92}" srcOrd="0" destOrd="0" parTransId="{82BF0273-8095-4C6A-B5B4-FBD3CB3D4C96}" sibTransId="{BFBEF502-E3C0-46FA-8A59-EA12BFBD6AE6}"/>
    <dgm:cxn modelId="{386FDB9C-5D29-48F1-A54A-7F2DF5FD9F4E}" srcId="{7C49274C-D549-42E5-AD86-486BF5068C92}" destId="{D209F585-FC81-4126-AB9C-F431DDC7ED5A}" srcOrd="2" destOrd="0" parTransId="{0DF61214-B7BE-4427-923E-DC73E237CBC9}" sibTransId="{1365252F-8E96-49B1-9709-3EF7BD2E60C1}"/>
    <dgm:cxn modelId="{1595C13B-6CAC-4052-B6D4-E8D95B65C1E5}" type="presOf" srcId="{A8A180A8-432F-4325-A5EC-84FCB9CBA67D}" destId="{89F8194D-7517-44D6-A7A3-48AD64923962}" srcOrd="0" destOrd="0" presId="urn:microsoft.com/office/officeart/2005/8/layout/radial3"/>
    <dgm:cxn modelId="{E039DFB7-0226-489C-8F71-8671C43A0FE2}" type="presOf" srcId="{D209F585-FC81-4126-AB9C-F431DDC7ED5A}" destId="{9E23D79D-33B6-4FF4-BAD7-2A1D457D046C}" srcOrd="0" destOrd="0" presId="urn:microsoft.com/office/officeart/2005/8/layout/radial3"/>
    <dgm:cxn modelId="{C6AEF94C-4ADC-4EBE-A24D-3B22943220F9}" type="presOf" srcId="{C18F19D9-A8A1-42ED-BBCC-8E77E5ED56C6}" destId="{BBF17B66-5F6F-4975-98F1-7EB3D67246A3}" srcOrd="0" destOrd="0" presId="urn:microsoft.com/office/officeart/2005/8/layout/radial3"/>
    <dgm:cxn modelId="{6AA14444-40AC-4EE5-A35D-C2F573CE5BC0}" srcId="{7C49274C-D549-42E5-AD86-486BF5068C92}" destId="{A8A180A8-432F-4325-A5EC-84FCB9CBA67D}" srcOrd="1" destOrd="0" parTransId="{D2392E80-18A4-436A-8552-A07329765EB6}" sibTransId="{C5C67DC4-78C2-45D8-B266-C39A102F18C6}"/>
    <dgm:cxn modelId="{20230447-23A6-4171-925E-D65DB249E5ED}" type="presOf" srcId="{7C49274C-D549-42E5-AD86-486BF5068C92}" destId="{51644FE3-2D24-4D1F-8523-678A082251E4}" srcOrd="0" destOrd="0" presId="urn:microsoft.com/office/officeart/2005/8/layout/radial3"/>
    <dgm:cxn modelId="{A10A8ABD-05B5-4BE4-9336-CD330BB90D1C}" srcId="{C18F19D9-A8A1-42ED-BBCC-8E77E5ED56C6}" destId="{9B55A13C-7696-49AA-8B96-337F121DBE86}" srcOrd="1" destOrd="0" parTransId="{57DDE203-6C90-4C9D-A4FF-E0FEA7502FBB}" sibTransId="{00250CF4-914F-47FF-A295-9F1960A315C2}"/>
    <dgm:cxn modelId="{57B8199D-32BE-4383-8E92-70533B5D9562}" type="presParOf" srcId="{BBF17B66-5F6F-4975-98F1-7EB3D67246A3}" destId="{F3FCB47F-59C6-4E06-8B6D-25EEC07E6BF0}" srcOrd="0" destOrd="0" presId="urn:microsoft.com/office/officeart/2005/8/layout/radial3"/>
    <dgm:cxn modelId="{3921278E-E406-46D1-9084-207B30D1640D}" type="presParOf" srcId="{F3FCB47F-59C6-4E06-8B6D-25EEC07E6BF0}" destId="{51644FE3-2D24-4D1F-8523-678A082251E4}" srcOrd="0" destOrd="0" presId="urn:microsoft.com/office/officeart/2005/8/layout/radial3"/>
    <dgm:cxn modelId="{3A115C82-9081-44A9-AE1E-4DAF137DD6BF}" type="presParOf" srcId="{F3FCB47F-59C6-4E06-8B6D-25EEC07E6BF0}" destId="{6A62E2D4-70C9-45F7-A116-E1AF5E7127CB}" srcOrd="1" destOrd="0" presId="urn:microsoft.com/office/officeart/2005/8/layout/radial3"/>
    <dgm:cxn modelId="{960B18F1-349C-42D4-A0FB-11FB60BF6414}" type="presParOf" srcId="{F3FCB47F-59C6-4E06-8B6D-25EEC07E6BF0}" destId="{89F8194D-7517-44D6-A7A3-48AD64923962}" srcOrd="2" destOrd="0" presId="urn:microsoft.com/office/officeart/2005/8/layout/radial3"/>
    <dgm:cxn modelId="{866A8233-83B7-48CF-AA16-FF4F28DC7F86}" type="presParOf" srcId="{F3FCB47F-59C6-4E06-8B6D-25EEC07E6BF0}" destId="{9E23D79D-33B6-4FF4-BAD7-2A1D457D046C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44FE3-2D24-4D1F-8523-678A082251E4}">
      <dsp:nvSpPr>
        <dsp:cNvPr id="0" name=""/>
        <dsp:cNvSpPr/>
      </dsp:nvSpPr>
      <dsp:spPr>
        <a:xfrm>
          <a:off x="2680237" y="1294896"/>
          <a:ext cx="2716724" cy="271672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 dirty="0">
              <a:solidFill>
                <a:schemeClr val="bg1"/>
              </a:solidFill>
            </a:rPr>
            <a:t>Internet</a:t>
          </a:r>
          <a:endParaRPr lang="en-US" sz="4200" kern="1200" dirty="0">
            <a:solidFill>
              <a:schemeClr val="bg1"/>
            </a:solidFill>
          </a:endParaRPr>
        </a:p>
      </dsp:txBody>
      <dsp:txXfrm>
        <a:off x="3078092" y="1692751"/>
        <a:ext cx="1921014" cy="1921014"/>
      </dsp:txXfrm>
    </dsp:sp>
    <dsp:sp modelId="{6A62E2D4-70C9-45F7-A116-E1AF5E7127CB}">
      <dsp:nvSpPr>
        <dsp:cNvPr id="0" name=""/>
        <dsp:cNvSpPr/>
      </dsp:nvSpPr>
      <dsp:spPr>
        <a:xfrm>
          <a:off x="3359418" y="206594"/>
          <a:ext cx="1358362" cy="135836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</a:rPr>
            <a:t>Profesori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558346" y="405522"/>
        <a:ext cx="960506" cy="960506"/>
      </dsp:txXfrm>
    </dsp:sp>
    <dsp:sp modelId="{89F8194D-7517-44D6-A7A3-48AD64923962}">
      <dsp:nvSpPr>
        <dsp:cNvPr id="0" name=""/>
        <dsp:cNvSpPr/>
      </dsp:nvSpPr>
      <dsp:spPr>
        <a:xfrm>
          <a:off x="4890104" y="2857818"/>
          <a:ext cx="1358362" cy="1358362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</a:rPr>
            <a:t>Studenti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089032" y="3056746"/>
        <a:ext cx="960506" cy="960506"/>
      </dsp:txXfrm>
    </dsp:sp>
    <dsp:sp modelId="{9E23D79D-33B6-4FF4-BAD7-2A1D457D046C}">
      <dsp:nvSpPr>
        <dsp:cNvPr id="0" name=""/>
        <dsp:cNvSpPr/>
      </dsp:nvSpPr>
      <dsp:spPr>
        <a:xfrm>
          <a:off x="1828733" y="2857818"/>
          <a:ext cx="1358362" cy="1358362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bg1"/>
              </a:solidFill>
            </a:rPr>
            <a:t>Učenici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027661" y="3056746"/>
        <a:ext cx="960506" cy="960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B8656-1C56-44FD-B262-307775B960A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D84F7-E375-4770-AF3F-24228C0B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237981-BED5-48AC-8BBD-49EE0BB4A229}" type="slidenum">
              <a:rPr lang="en-GB" altLang="sr-Latn-R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sr-Latn-R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9958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r-HR" altLang="sr-Latn-R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DFE92E-4F2A-421E-A609-7B239B910A8D}" type="slidenum">
              <a:rPr lang="en-GB" altLang="sr-Latn-R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sr-Latn-R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2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237981-BED5-48AC-8BBD-49EE0BB4A229}" type="slidenum">
              <a:rPr lang="en-GB" altLang="sr-Latn-R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sr-Latn-R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497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237981-BED5-48AC-8BBD-49EE0BB4A229}" type="slidenum">
              <a:rPr lang="en-GB" altLang="sr-Latn-R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sr-Latn-R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6793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7AE3D8-A80A-429C-AF45-4CBB522DA32A}" type="slidenum">
              <a:rPr lang="en-GB" altLang="sr-Latn-R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GB" altLang="sr-Latn-R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7890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429000"/>
            <a:ext cx="4527550" cy="21082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586413"/>
            <a:ext cx="5535613" cy="787400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" y="6399213"/>
            <a:ext cx="1795463" cy="266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Futura Bk B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DFF0D8-40A0-4347-9DC6-45B6F84F4CAF}" type="datetime1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4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22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2019300" cy="5629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05500" cy="5629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80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39900"/>
            <a:ext cx="3962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3962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70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94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429000"/>
            <a:ext cx="4527550" cy="21082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586413"/>
            <a:ext cx="5535613" cy="787400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" y="6399213"/>
            <a:ext cx="1795463" cy="266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Futura Bk B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EFCA1-8734-4F8D-B44A-2B075B5DCFDC}" type="datetime1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1727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0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39900"/>
            <a:ext cx="39624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39624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94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94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95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45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10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799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00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1416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2019300" cy="5629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05500" cy="5629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3886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39900"/>
            <a:ext cx="3962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3962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494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80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20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3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77800"/>
            <a:ext cx="9126537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429000"/>
            <a:ext cx="8077200" cy="1574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5003800"/>
            <a:ext cx="5087938" cy="635000"/>
          </a:xfrm>
        </p:spPr>
        <p:txBody>
          <a:bodyPr lIns="91440" tIns="45720" rIns="91440" bIns="4572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 noProof="0"/>
              <a:t>Author</a:t>
            </a:r>
          </a:p>
          <a:p>
            <a:pPr lvl="0"/>
            <a:r>
              <a:rPr lang="hr-HR" noProof="0"/>
              <a:t>Department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99213"/>
            <a:ext cx="278765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   </a:t>
            </a:r>
            <a:fld id="{BA3B00A1-57EF-4AE1-A9A7-C82D2AFF9BF3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6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590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1691-3BFA-4129-8D42-19F7D65AE402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Naslov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2ACFE8C0-C860-4C4C-8A29-1F802C2556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4546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3E0C8-920B-4DDE-87DB-B324C26F538C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Naslov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5D2A28E6-6296-41F9-8387-EA99E552F3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0227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39900"/>
            <a:ext cx="39624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39624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8114C-07D9-4778-99DC-A9A3890D0532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Naslov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D7F10A76-D59B-4B8A-B3BF-D52D4DB3A4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075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F810-733C-42CC-9F7F-4CBCE2C9C992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Naslov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042BFBC5-B66C-4B44-8682-2800809F22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827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00BAB-AC00-477F-8CA4-CFEAE5FE275E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Naslov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66FFF010-53A9-4BA7-AAAB-40E034203C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215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12781-4BCE-4DCC-BC15-2406EEFBD4F6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Naslov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3A430AD1-53C9-492F-B78B-0CEA0F262E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7359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A0EFF-E567-46AE-89AD-993918B35B2A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Naslov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EAC9C105-99E5-40EE-BA39-DA80127766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706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C5B11-0999-4CFC-AFFD-D57B073FE0A2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Naslov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ADC11B38-DD36-490E-BFDE-7D3B3C2D98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5032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8CCB-AE9A-40ED-B043-D133155D3A9F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Naslov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AF5A45A1-7919-49A7-864D-11E31557EF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3108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2019300" cy="5629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05500" cy="5629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22917-F367-4482-8FB1-7E2FA63350E8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Naslov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2D537439-5771-45D5-9B56-064E73B019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616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39900"/>
            <a:ext cx="39624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39624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4727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856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352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77800"/>
            <a:ext cx="9126537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429000"/>
            <a:ext cx="8077200" cy="1574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5003800"/>
            <a:ext cx="5087938" cy="635000"/>
          </a:xfrm>
        </p:spPr>
        <p:txBody>
          <a:bodyPr lIns="91440" tIns="45720" rIns="91440" bIns="4572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 noProof="0"/>
              <a:t>Author</a:t>
            </a:r>
          </a:p>
          <a:p>
            <a:pPr lvl="0"/>
            <a:r>
              <a:rPr lang="hr-HR" noProof="0"/>
              <a:t>Department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99213"/>
            <a:ext cx="2787650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srgbClr val="000000"/>
                </a:solidFill>
              </a:rPr>
              <a:t>   </a:t>
            </a:r>
            <a:fld id="{4AA1FAAB-A31A-43A4-BEE7-48A7085C56E4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66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EA3E3-7D9A-4F78-9B50-8BD66D61728F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AC550CC1-2A25-44EA-833C-39E7473667B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75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D20E-83AB-423C-A1D2-0E6009276FB6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F44038B8-A702-4889-A5C3-D0245024579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22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39900"/>
            <a:ext cx="39624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396240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6414F-BA48-4CD0-BBED-9EC83AD3112E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A81DFF4D-39AF-4D54-8545-AB2024D8F22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2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D692-AA6A-45C1-95A2-CFC6BB5258EA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DB20390B-3C27-486D-934E-839618CF406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6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461CB-7120-4966-AF2E-C1BA65418BD4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71F9BCCF-5253-46C9-A299-2B40263DFC9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85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ABAB-158E-4F5F-ABB2-40931174ADBF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FE78F3E0-9725-407D-9363-4883BCB615A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06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0BA9-8804-4EA1-8BB2-89A4DB544E17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E5BEDE4D-6772-423D-BC30-329A10D2D33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2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71277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47DB-F758-4BBE-9FDA-C096C15324C3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88B2F980-DBBC-4132-A759-5DCEFAC3F60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44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0ABC-D781-4475-B2D1-6A844A8B245A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97F6C706-E789-4B23-AA98-5B6DDC4D878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24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2019300" cy="5629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05500" cy="5629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1C24-7B49-42A5-8AEE-964DAE15E2EC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C1A51A0C-5021-4957-BC32-16586C5A223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82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280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05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10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09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29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89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39900"/>
            <a:ext cx="80772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Master text styles</a:t>
            </a:r>
          </a:p>
          <a:p>
            <a:pPr lvl="1"/>
            <a:r>
              <a:rPr lang="en-GB" altLang="sr-Latn-RS"/>
              <a:t>Second level</a:t>
            </a:r>
          </a:p>
          <a:p>
            <a:pPr lvl="2"/>
            <a:r>
              <a:rPr lang="en-GB" altLang="sr-Latn-RS"/>
              <a:t>Third level</a:t>
            </a:r>
          </a:p>
          <a:p>
            <a:pPr lvl="3"/>
            <a:r>
              <a:rPr lang="en-GB" altLang="sr-Latn-RS"/>
              <a:t>Fourth level</a:t>
            </a:r>
          </a:p>
          <a:p>
            <a:pPr lvl="4"/>
            <a:r>
              <a:rPr lang="en-GB" altLang="sr-Latn-RS"/>
              <a:t>Fifth level</a:t>
            </a:r>
          </a:p>
        </p:txBody>
      </p:sp>
      <p:sp>
        <p:nvSpPr>
          <p:cNvPr id="1028" name="Rectangle 20"/>
          <p:cNvSpPr>
            <a:spLocks noChangeArrowheads="1"/>
          </p:cNvSpPr>
          <p:nvPr userDrawn="1"/>
        </p:nvSpPr>
        <p:spPr bwMode="auto">
          <a:xfrm>
            <a:off x="1160463" y="6400800"/>
            <a:ext cx="1797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7F862A0-A481-4FB5-A3FC-FB6E842135F3}" type="datetime1">
              <a:rPr lang="hr-HR" sz="1000" smtClean="0">
                <a:solidFill>
                  <a:srgbClr val="000000"/>
                </a:solidFill>
                <a:latin typeface="Futura Bk BT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7.11.2016.</a:t>
            </a:fld>
            <a:endParaRPr lang="en-GB" sz="100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21"/>
          <p:cNvSpPr>
            <a:spLocks noChangeArrowheads="1"/>
          </p:cNvSpPr>
          <p:nvPr userDrawn="1"/>
        </p:nvSpPr>
        <p:spPr bwMode="auto">
          <a:xfrm>
            <a:off x="3046413" y="6400800"/>
            <a:ext cx="27622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hr-HR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22"/>
          <p:cNvSpPr>
            <a:spLocks noChangeArrowheads="1"/>
          </p:cNvSpPr>
          <p:nvPr userDrawn="1"/>
        </p:nvSpPr>
        <p:spPr bwMode="auto">
          <a:xfrm>
            <a:off x="523875" y="6400800"/>
            <a:ext cx="5524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8208A-545D-4829-A5B4-6F51F52A9560}" type="slidenum">
              <a:rPr lang="en-GB" altLang="sr-Latn-RS" sz="1000" smtClean="0">
                <a:solidFill>
                  <a:srgbClr val="000000"/>
                </a:solidFill>
                <a:latin typeface="Futura Bk BT" panose="020B05020202040203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sr-Latn-RS" sz="1000">
              <a:solidFill>
                <a:srgbClr val="0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533400" y="6324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auto">
          <a:xfrm>
            <a:off x="1074738" y="6429375"/>
            <a:ext cx="0" cy="1031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3" name="Text Box 25"/>
          <p:cNvSpPr txBox="1">
            <a:spLocks noChangeArrowheads="1"/>
          </p:cNvSpPr>
          <p:nvPr userDrawn="1"/>
        </p:nvSpPr>
        <p:spPr bwMode="auto">
          <a:xfrm>
            <a:off x="7507288" y="6400800"/>
            <a:ext cx="11160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000" dirty="0">
                <a:solidFill>
                  <a:srgbClr val="000000"/>
                </a:solidFill>
                <a:latin typeface="Futura Bk BT" pitchFamily="34" charset="0"/>
              </a:rPr>
              <a:t>© Vip</a:t>
            </a:r>
          </a:p>
        </p:txBody>
      </p:sp>
      <p:sp>
        <p:nvSpPr>
          <p:cNvPr id="1034" name="Line 26"/>
          <p:cNvSpPr>
            <a:spLocks noChangeShapeType="1"/>
          </p:cNvSpPr>
          <p:nvPr userDrawn="1"/>
        </p:nvSpPr>
        <p:spPr bwMode="auto">
          <a:xfrm>
            <a:off x="2957513" y="6429375"/>
            <a:ext cx="0" cy="1031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6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6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2pPr>
      <a:lvl3pPr marL="852488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3pPr>
      <a:lvl4pPr marL="1128713" indent="-2746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4pPr>
      <a:lvl5pPr marL="1416050" indent="-276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5pPr>
      <a:lvl6pPr marL="1873250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6pPr>
      <a:lvl7pPr marL="2330450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7pPr>
      <a:lvl8pPr marL="2787650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8pPr>
      <a:lvl9pPr marL="3244850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39900"/>
            <a:ext cx="80772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Master text styles</a:t>
            </a:r>
          </a:p>
          <a:p>
            <a:pPr lvl="1"/>
            <a:r>
              <a:rPr lang="en-GB" altLang="sr-Latn-RS"/>
              <a:t>Second level</a:t>
            </a:r>
          </a:p>
          <a:p>
            <a:pPr lvl="2"/>
            <a:r>
              <a:rPr lang="en-GB" altLang="sr-Latn-RS"/>
              <a:t>Third level</a:t>
            </a:r>
          </a:p>
          <a:p>
            <a:pPr lvl="3"/>
            <a:r>
              <a:rPr lang="en-GB" altLang="sr-Latn-RS"/>
              <a:t>Fourth level</a:t>
            </a:r>
          </a:p>
          <a:p>
            <a:pPr lvl="4"/>
            <a:r>
              <a:rPr lang="en-GB" altLang="sr-Latn-RS"/>
              <a:t>Fifth level</a:t>
            </a:r>
          </a:p>
        </p:txBody>
      </p:sp>
      <p:sp>
        <p:nvSpPr>
          <p:cNvPr id="1028" name="Rectangle 20"/>
          <p:cNvSpPr>
            <a:spLocks noChangeArrowheads="1"/>
          </p:cNvSpPr>
          <p:nvPr userDrawn="1"/>
        </p:nvSpPr>
        <p:spPr bwMode="auto">
          <a:xfrm>
            <a:off x="1160463" y="6400800"/>
            <a:ext cx="1797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7F862A0-A481-4FB5-A3FC-FB6E842135F3}" type="datetime1">
              <a:rPr lang="hr-HR" sz="1000" smtClean="0">
                <a:solidFill>
                  <a:srgbClr val="000000"/>
                </a:solidFill>
                <a:latin typeface="Futura Bk BT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7.11.2016.</a:t>
            </a:fld>
            <a:endParaRPr lang="en-GB" sz="100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21"/>
          <p:cNvSpPr>
            <a:spLocks noChangeArrowheads="1"/>
          </p:cNvSpPr>
          <p:nvPr userDrawn="1"/>
        </p:nvSpPr>
        <p:spPr bwMode="auto">
          <a:xfrm>
            <a:off x="3046413" y="6400800"/>
            <a:ext cx="27622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hr-HR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22"/>
          <p:cNvSpPr>
            <a:spLocks noChangeArrowheads="1"/>
          </p:cNvSpPr>
          <p:nvPr userDrawn="1"/>
        </p:nvSpPr>
        <p:spPr bwMode="auto">
          <a:xfrm>
            <a:off x="523875" y="6400800"/>
            <a:ext cx="5524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F7ED-CCB3-4E45-A6B3-620E5469577E}" type="slidenum">
              <a:rPr lang="en-GB" altLang="sr-Latn-RS" sz="1000" smtClean="0">
                <a:solidFill>
                  <a:srgbClr val="000000"/>
                </a:solidFill>
                <a:latin typeface="Futura Bk BT" panose="020B05020202040203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sr-Latn-RS" sz="1000">
              <a:solidFill>
                <a:srgbClr val="0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533400" y="6324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auto">
          <a:xfrm>
            <a:off x="1074738" y="6429375"/>
            <a:ext cx="0" cy="1031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3" name="Text Box 25"/>
          <p:cNvSpPr txBox="1">
            <a:spLocks noChangeArrowheads="1"/>
          </p:cNvSpPr>
          <p:nvPr userDrawn="1"/>
        </p:nvSpPr>
        <p:spPr bwMode="auto">
          <a:xfrm>
            <a:off x="7507288" y="6400800"/>
            <a:ext cx="11160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000" dirty="0">
                <a:solidFill>
                  <a:srgbClr val="000000"/>
                </a:solidFill>
                <a:latin typeface="Futura Bk BT" pitchFamily="34" charset="0"/>
              </a:rPr>
              <a:t>© Vip</a:t>
            </a:r>
          </a:p>
        </p:txBody>
      </p:sp>
      <p:sp>
        <p:nvSpPr>
          <p:cNvPr id="1034" name="Line 26"/>
          <p:cNvSpPr>
            <a:spLocks noChangeShapeType="1"/>
          </p:cNvSpPr>
          <p:nvPr userDrawn="1"/>
        </p:nvSpPr>
        <p:spPr bwMode="auto">
          <a:xfrm>
            <a:off x="2957513" y="6429375"/>
            <a:ext cx="0" cy="1031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8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6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2pPr>
      <a:lvl3pPr marL="852488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3pPr>
      <a:lvl4pPr marL="1128713" indent="-2746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4pPr>
      <a:lvl5pPr marL="1416050" indent="-276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5pPr>
      <a:lvl6pPr marL="1873250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6pPr>
      <a:lvl7pPr marL="2330450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7pPr>
      <a:lvl8pPr marL="2787650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8pPr>
      <a:lvl9pPr marL="3244850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30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6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2pPr>
      <a:lvl3pPr marL="852488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3pPr>
      <a:lvl4pPr marL="1128713" indent="-2746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4pPr>
      <a:lvl5pPr marL="1595438" indent="-276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5pPr>
      <a:lvl6pPr marL="20526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6pPr>
      <a:lvl7pPr marL="25098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7pPr>
      <a:lvl8pPr marL="29670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8pPr>
      <a:lvl9pPr marL="34242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39900"/>
            <a:ext cx="80772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533400" y="6324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7507288" y="6400800"/>
            <a:ext cx="11160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©</a:t>
            </a:r>
            <a:r>
              <a:rPr lang="en-GB" sz="1000">
                <a:solidFill>
                  <a:srgbClr val="000000"/>
                </a:solidFill>
                <a:latin typeface="Futura Bk BT" pitchFamily="34" charset="0"/>
              </a:rPr>
              <a:t> Vip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0463" y="6400800"/>
            <a:ext cx="20193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A09D74-D35B-4ADD-9082-286EC0462849}" type="datetime1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7.11.2016.</a:t>
            </a:fld>
            <a:endParaRPr lang="en-GB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8663" y="6400800"/>
            <a:ext cx="276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Naslov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875" y="6400800"/>
            <a:ext cx="5524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Futura Bk BT" panose="020B05020202040203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ACB08676-D6C4-46C5-A9EE-9235647E4873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 flipH="1">
            <a:off x="1074738" y="6400800"/>
            <a:ext cx="1587" cy="260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" name="Line 18"/>
          <p:cNvSpPr>
            <a:spLocks noChangeShapeType="1"/>
          </p:cNvSpPr>
          <p:nvPr/>
        </p:nvSpPr>
        <p:spPr bwMode="auto">
          <a:xfrm flipH="1">
            <a:off x="3178175" y="6400800"/>
            <a:ext cx="1588" cy="260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6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6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2pPr>
      <a:lvl3pPr marL="852488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3pPr>
      <a:lvl4pPr marL="1128713" indent="-2746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4pPr>
      <a:lvl5pPr marL="1595438" indent="-276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5pPr>
      <a:lvl6pPr marL="20526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6pPr>
      <a:lvl7pPr marL="25098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7pPr>
      <a:lvl8pPr marL="29670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8pPr>
      <a:lvl9pPr marL="34242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39900"/>
            <a:ext cx="80772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533400" y="6324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7507288" y="6400800"/>
            <a:ext cx="11160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©</a:t>
            </a:r>
            <a:r>
              <a:rPr lang="en-GB" sz="1000">
                <a:solidFill>
                  <a:srgbClr val="000000"/>
                </a:solidFill>
                <a:latin typeface="Futura Bk BT" pitchFamily="34" charset="0"/>
              </a:rPr>
              <a:t> Vip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0463" y="6400800"/>
            <a:ext cx="20193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84CA91-70A9-463F-BF15-05C6FB5542D2}" type="datetime1">
              <a:rPr lang="hr-H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8663" y="6400800"/>
            <a:ext cx="276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Naslov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875" y="6400800"/>
            <a:ext cx="5524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Futura Bk BT" panose="020B05020202040203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03F7F3C7-9932-468F-8E61-EBC412F3F506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auto">
          <a:xfrm flipH="1">
            <a:off x="1074738" y="6400800"/>
            <a:ext cx="1587" cy="260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Line 18"/>
          <p:cNvSpPr>
            <a:spLocks noChangeShapeType="1"/>
          </p:cNvSpPr>
          <p:nvPr/>
        </p:nvSpPr>
        <p:spPr bwMode="auto">
          <a:xfrm flipH="1">
            <a:off x="3178175" y="6400800"/>
            <a:ext cx="1588" cy="260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8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Futura Hv BT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6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2pPr>
      <a:lvl3pPr marL="852488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3pPr>
      <a:lvl4pPr marL="1128713" indent="-2746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4pPr>
      <a:lvl5pPr marL="1595438" indent="-2762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5pPr>
      <a:lvl6pPr marL="20526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6pPr>
      <a:lvl7pPr marL="25098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7pPr>
      <a:lvl8pPr marL="29670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8pPr>
      <a:lvl9pPr marL="3424238" indent="-276225" algn="l" rtl="0" fontAlgn="base">
        <a:spcBef>
          <a:spcPct val="20000"/>
        </a:spcBef>
        <a:spcAft>
          <a:spcPct val="0"/>
        </a:spcAft>
        <a:buClr>
          <a:schemeClr val="tx2"/>
        </a:buClr>
        <a:buChar char="&gt;"/>
        <a:defRPr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8725" y="3705225"/>
            <a:ext cx="689205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5400" kern="0" dirty="0">
                <a:latin typeface="Futura Bk CE" panose="020B0502020204020303" pitchFamily="34" charset="-18"/>
              </a:rPr>
              <a:t>Mobilni internet </a:t>
            </a:r>
          </a:p>
          <a:p>
            <a:pPr eaLnBrk="1" hangingPunct="1"/>
            <a:r>
              <a:rPr lang="hr-HR" altLang="sr-Latn-RS" sz="5400" kern="0" dirty="0">
                <a:latin typeface="Futura Bk CE" panose="020B0502020204020303" pitchFamily="34" charset="-18"/>
              </a:rPr>
              <a:t>danas i sutra</a:t>
            </a:r>
            <a:endParaRPr lang="en-GB" altLang="sr-Latn-RS" sz="5400" kern="0" dirty="0">
              <a:latin typeface="Futura Bk CE" panose="020B05020202040203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2879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612" y="860702"/>
            <a:ext cx="6834775" cy="53429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81691-3BFA-4129-8D42-19F7D65AE402}" type="datetime1">
              <a:rPr lang="hr-HR" smtClean="0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2ACFE8C0-C860-4C4C-8A29-1F802C255601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17155" y="6394542"/>
            <a:ext cx="50802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>
                <a:solidFill>
                  <a:srgbClr val="000000"/>
                </a:solidFill>
              </a:rPr>
              <a:t>Izvor: Ericsson </a:t>
            </a:r>
            <a:r>
              <a:rPr lang="hr-HR" sz="1100" dirty="0" err="1">
                <a:solidFill>
                  <a:srgbClr val="000000"/>
                </a:solidFill>
              </a:rPr>
              <a:t>ConsumerLab</a:t>
            </a:r>
            <a:r>
              <a:rPr lang="hr-HR" sz="1100" dirty="0">
                <a:solidFill>
                  <a:srgbClr val="000000"/>
                </a:solidFill>
              </a:rPr>
              <a:t>, </a:t>
            </a:r>
            <a:r>
              <a:rPr lang="hr-HR" sz="1100" dirty="0" err="1">
                <a:solidFill>
                  <a:srgbClr val="000000"/>
                </a:solidFill>
              </a:rPr>
              <a:t>Experience</a:t>
            </a:r>
            <a:r>
              <a:rPr lang="hr-HR" sz="1100" dirty="0">
                <a:solidFill>
                  <a:srgbClr val="000000"/>
                </a:solidFill>
              </a:rPr>
              <a:t> </a:t>
            </a:r>
            <a:r>
              <a:rPr lang="hr-HR" sz="1100" dirty="0" err="1">
                <a:solidFill>
                  <a:srgbClr val="000000"/>
                </a:solidFill>
              </a:rPr>
              <a:t>shapes</a:t>
            </a:r>
            <a:r>
              <a:rPr lang="hr-HR" sz="1100" dirty="0">
                <a:solidFill>
                  <a:srgbClr val="000000"/>
                </a:solidFill>
              </a:rPr>
              <a:t> mobile </a:t>
            </a:r>
            <a:r>
              <a:rPr lang="hr-HR" sz="1100" dirty="0" err="1">
                <a:solidFill>
                  <a:srgbClr val="000000"/>
                </a:solidFill>
              </a:rPr>
              <a:t>customer</a:t>
            </a:r>
            <a:r>
              <a:rPr lang="hr-HR" sz="1100" dirty="0">
                <a:solidFill>
                  <a:srgbClr val="000000"/>
                </a:solidFill>
              </a:rPr>
              <a:t> </a:t>
            </a:r>
            <a:r>
              <a:rPr lang="hr-HR" sz="1100" dirty="0" err="1">
                <a:solidFill>
                  <a:srgbClr val="000000"/>
                </a:solidFill>
              </a:rPr>
              <a:t>loyalty</a:t>
            </a:r>
            <a:r>
              <a:rPr lang="hr-HR" sz="1100" dirty="0">
                <a:solidFill>
                  <a:srgbClr val="000000"/>
                </a:solidFill>
              </a:rPr>
              <a:t>, 2016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533400" y="250825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9pPr>
          </a:lstStyle>
          <a:p>
            <a:pPr eaLnBrk="1" hangingPunct="1"/>
            <a:r>
              <a:rPr lang="hr-HR" altLang="en-US" kern="0" dirty="0">
                <a:solidFill>
                  <a:srgbClr val="000000"/>
                </a:solidFill>
              </a:rPr>
              <a:t>„Mentalni indeks”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2E4B4E-FFB3-4ADE-BD98-F1138723A76F}" type="datetime1">
              <a:rPr lang="hr-HR"/>
              <a:pPr>
                <a:defRPr/>
              </a:pPr>
              <a:t>7.11.2016.</a:t>
            </a:fld>
            <a:endParaRPr lang="en-GB" dirty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FED3B748-8F44-4FB6-B4A9-91BD2A5C57E6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533400" y="1371600"/>
            <a:ext cx="80772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8925" indent="-288925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DA002A"/>
              </a:buClr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0825"/>
            <a:ext cx="8077200" cy="838200"/>
          </a:xfrm>
        </p:spPr>
        <p:txBody>
          <a:bodyPr/>
          <a:lstStyle/>
          <a:p>
            <a:pPr eaLnBrk="1" hangingPunct="1"/>
            <a:r>
              <a:rPr lang="hr-HR" altLang="en-US" dirty="0"/>
              <a:t>Što je mobilni internet za korisnike danas…</a:t>
            </a:r>
            <a:endParaRPr lang="en-US" altLang="en-US" dirty="0"/>
          </a:p>
        </p:txBody>
      </p:sp>
      <p:grpSp>
        <p:nvGrpSpPr>
          <p:cNvPr id="29703" name="Group 2"/>
          <p:cNvGrpSpPr>
            <a:grpSpLocks/>
          </p:cNvGrpSpPr>
          <p:nvPr/>
        </p:nvGrpSpPr>
        <p:grpSpPr bwMode="auto">
          <a:xfrm>
            <a:off x="2421905" y="957219"/>
            <a:ext cx="4646180" cy="4936187"/>
            <a:chOff x="2614288" y="1007669"/>
            <a:chExt cx="4278968" cy="4935244"/>
          </a:xfrm>
        </p:grpSpPr>
        <p:pic>
          <p:nvPicPr>
            <p:cNvPr id="29704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3460" b="5009"/>
            <a:stretch/>
          </p:blipFill>
          <p:spPr bwMode="auto">
            <a:xfrm>
              <a:off x="2614288" y="1007669"/>
              <a:ext cx="4278968" cy="493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Box 1"/>
            <p:cNvSpPr txBox="1">
              <a:spLocks noChangeArrowheads="1"/>
            </p:cNvSpPr>
            <p:nvPr/>
          </p:nvSpPr>
          <p:spPr bwMode="auto">
            <a:xfrm>
              <a:off x="2699657" y="1817914"/>
              <a:ext cx="1219200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&gt;"/>
                <a:defRPr>
                  <a:solidFill>
                    <a:schemeClr val="tx1"/>
                  </a:solidFill>
                  <a:latin typeface="Futura Bk BT" panose="020B05020202040203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&gt;"/>
                <a:defRPr>
                  <a:solidFill>
                    <a:schemeClr val="tx1"/>
                  </a:solidFill>
                  <a:latin typeface="Futura Bk BT" panose="020B05020202040203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&gt;"/>
                <a:defRPr>
                  <a:solidFill>
                    <a:schemeClr val="tx1"/>
                  </a:solidFill>
                  <a:latin typeface="Futura Bk BT" panose="020B05020202040203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&gt;"/>
                <a:defRPr>
                  <a:solidFill>
                    <a:schemeClr val="tx1"/>
                  </a:solidFill>
                  <a:latin typeface="Futura Bk BT" panose="020B0502020204020303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&gt;"/>
                <a:defRPr>
                  <a:solidFill>
                    <a:schemeClr val="tx1"/>
                  </a:solidFill>
                  <a:latin typeface="Futura Bk BT" panose="020B05020202040203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&gt;"/>
                <a:defRPr>
                  <a:solidFill>
                    <a:schemeClr val="tx1"/>
                  </a:solidFill>
                  <a:latin typeface="Futura Bk BT" panose="020B05020202040203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&gt;"/>
                <a:defRPr>
                  <a:solidFill>
                    <a:schemeClr val="tx1"/>
                  </a:solidFill>
                  <a:latin typeface="Futura Bk BT" panose="020B05020202040203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&gt;"/>
                <a:defRPr>
                  <a:solidFill>
                    <a:schemeClr val="tx1"/>
                  </a:solidFill>
                  <a:latin typeface="Futura Bk BT" panose="020B05020202040203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&gt;"/>
                <a:defRPr>
                  <a:solidFill>
                    <a:schemeClr val="tx1"/>
                  </a:solidFill>
                  <a:latin typeface="Futura Bk BT" panose="020B0502020204020303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hr-HR" altLang="sr-Latn-R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63901" y="6387873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rgbClr val="000000"/>
                </a:solidFill>
              </a:rPr>
              <a:t>Izvor: BCG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4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PT div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40275"/>
            <a:ext cx="8077200" cy="838200"/>
          </a:xfrm>
        </p:spPr>
        <p:txBody>
          <a:bodyPr/>
          <a:lstStyle/>
          <a:p>
            <a:pPr eaLnBrk="1" hangingPunct="1"/>
            <a:r>
              <a:rPr lang="hr-HR" altLang="sr-Latn-RS" sz="4800" b="0" dirty="0">
                <a:solidFill>
                  <a:schemeClr val="bg1"/>
                </a:solidFill>
                <a:latin typeface="Futura Bk CE" panose="020B0502020204020303" pitchFamily="34" charset="-18"/>
              </a:rPr>
              <a:t>Vipnet &amp; </a:t>
            </a:r>
            <a:r>
              <a:rPr lang="hr-HR" altLang="sr-Latn-RS" sz="4800" b="0" dirty="0" err="1">
                <a:solidFill>
                  <a:schemeClr val="bg1"/>
                </a:solidFill>
                <a:latin typeface="Futura Bk CE" panose="020B0502020204020303" pitchFamily="34" charset="-18"/>
              </a:rPr>
              <a:t>CARNet</a:t>
            </a:r>
            <a:r>
              <a:rPr lang="hr-HR" altLang="sr-Latn-RS" sz="4800" b="0" dirty="0">
                <a:solidFill>
                  <a:schemeClr val="bg1"/>
                </a:solidFill>
                <a:latin typeface="Futura Bk CE" panose="020B0502020204020303" pitchFamily="34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126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571956"/>
              </p:ext>
            </p:extLst>
          </p:nvPr>
        </p:nvGraphicFramePr>
        <p:xfrm>
          <a:off x="367146" y="1257300"/>
          <a:ext cx="8077200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33400" y="250825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dirty="0"/>
              <a:t>S ciljem povezivanja…</a:t>
            </a:r>
            <a:br>
              <a:rPr lang="en-US" dirty="0"/>
            </a:b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25131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8" y="3252355"/>
            <a:ext cx="1025276" cy="4067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978956" y="4376400"/>
            <a:ext cx="7457798" cy="769412"/>
          </a:xfrm>
          <a:prstGeom prst="rect">
            <a:avLst/>
          </a:prstGeom>
          <a:solidFill>
            <a:srgbClr val="FF9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59793" y="2504304"/>
            <a:ext cx="1654843" cy="4854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974344" y="2501367"/>
            <a:ext cx="1654843" cy="4854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788895" y="2502948"/>
            <a:ext cx="1643261" cy="4877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595711" y="2507674"/>
            <a:ext cx="1660206" cy="4796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XL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59144" y="3136975"/>
            <a:ext cx="1655492" cy="56070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512 MB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977839" y="3136975"/>
            <a:ext cx="1651348" cy="56070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3 GB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788895" y="3136974"/>
            <a:ext cx="1624902" cy="56070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10 GB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603445" y="3140768"/>
            <a:ext cx="1652471" cy="567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30 GB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159793" y="3865588"/>
            <a:ext cx="1654843" cy="313079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40 kn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974344" y="3869399"/>
            <a:ext cx="1654843" cy="309269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109 kn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788895" y="3867355"/>
            <a:ext cx="1624902" cy="311313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169 kn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603444" y="3874538"/>
            <a:ext cx="1671891" cy="304130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259 kn</a:t>
            </a:r>
          </a:p>
        </p:txBody>
      </p:sp>
      <p:sp>
        <p:nvSpPr>
          <p:cNvPr id="28" name="Pentagon 27"/>
          <p:cNvSpPr/>
          <p:nvPr/>
        </p:nvSpPr>
        <p:spPr bwMode="auto">
          <a:xfrm rot="5400000">
            <a:off x="4429156" y="-1562968"/>
            <a:ext cx="557398" cy="7096124"/>
          </a:xfrm>
          <a:prstGeom prst="homePlate">
            <a:avLst>
              <a:gd name="adj" fmla="val 24525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wrap="square" lIns="107979" tIns="107979" rIns="107979" bIns="107979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18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EF4E23"/>
              </a:buClr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cs typeface="Arial" charset="0"/>
              </a:rPr>
              <a:t>Mobilni Internet tarife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Bk BT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59145" y="4528397"/>
            <a:ext cx="1655492" cy="48252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25 kn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974344" y="4534307"/>
            <a:ext cx="1654843" cy="4766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79 kn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788894" y="4528396"/>
            <a:ext cx="1624903" cy="482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119 kn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606866" y="4528396"/>
            <a:ext cx="1649049" cy="482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159 kn</a:t>
            </a:r>
          </a:p>
        </p:txBody>
      </p:sp>
      <p:sp>
        <p:nvSpPr>
          <p:cNvPr id="40" name="Curved Right Arrow 39"/>
          <p:cNvSpPr/>
          <p:nvPr/>
        </p:nvSpPr>
        <p:spPr>
          <a:xfrm>
            <a:off x="50399" y="1828800"/>
            <a:ext cx="846513" cy="3192512"/>
          </a:xfrm>
          <a:prstGeom prst="curvedRightArrow">
            <a:avLst/>
          </a:prstGeom>
          <a:solidFill>
            <a:srgbClr val="E17000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6" tIns="45713" rIns="91426" bIns="4571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Bk B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615129" y="5250437"/>
            <a:ext cx="1660206" cy="2905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+ Noćna opcija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615129" y="5676034"/>
            <a:ext cx="1660206" cy="2905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6" tIns="45713" rIns="91426" bIns="45713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/>
                <a:ea typeface="+mn-ea"/>
                <a:cs typeface="Arial" panose="020B0604020202020204" pitchFamily="34" charset="0"/>
              </a:rPr>
              <a:t>+ TV za van</a:t>
            </a:r>
          </a:p>
        </p:txBody>
      </p:sp>
      <p:sp>
        <p:nvSpPr>
          <p:cNvPr id="29" name="Rectangle 5"/>
          <p:cNvSpPr txBox="1">
            <a:spLocks noChangeArrowheads="1"/>
          </p:cNvSpPr>
          <p:nvPr/>
        </p:nvSpPr>
        <p:spPr bwMode="auto">
          <a:xfrm>
            <a:off x="533400" y="250825"/>
            <a:ext cx="807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dirty="0"/>
              <a:t>Vipnet &amp; </a:t>
            </a:r>
            <a:r>
              <a:rPr lang="hr-HR" dirty="0" err="1"/>
              <a:t>CARNet</a:t>
            </a:r>
            <a:r>
              <a:rPr lang="hr-HR" dirty="0"/>
              <a:t> suradnja</a:t>
            </a:r>
            <a:br>
              <a:rPr lang="en-US" dirty="0"/>
            </a:b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60315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61" y="558628"/>
            <a:ext cx="8223036" cy="55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2592"/>
          <a:stretch>
            <a:fillRect/>
          </a:stretch>
        </p:blipFill>
        <p:spPr bwMode="auto">
          <a:xfrm>
            <a:off x="-95250" y="0"/>
            <a:ext cx="9277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4867275"/>
            <a:ext cx="8077200" cy="12922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200" b="1" dirty="0">
                <a:solidFill>
                  <a:srgbClr val="000000"/>
                </a:solidFill>
                <a:latin typeface="Futura Hv BT"/>
              </a:rPr>
              <a:t>Što je sljedeće?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3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PT grp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06413" y="5186363"/>
            <a:ext cx="31226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4800">
                <a:solidFill>
                  <a:srgbClr val="000000"/>
                </a:solidFill>
                <a:latin typeface="Futura Bk CE" panose="020B0502020204020303" pitchFamily="34" charset="-18"/>
              </a:rPr>
              <a:t>Hvala</a:t>
            </a:r>
            <a:endParaRPr lang="en-US" altLang="sr-Latn-RS" sz="480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4218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-169" r="-183" b="-2"/>
          <a:stretch>
            <a:fillRect/>
          </a:stretch>
        </p:blipFill>
        <p:spPr bwMode="auto">
          <a:xfrm>
            <a:off x="-95250" y="-19050"/>
            <a:ext cx="93535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48200" y="2257168"/>
            <a:ext cx="3962400" cy="3902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2200" b="1" dirty="0">
                <a:solidFill>
                  <a:srgbClr val="000000"/>
                </a:solidFill>
                <a:latin typeface="Futura Hv BT"/>
              </a:rPr>
              <a:t>Vipnet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altLang="sr-Latn-RS" sz="1800" dirty="0">
              <a:solidFill>
                <a:srgbClr val="000000"/>
              </a:solidFill>
              <a:latin typeface="Futura Bk BT"/>
            </a:endParaRPr>
          </a:p>
          <a:p>
            <a:pPr marL="261938" indent="-2619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Char char="&gt;"/>
              <a:defRPr/>
            </a:pP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Vodeći inovator na telekomunikacijskom tržištu u Hrvatskoj</a:t>
            </a:r>
          </a:p>
          <a:p>
            <a:pPr marL="261938" indent="-2619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Char char="&gt;"/>
              <a:defRPr/>
            </a:pPr>
            <a:endParaRPr lang="hr-HR" sz="1800" dirty="0">
              <a:solidFill>
                <a:srgbClr val="000000"/>
              </a:solidFill>
              <a:latin typeface="Futura Bk CE" pitchFamily="34" charset="-18"/>
            </a:endParaRPr>
          </a:p>
          <a:p>
            <a:pPr marL="261938" indent="-2619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Char char="&gt;"/>
              <a:defRPr/>
            </a:pP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Lider u investicijama </a:t>
            </a:r>
            <a:r>
              <a:rPr lang="en-US" sz="1800" dirty="0">
                <a:solidFill>
                  <a:srgbClr val="000000"/>
                </a:solidFill>
                <a:latin typeface="Futura Bk CE" pitchFamily="34" charset="-18"/>
              </a:rPr>
              <a:t>– </a:t>
            </a: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preko 10 milijardi kuna </a:t>
            </a:r>
            <a:r>
              <a:rPr lang="en-US" sz="1800" dirty="0">
                <a:solidFill>
                  <a:srgbClr val="000000"/>
                </a:solidFill>
                <a:latin typeface="Futura Bk CE" pitchFamily="34" charset="-18"/>
              </a:rPr>
              <a:t>(1999</a:t>
            </a: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Futura Bk CE" pitchFamily="34" charset="-18"/>
              </a:rPr>
              <a:t> – 201</a:t>
            </a: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5.</a:t>
            </a:r>
            <a:r>
              <a:rPr lang="en-US" sz="1800" dirty="0">
                <a:solidFill>
                  <a:srgbClr val="000000"/>
                </a:solidFill>
                <a:latin typeface="Futura Bk CE" pitchFamily="34" charset="-18"/>
              </a:rPr>
              <a:t>)</a:t>
            </a:r>
            <a:endParaRPr lang="hr-HR" sz="1800" dirty="0">
              <a:solidFill>
                <a:srgbClr val="000000"/>
              </a:solidFill>
              <a:latin typeface="Futura Bk CE" pitchFamily="34" charset="-18"/>
            </a:endParaRPr>
          </a:p>
          <a:p>
            <a:pPr marL="261938" indent="-2619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/>
            </a:pPr>
            <a:endParaRPr lang="en-US" sz="1800" dirty="0">
              <a:solidFill>
                <a:srgbClr val="000000"/>
              </a:solidFill>
              <a:latin typeface="Futura Bk CE" pitchFamily="34" charset="-18"/>
            </a:endParaRPr>
          </a:p>
          <a:p>
            <a:pPr marL="261938" indent="-261938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Tx/>
              <a:buChar char="&gt;"/>
              <a:defRPr/>
            </a:pP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Dio </a:t>
            </a:r>
            <a:r>
              <a:rPr lang="en-US" sz="1800" dirty="0">
                <a:solidFill>
                  <a:srgbClr val="000000"/>
                </a:solidFill>
                <a:latin typeface="Futura Bk CE" pitchFamily="34" charset="-18"/>
              </a:rPr>
              <a:t>Telekom Austria Gr</a:t>
            </a: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u</a:t>
            </a:r>
            <a:r>
              <a:rPr lang="en-US" sz="1800" dirty="0">
                <a:solidFill>
                  <a:srgbClr val="000000"/>
                </a:solidFill>
                <a:latin typeface="Futura Bk CE" pitchFamily="34" charset="-18"/>
              </a:rPr>
              <a:t>p</a:t>
            </a: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e i </a:t>
            </a:r>
            <a:r>
              <a:rPr lang="hr-HR" sz="1800" dirty="0">
                <a:solidFill>
                  <a:srgbClr val="000000"/>
                </a:solidFill>
                <a:latin typeface="Futura Bk BT" panose="020B0502020204020303" pitchFamily="34" charset="0"/>
              </a:rPr>
              <a:t>América </a:t>
            </a:r>
            <a:r>
              <a:rPr lang="hr-HR" sz="1800" dirty="0" err="1">
                <a:solidFill>
                  <a:srgbClr val="000000"/>
                </a:solidFill>
                <a:latin typeface="Futura Bk BT" panose="020B0502020204020303" pitchFamily="34" charset="0"/>
              </a:rPr>
              <a:t>Móvila</a:t>
            </a:r>
            <a:endParaRPr lang="hr-HR" sz="1800" dirty="0">
              <a:solidFill>
                <a:srgbClr val="000000"/>
              </a:solidFill>
              <a:latin typeface="Futura Bk BT" panose="020B05020202040203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altLang="sr-Latn-RS" sz="1800" dirty="0">
              <a:solidFill>
                <a:srgbClr val="000000"/>
              </a:solidFill>
              <a:latin typeface="Futura Bk B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altLang="sr-Latn-RS" sz="2200" dirty="0">
              <a:solidFill>
                <a:srgbClr val="000000"/>
              </a:solidFill>
              <a:latin typeface="Futura Bk BT"/>
            </a:endParaRPr>
          </a:p>
        </p:txBody>
      </p:sp>
    </p:spTree>
    <p:extLst>
      <p:ext uri="{BB962C8B-B14F-4D97-AF65-F5344CB8AC3E}">
        <p14:creationId xmlns:p14="http://schemas.microsoft.com/office/powerpoint/2010/main" val="89606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0760" y="1396314"/>
            <a:ext cx="7631584" cy="2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21" y="4439865"/>
            <a:ext cx="5081661" cy="1285085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33400" y="250825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9pPr>
          </a:lstStyle>
          <a:p>
            <a:pPr eaLnBrk="1" hangingPunct="1"/>
            <a:r>
              <a:rPr lang="hr-HR" dirty="0"/>
              <a:t>Telekom </a:t>
            </a:r>
            <a:r>
              <a:rPr lang="hr-HR" dirty="0" err="1"/>
              <a:t>Austria</a:t>
            </a:r>
            <a:r>
              <a:rPr lang="hr-HR" dirty="0"/>
              <a:t> Group 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5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r="7204"/>
          <a:stretch>
            <a:fillRect/>
          </a:stretch>
        </p:blipFill>
        <p:spPr bwMode="auto">
          <a:xfrm>
            <a:off x="-19050" y="-19050"/>
            <a:ext cx="91725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1491048"/>
            <a:ext cx="3962400" cy="523926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2200" b="1" dirty="0">
                <a:solidFill>
                  <a:srgbClr val="000000"/>
                </a:solidFill>
                <a:latin typeface="Futura Hv BT"/>
              </a:rPr>
              <a:t>Vipnet u brojevima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altLang="sr-Latn-RS" sz="2200" b="1" dirty="0">
              <a:solidFill>
                <a:srgbClr val="000000"/>
              </a:solidFill>
              <a:latin typeface="Futura Hv BT"/>
            </a:endParaRPr>
          </a:p>
          <a:p>
            <a:pPr marL="342900" indent="-342900">
              <a:lnSpc>
                <a:spcPct val="150000"/>
              </a:lnSpc>
              <a:buClr>
                <a:srgbClr val="DA002A"/>
              </a:buClr>
              <a:buFont typeface="Futura Bk CE" panose="020B0502020204020303" pitchFamily="34" charset="-18"/>
              <a:buChar char="&gt;"/>
              <a:defRPr/>
            </a:pP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1,73 milijuna korisnika u mobilnoj mreži</a:t>
            </a:r>
          </a:p>
          <a:p>
            <a:pPr marL="342900" indent="-342900">
              <a:lnSpc>
                <a:spcPct val="150000"/>
              </a:lnSpc>
              <a:buClr>
                <a:srgbClr val="DA002A"/>
              </a:buClr>
              <a:buFont typeface="Futura Bk CE" panose="020B0502020204020303" pitchFamily="34" charset="-18"/>
              <a:buChar char="&gt;"/>
              <a:defRPr/>
            </a:pPr>
            <a:endParaRPr lang="hr-HR" sz="1800" dirty="0">
              <a:solidFill>
                <a:srgbClr val="000000"/>
              </a:solidFill>
              <a:latin typeface="Futura Bk CE" pitchFamily="34" charset="-18"/>
            </a:endParaRPr>
          </a:p>
          <a:p>
            <a:pPr marL="342900" indent="-342900">
              <a:lnSpc>
                <a:spcPct val="150000"/>
              </a:lnSpc>
              <a:buClr>
                <a:srgbClr val="DA002A"/>
              </a:buClr>
              <a:buFont typeface="Futura Bk CE" panose="020B0502020204020303" pitchFamily="34" charset="-18"/>
              <a:buChar char="&gt;"/>
              <a:defRPr/>
            </a:pP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283,4  tisuća kućanstava koristi </a:t>
            </a:r>
            <a:r>
              <a:rPr lang="hr-HR" sz="1800" dirty="0" err="1">
                <a:solidFill>
                  <a:srgbClr val="000000"/>
                </a:solidFill>
                <a:latin typeface="Futura Bk CE" pitchFamily="34" charset="-18"/>
              </a:rPr>
              <a:t>Vipnetove</a:t>
            </a: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 fiksne komunikacijske i TV usluge</a:t>
            </a:r>
          </a:p>
          <a:p>
            <a:pPr marL="342900" indent="-342900">
              <a:lnSpc>
                <a:spcPct val="150000"/>
              </a:lnSpc>
              <a:buClr>
                <a:srgbClr val="DA002A"/>
              </a:buClr>
              <a:buFont typeface="Futura Bk CE" panose="020B0502020204020303" pitchFamily="34" charset="-18"/>
              <a:buChar char="&gt;"/>
              <a:defRPr/>
            </a:pPr>
            <a:endParaRPr lang="hr-HR" sz="1800" dirty="0">
              <a:solidFill>
                <a:srgbClr val="000000"/>
              </a:solidFill>
              <a:latin typeface="Futura Bk CE" pitchFamily="34" charset="-18"/>
            </a:endParaRPr>
          </a:p>
          <a:p>
            <a:pPr marL="342900" indent="-342900">
              <a:lnSpc>
                <a:spcPct val="150000"/>
              </a:lnSpc>
              <a:buClr>
                <a:srgbClr val="DA002A"/>
              </a:buClr>
              <a:buFont typeface="Futura Bk CE" panose="020B0502020204020303" pitchFamily="34" charset="-18"/>
              <a:buChar char="&gt;"/>
              <a:defRPr/>
            </a:pP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1.3</a:t>
            </a:r>
            <a:r>
              <a:rPr lang="en-US" sz="1800" dirty="0">
                <a:solidFill>
                  <a:srgbClr val="000000"/>
                </a:solidFill>
                <a:latin typeface="Futura Bk CE" pitchFamily="34" charset="-18"/>
              </a:rPr>
              <a:t>00 </a:t>
            </a:r>
            <a:r>
              <a:rPr lang="hr-HR" sz="1800" dirty="0">
                <a:solidFill>
                  <a:srgbClr val="000000"/>
                </a:solidFill>
                <a:latin typeface="Futura Bk CE" pitchFamily="34" charset="-18"/>
              </a:rPr>
              <a:t>zaposlenika te velik broj neizravnih zapošljavanja</a:t>
            </a:r>
            <a:endParaRPr lang="hr-HR" sz="2200" dirty="0"/>
          </a:p>
          <a:p>
            <a:pPr algn="r">
              <a:lnSpc>
                <a:spcPct val="150000"/>
              </a:lnSpc>
              <a:buClr>
                <a:srgbClr val="DA002A"/>
              </a:buClr>
              <a:defRPr/>
            </a:pPr>
            <a:endParaRPr lang="hr-HR" sz="1800" dirty="0">
              <a:solidFill>
                <a:srgbClr val="000000"/>
              </a:solidFill>
              <a:latin typeface="Futura Bk CE" pitchFamily="34" charset="-18"/>
            </a:endParaRPr>
          </a:p>
          <a:p>
            <a:pPr algn="r">
              <a:lnSpc>
                <a:spcPct val="150000"/>
              </a:lnSpc>
              <a:buClr>
                <a:srgbClr val="DA002A"/>
              </a:buClr>
              <a:defRPr/>
            </a:pPr>
            <a:r>
              <a:rPr lang="hr-HR" sz="1200" dirty="0">
                <a:solidFill>
                  <a:srgbClr val="000000"/>
                </a:solidFill>
                <a:latin typeface="Futura Bk CE" pitchFamily="34" charset="-18"/>
              </a:rPr>
              <a:t>*2015</a:t>
            </a:r>
            <a:endParaRPr lang="hr-HR" sz="1800" dirty="0">
              <a:solidFill>
                <a:srgbClr val="000000"/>
              </a:solidFill>
              <a:latin typeface="Futura Bk CE" pitchFamily="34" charset="-1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altLang="sr-Latn-RS" sz="2200" dirty="0">
              <a:solidFill>
                <a:srgbClr val="000000"/>
              </a:solidFill>
              <a:latin typeface="Futura Bk BT"/>
            </a:endParaRPr>
          </a:p>
        </p:txBody>
      </p:sp>
    </p:spTree>
    <p:extLst>
      <p:ext uri="{BB962C8B-B14F-4D97-AF65-F5344CB8AC3E}">
        <p14:creationId xmlns:p14="http://schemas.microsoft.com/office/powerpoint/2010/main" val="201015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PT div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40275"/>
            <a:ext cx="8077200" cy="838200"/>
          </a:xfrm>
        </p:spPr>
        <p:txBody>
          <a:bodyPr/>
          <a:lstStyle/>
          <a:p>
            <a:pPr eaLnBrk="1" hangingPunct="1"/>
            <a:r>
              <a:rPr lang="hr-HR" altLang="sr-Latn-RS" sz="4800" b="0" dirty="0">
                <a:solidFill>
                  <a:schemeClr val="bg1"/>
                </a:solidFill>
                <a:latin typeface="Futura Bk CE" panose="020B0502020204020303" pitchFamily="34" charset="-18"/>
              </a:rPr>
              <a:t>Tehnologija i Hrvatska</a:t>
            </a:r>
          </a:p>
        </p:txBody>
      </p:sp>
    </p:spTree>
    <p:extLst>
      <p:ext uri="{BB962C8B-B14F-4D97-AF65-F5344CB8AC3E}">
        <p14:creationId xmlns:p14="http://schemas.microsoft.com/office/powerpoint/2010/main" val="60438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2E4B4E-FFB3-4ADE-BD98-F1138723A76F}" type="datetime1">
              <a:rPr lang="hr-HR">
                <a:solidFill>
                  <a:srgbClr val="000000"/>
                </a:solidFill>
              </a:rPr>
              <a:pPr>
                <a:defRPr/>
              </a:pPr>
              <a:t>7.11.2016.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68663" y="6400800"/>
            <a:ext cx="4557712" cy="260350"/>
          </a:xfrm>
        </p:spPr>
        <p:txBody>
          <a:bodyPr/>
          <a:lstStyle/>
          <a:p>
            <a:pPr>
              <a:defRPr/>
            </a:pPr>
            <a:r>
              <a:rPr lang="hr-HR" dirty="0">
                <a:solidFill>
                  <a:srgbClr val="000000"/>
                </a:solidFill>
              </a:rPr>
              <a:t>Nove generacije pristupnih tehnologija za širokopojasni Internet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D31C2488-C77B-431E-BC0B-E32A05B5481F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533400" y="1371600"/>
            <a:ext cx="80772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8925" indent="-288925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DA002A"/>
              </a:buClr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122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22288" y="1008063"/>
            <a:ext cx="8077200" cy="4422775"/>
          </a:xfrm>
        </p:spPr>
        <p:txBody>
          <a:bodyPr/>
          <a:lstStyle/>
          <a:p>
            <a:endParaRPr lang="en-US" altLang="en-US" dirty="0">
              <a:latin typeface="Futura Bk CE" panose="020B0502020204020303" pitchFamily="34" charset="-18"/>
            </a:endParaRPr>
          </a:p>
          <a:p>
            <a:pPr lvl="1"/>
            <a:endParaRPr lang="hr-HR" altLang="en-US" dirty="0">
              <a:latin typeface="Futura Bk CE" panose="020B0502020204020303" pitchFamily="34" charset="-18"/>
            </a:endParaRPr>
          </a:p>
          <a:p>
            <a:endParaRPr lang="hr-HR" altLang="en-US" dirty="0">
              <a:latin typeface="Futura Bk CE" panose="020B0502020204020303" pitchFamily="34" charset="-18"/>
            </a:endParaRPr>
          </a:p>
          <a:p>
            <a:pPr lvl="1"/>
            <a:endParaRPr lang="hr-HR" altLang="en-US" dirty="0">
              <a:latin typeface="Futura Bk CE" panose="020B0502020204020303" pitchFamily="34" charset="-18"/>
            </a:endParaRPr>
          </a:p>
          <a:p>
            <a:pPr lvl="1" eaLnBrk="1" hangingPunct="1"/>
            <a:endParaRPr lang="hr-HR" altLang="en-US" dirty="0">
              <a:latin typeface="Futura Bk CE" panose="020B0502020204020303" pitchFamily="34" charset="-18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6565900" y="2809875"/>
            <a:ext cx="0" cy="1103313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H="1">
            <a:off x="4545158" y="3023754"/>
            <a:ext cx="1" cy="88626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12298" name="Line 2"/>
          <p:cNvSpPr>
            <a:spLocks noChangeShapeType="1"/>
          </p:cNvSpPr>
          <p:nvPr/>
        </p:nvSpPr>
        <p:spPr bwMode="auto">
          <a:xfrm>
            <a:off x="3335339" y="2547937"/>
            <a:ext cx="0" cy="138906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Line 47"/>
          <p:cNvSpPr>
            <a:spLocks noChangeShapeType="1"/>
          </p:cNvSpPr>
          <p:nvPr/>
        </p:nvSpPr>
        <p:spPr bwMode="auto">
          <a:xfrm>
            <a:off x="1684338" y="2536825"/>
            <a:ext cx="0" cy="1389063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12300" name="Text Box 43"/>
          <p:cNvSpPr txBox="1">
            <a:spLocks noChangeArrowheads="1"/>
          </p:cNvSpPr>
          <p:nvPr/>
        </p:nvSpPr>
        <p:spPr bwMode="auto">
          <a:xfrm>
            <a:off x="981075" y="2212975"/>
            <a:ext cx="1274763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3/2001.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GPRS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01" name="Text Box 43"/>
          <p:cNvSpPr txBox="1">
            <a:spLocks noChangeArrowheads="1"/>
          </p:cNvSpPr>
          <p:nvPr/>
        </p:nvSpPr>
        <p:spPr bwMode="auto">
          <a:xfrm>
            <a:off x="2001839" y="2716213"/>
            <a:ext cx="1274763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11/2003.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EDGE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02" name="Text Box 43"/>
          <p:cNvSpPr txBox="1">
            <a:spLocks noChangeArrowheads="1"/>
          </p:cNvSpPr>
          <p:nvPr/>
        </p:nvSpPr>
        <p:spPr bwMode="auto">
          <a:xfrm>
            <a:off x="2600325" y="2049463"/>
            <a:ext cx="1274763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9/2004.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UMTS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03" name="Text Box 43"/>
          <p:cNvSpPr txBox="1">
            <a:spLocks noChangeArrowheads="1"/>
          </p:cNvSpPr>
          <p:nvPr/>
        </p:nvSpPr>
        <p:spPr bwMode="auto">
          <a:xfrm>
            <a:off x="3777384" y="2747529"/>
            <a:ext cx="1274763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3/2007. HSDPA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04" name="Text Box 43"/>
          <p:cNvSpPr txBox="1">
            <a:spLocks noChangeArrowheads="1"/>
          </p:cNvSpPr>
          <p:nvPr/>
        </p:nvSpPr>
        <p:spPr bwMode="auto">
          <a:xfrm>
            <a:off x="5921375" y="2276475"/>
            <a:ext cx="128905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3/2011.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DC </a:t>
            </a:r>
            <a:r>
              <a:rPr lang="en-GB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HS</a:t>
            </a: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D</a:t>
            </a:r>
            <a:r>
              <a:rPr lang="en-GB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PA</a:t>
            </a: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 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05" name="Text Box 43"/>
          <p:cNvSpPr txBox="1">
            <a:spLocks noChangeArrowheads="1"/>
          </p:cNvSpPr>
          <p:nvPr/>
        </p:nvSpPr>
        <p:spPr bwMode="auto">
          <a:xfrm>
            <a:off x="4795838" y="3068061"/>
            <a:ext cx="1404938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2009.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HSPA+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06" name="Line 47"/>
          <p:cNvSpPr>
            <a:spLocks noChangeShapeType="1"/>
          </p:cNvSpPr>
          <p:nvPr/>
        </p:nvSpPr>
        <p:spPr bwMode="auto">
          <a:xfrm>
            <a:off x="5512666" y="3530599"/>
            <a:ext cx="0" cy="4032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7" name="Text Box 43"/>
          <p:cNvSpPr txBox="1">
            <a:spLocks noChangeArrowheads="1"/>
          </p:cNvSpPr>
          <p:nvPr/>
        </p:nvSpPr>
        <p:spPr bwMode="auto">
          <a:xfrm>
            <a:off x="6837363" y="3011488"/>
            <a:ext cx="1114425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2/2012.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LTE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8459356" y="2681288"/>
            <a:ext cx="0" cy="1252537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2874818" y="3178175"/>
            <a:ext cx="0" cy="744538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>
            <a:off x="7004050" y="3508375"/>
            <a:ext cx="0" cy="447675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12311" name="Text Box 43"/>
          <p:cNvSpPr txBox="1">
            <a:spLocks noChangeArrowheads="1"/>
          </p:cNvSpPr>
          <p:nvPr/>
        </p:nvSpPr>
        <p:spPr bwMode="auto">
          <a:xfrm>
            <a:off x="1000631" y="5665788"/>
            <a:ext cx="900113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>
                <a:solidFill>
                  <a:srgbClr val="000000"/>
                </a:solidFill>
                <a:latin typeface="Futura Bk CE" panose="020B0502020204020303" pitchFamily="34" charset="-18"/>
              </a:rPr>
              <a:t>6/2000. GPRS</a:t>
            </a:r>
            <a:endParaRPr lang="en-GB" altLang="sr-Latn-RS" sz="120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12" name="Text Box 43"/>
          <p:cNvSpPr txBox="1">
            <a:spLocks noChangeArrowheads="1"/>
          </p:cNvSpPr>
          <p:nvPr/>
        </p:nvSpPr>
        <p:spPr bwMode="auto">
          <a:xfrm>
            <a:off x="1552575" y="4668838"/>
            <a:ext cx="900113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>
                <a:solidFill>
                  <a:srgbClr val="000000"/>
                </a:solidFill>
                <a:latin typeface="Futura Bk CE" panose="020B0502020204020303" pitchFamily="34" charset="-18"/>
              </a:rPr>
              <a:t>2001. UMTS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>
                <a:solidFill>
                  <a:srgbClr val="000000"/>
                </a:solidFill>
                <a:latin typeface="Futura Bk CE" panose="020B0502020204020303" pitchFamily="34" charset="-18"/>
              </a:rPr>
              <a:t>Japan</a:t>
            </a:r>
            <a:endParaRPr lang="en-GB" altLang="sr-Latn-RS" sz="120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13" name="Text Box 43"/>
          <p:cNvSpPr txBox="1">
            <a:spLocks noChangeArrowheads="1"/>
          </p:cNvSpPr>
          <p:nvPr/>
        </p:nvSpPr>
        <p:spPr bwMode="auto">
          <a:xfrm>
            <a:off x="2338388" y="5565775"/>
            <a:ext cx="900112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>
                <a:solidFill>
                  <a:srgbClr val="000000"/>
                </a:solidFill>
                <a:latin typeface="Futura Bk CE" panose="020B0502020204020303" pitchFamily="34" charset="-18"/>
              </a:rPr>
              <a:t>6/2003. EDGE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>
                <a:solidFill>
                  <a:srgbClr val="000000"/>
                </a:solidFill>
                <a:latin typeface="Futura Bk CE" panose="020B0502020204020303" pitchFamily="34" charset="-18"/>
              </a:rPr>
              <a:t>SAD</a:t>
            </a:r>
            <a:endParaRPr lang="en-GB" altLang="sr-Latn-RS" sz="120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14" name="Text Box 43"/>
          <p:cNvSpPr txBox="1">
            <a:spLocks noChangeArrowheads="1"/>
          </p:cNvSpPr>
          <p:nvPr/>
        </p:nvSpPr>
        <p:spPr bwMode="auto">
          <a:xfrm>
            <a:off x="3430588" y="5586413"/>
            <a:ext cx="900112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>
                <a:solidFill>
                  <a:srgbClr val="000000"/>
                </a:solidFill>
                <a:latin typeface="Futura Bk CE" panose="020B0502020204020303" pitchFamily="34" charset="-18"/>
              </a:rPr>
              <a:t>2005. HSDPA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>
                <a:solidFill>
                  <a:srgbClr val="000000"/>
                </a:solidFill>
                <a:latin typeface="Futura Bk CE" panose="020B0502020204020303" pitchFamily="34" charset="-18"/>
              </a:rPr>
              <a:t>SAD</a:t>
            </a:r>
            <a:endParaRPr lang="en-GB" altLang="sr-Latn-RS" sz="120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15" name="Text Box 43"/>
          <p:cNvSpPr txBox="1">
            <a:spLocks noChangeArrowheads="1"/>
          </p:cNvSpPr>
          <p:nvPr/>
        </p:nvSpPr>
        <p:spPr bwMode="auto">
          <a:xfrm>
            <a:off x="4665233" y="4846926"/>
            <a:ext cx="900112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2/2009. HSPA+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Australija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16" name="Text Box 43"/>
          <p:cNvSpPr txBox="1">
            <a:spLocks noChangeArrowheads="1"/>
          </p:cNvSpPr>
          <p:nvPr/>
        </p:nvSpPr>
        <p:spPr bwMode="auto">
          <a:xfrm>
            <a:off x="5937250" y="4756150"/>
            <a:ext cx="900113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1/2010. DC HSDPA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Australija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17" name="Text Box 43"/>
          <p:cNvSpPr txBox="1">
            <a:spLocks noChangeArrowheads="1"/>
          </p:cNvSpPr>
          <p:nvPr/>
        </p:nvSpPr>
        <p:spPr bwMode="auto">
          <a:xfrm>
            <a:off x="4960938" y="5574001"/>
            <a:ext cx="90011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12/2009. LTE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Švedska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18" name="Text Box 43"/>
          <p:cNvSpPr txBox="1">
            <a:spLocks noChangeArrowheads="1"/>
          </p:cNvSpPr>
          <p:nvPr/>
        </p:nvSpPr>
        <p:spPr bwMode="auto">
          <a:xfrm>
            <a:off x="7004050" y="5284788"/>
            <a:ext cx="900113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>
                <a:solidFill>
                  <a:srgbClr val="000000"/>
                </a:solidFill>
                <a:latin typeface="Futura Bk CE" panose="020B0502020204020303" pitchFamily="34" charset="-18"/>
              </a:rPr>
              <a:t>6/2013. 4G+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>
                <a:solidFill>
                  <a:srgbClr val="000000"/>
                </a:solidFill>
                <a:latin typeface="Futura Bk CE" panose="020B0502020204020303" pitchFamily="34" charset="-18"/>
              </a:rPr>
              <a:t>Južna Koreja</a:t>
            </a:r>
            <a:endParaRPr lang="en-GB" altLang="sr-Latn-RS" sz="120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37" name="Line 47"/>
          <p:cNvSpPr>
            <a:spLocks noChangeShapeType="1"/>
          </p:cNvSpPr>
          <p:nvPr/>
        </p:nvSpPr>
        <p:spPr bwMode="auto">
          <a:xfrm flipV="1">
            <a:off x="1330182" y="4302126"/>
            <a:ext cx="2" cy="1363662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12320" name="Line 47"/>
          <p:cNvSpPr>
            <a:spLocks noChangeShapeType="1"/>
          </p:cNvSpPr>
          <p:nvPr/>
        </p:nvSpPr>
        <p:spPr bwMode="auto">
          <a:xfrm flipV="1">
            <a:off x="1689099" y="4249738"/>
            <a:ext cx="12557" cy="4191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Line 47"/>
          <p:cNvSpPr>
            <a:spLocks noChangeShapeType="1"/>
          </p:cNvSpPr>
          <p:nvPr/>
        </p:nvSpPr>
        <p:spPr bwMode="auto">
          <a:xfrm flipV="1">
            <a:off x="2787650" y="4284663"/>
            <a:ext cx="0" cy="1281112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40" name="Line 47"/>
          <p:cNvSpPr>
            <a:spLocks noChangeShapeType="1"/>
          </p:cNvSpPr>
          <p:nvPr/>
        </p:nvSpPr>
        <p:spPr bwMode="auto">
          <a:xfrm flipV="1">
            <a:off x="3644900" y="4284663"/>
            <a:ext cx="0" cy="1281112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V="1">
            <a:off x="5732033" y="4278313"/>
            <a:ext cx="0" cy="1274763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12324" name="Line 47"/>
          <p:cNvSpPr>
            <a:spLocks noChangeShapeType="1"/>
          </p:cNvSpPr>
          <p:nvPr/>
        </p:nvSpPr>
        <p:spPr bwMode="auto">
          <a:xfrm flipV="1">
            <a:off x="5512664" y="4324857"/>
            <a:ext cx="1" cy="522069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 flipV="1">
            <a:off x="6090948" y="4278312"/>
            <a:ext cx="12559" cy="477837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44" name="Line 47"/>
          <p:cNvSpPr>
            <a:spLocks noChangeShapeType="1"/>
          </p:cNvSpPr>
          <p:nvPr/>
        </p:nvSpPr>
        <p:spPr bwMode="auto">
          <a:xfrm flipV="1">
            <a:off x="7521863" y="4324857"/>
            <a:ext cx="11545" cy="959931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400">
              <a:solidFill>
                <a:srgbClr val="000000"/>
              </a:solidFill>
            </a:endParaRPr>
          </a:p>
        </p:txBody>
      </p:sp>
      <p:sp>
        <p:nvSpPr>
          <p:cNvPr id="12327" name="AutoShape 8"/>
          <p:cNvSpPr>
            <a:spLocks noChangeArrowheads="1"/>
          </p:cNvSpPr>
          <p:nvPr/>
        </p:nvSpPr>
        <p:spPr bwMode="auto">
          <a:xfrm>
            <a:off x="204788" y="3933032"/>
            <a:ext cx="8889206" cy="361950"/>
          </a:xfrm>
          <a:prstGeom prst="chevron">
            <a:avLst>
              <a:gd name="adj" fmla="val 92314"/>
            </a:avLst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r-HR" altLang="sr-Latn-RS" sz="1200">
              <a:solidFill>
                <a:srgbClr val="FF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269875" y="3985925"/>
            <a:ext cx="88741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Bk CE" pitchFamily="34" charset="-18"/>
              </a:rPr>
              <a:t>1999. 2000. 2001. 2002. 2003. 2004. 2005. 2006. 2007. 2008. 2009. 2010. 2011. 2012. 2013. 2014. 2015.	</a:t>
            </a:r>
            <a:endParaRPr lang="en-GB" sz="13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Bk CE" pitchFamily="34" charset="-18"/>
            </a:endParaRPr>
          </a:p>
        </p:txBody>
      </p:sp>
      <p:sp>
        <p:nvSpPr>
          <p:cNvPr id="12329" name="Text Box 43"/>
          <p:cNvSpPr txBox="1">
            <a:spLocks noChangeArrowheads="1"/>
          </p:cNvSpPr>
          <p:nvPr/>
        </p:nvSpPr>
        <p:spPr bwMode="auto">
          <a:xfrm>
            <a:off x="7655430" y="2219325"/>
            <a:ext cx="135283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990033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9/2015.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  <a:latin typeface="Futura Bk CE" panose="020B0502020204020303" pitchFamily="34" charset="-18"/>
              </a:rPr>
              <a:t>4G+</a:t>
            </a:r>
            <a:endParaRPr lang="en-GB" altLang="sr-Latn-RS" sz="1200" dirty="0">
              <a:solidFill>
                <a:srgbClr val="000000"/>
              </a:solidFill>
              <a:latin typeface="Futura Bk CE" panose="020B0502020204020303" pitchFamily="34" charset="-18"/>
            </a:endParaRPr>
          </a:p>
        </p:txBody>
      </p:sp>
      <p:sp>
        <p:nvSpPr>
          <p:cNvPr id="12330" name="Rectangle 1"/>
          <p:cNvSpPr>
            <a:spLocks noChangeArrowheads="1"/>
          </p:cNvSpPr>
          <p:nvPr/>
        </p:nvSpPr>
        <p:spPr bwMode="auto">
          <a:xfrm>
            <a:off x="91788" y="3164683"/>
            <a:ext cx="135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en-US" sz="2400" dirty="0">
                <a:solidFill>
                  <a:srgbClr val="000000"/>
                </a:solidFill>
                <a:latin typeface="Futura Bk CE" panose="020B0502020204020303" pitchFamily="34" charset="-18"/>
              </a:rPr>
              <a:t>Hrvatska</a:t>
            </a:r>
            <a:endParaRPr lang="hr-HR" altLang="sr-Latn-R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31" name="Rectangle 47"/>
          <p:cNvSpPr>
            <a:spLocks noChangeArrowheads="1"/>
          </p:cNvSpPr>
          <p:nvPr/>
        </p:nvSpPr>
        <p:spPr bwMode="auto">
          <a:xfrm>
            <a:off x="150814" y="4734357"/>
            <a:ext cx="871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r-HR" altLang="en-US" sz="2400" dirty="0">
                <a:solidFill>
                  <a:srgbClr val="000000"/>
                </a:solidFill>
                <a:latin typeface="Futura Bk CE" panose="020B0502020204020303" pitchFamily="34" charset="-18"/>
              </a:rPr>
              <a:t>Svijet</a:t>
            </a:r>
            <a:endParaRPr lang="hr-HR" altLang="sr-Latn-R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0617"/>
              </p:ext>
            </p:extLst>
          </p:nvPr>
        </p:nvGraphicFramePr>
        <p:xfrm>
          <a:off x="5921375" y="77723"/>
          <a:ext cx="3370660" cy="1814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06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PT div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40275"/>
            <a:ext cx="8077200" cy="838200"/>
          </a:xfrm>
        </p:spPr>
        <p:txBody>
          <a:bodyPr/>
          <a:lstStyle/>
          <a:p>
            <a:pPr eaLnBrk="1" hangingPunct="1"/>
            <a:r>
              <a:rPr lang="hr-HR" altLang="sr-Latn-RS" sz="4800" b="0" dirty="0">
                <a:solidFill>
                  <a:schemeClr val="bg1"/>
                </a:solidFill>
                <a:latin typeface="Futura Bk CE" panose="020B0502020204020303" pitchFamily="34" charset="-18"/>
              </a:rPr>
              <a:t>Mobilni internet</a:t>
            </a:r>
          </a:p>
        </p:txBody>
      </p:sp>
    </p:spTree>
    <p:extLst>
      <p:ext uri="{BB962C8B-B14F-4D97-AF65-F5344CB8AC3E}">
        <p14:creationId xmlns:p14="http://schemas.microsoft.com/office/powerpoint/2010/main" val="205913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79"/>
          <a:stretch/>
        </p:blipFill>
        <p:spPr>
          <a:xfrm>
            <a:off x="1731422" y="1754331"/>
            <a:ext cx="5544812" cy="44751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81691-3BFA-4129-8D42-19F7D65AE402}" type="datetime1">
              <a:rPr lang="hr-HR" smtClean="0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Str.</a:t>
            </a:r>
            <a:r>
              <a:rPr lang="en-GB" altLang="en-US"/>
              <a:t> </a:t>
            </a:r>
            <a:fld id="{2ACFE8C0-C860-4C4C-8A29-1F802C255601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61809" y="1359477"/>
            <a:ext cx="0" cy="19015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114310" y="1255568"/>
            <a:ext cx="3463" cy="4675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486400" y="533400"/>
            <a:ext cx="1870364" cy="93518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/>
              <a:t>rast za 60% u godinu dana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17155" y="6394542"/>
            <a:ext cx="50802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>
                <a:solidFill>
                  <a:srgbClr val="000000"/>
                </a:solidFill>
              </a:rPr>
              <a:t>Izvor: Ericsson </a:t>
            </a:r>
            <a:r>
              <a:rPr lang="hr-HR" sz="1100" dirty="0" err="1">
                <a:solidFill>
                  <a:srgbClr val="000000"/>
                </a:solidFill>
              </a:rPr>
              <a:t>ConsumerLab</a:t>
            </a:r>
            <a:r>
              <a:rPr lang="hr-HR" sz="1100" dirty="0">
                <a:solidFill>
                  <a:srgbClr val="000000"/>
                </a:solidFill>
              </a:rPr>
              <a:t>, </a:t>
            </a:r>
            <a:r>
              <a:rPr lang="hr-HR" sz="1100" dirty="0" err="1">
                <a:solidFill>
                  <a:srgbClr val="000000"/>
                </a:solidFill>
              </a:rPr>
              <a:t>Experience</a:t>
            </a:r>
            <a:r>
              <a:rPr lang="hr-HR" sz="1100" dirty="0">
                <a:solidFill>
                  <a:srgbClr val="000000"/>
                </a:solidFill>
              </a:rPr>
              <a:t> </a:t>
            </a:r>
            <a:r>
              <a:rPr lang="hr-HR" sz="1100" dirty="0" err="1">
                <a:solidFill>
                  <a:srgbClr val="000000"/>
                </a:solidFill>
              </a:rPr>
              <a:t>shapes</a:t>
            </a:r>
            <a:r>
              <a:rPr lang="hr-HR" sz="1100" dirty="0">
                <a:solidFill>
                  <a:srgbClr val="000000"/>
                </a:solidFill>
              </a:rPr>
              <a:t> mobile </a:t>
            </a:r>
            <a:r>
              <a:rPr lang="hr-HR" sz="1100" dirty="0" err="1">
                <a:solidFill>
                  <a:srgbClr val="000000"/>
                </a:solidFill>
              </a:rPr>
              <a:t>customer</a:t>
            </a:r>
            <a:r>
              <a:rPr lang="hr-HR" sz="1100" dirty="0">
                <a:solidFill>
                  <a:srgbClr val="000000"/>
                </a:solidFill>
              </a:rPr>
              <a:t> </a:t>
            </a:r>
            <a:r>
              <a:rPr lang="hr-HR" sz="1100" dirty="0" err="1">
                <a:solidFill>
                  <a:srgbClr val="000000"/>
                </a:solidFill>
              </a:rPr>
              <a:t>loyalty</a:t>
            </a:r>
            <a:r>
              <a:rPr lang="hr-HR" sz="1100" dirty="0">
                <a:solidFill>
                  <a:srgbClr val="000000"/>
                </a:solidFill>
              </a:rPr>
              <a:t>, 2016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533400" y="250825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Futura Hv BT" pitchFamily="34" charset="0"/>
              </a:defRPr>
            </a:lvl9pPr>
          </a:lstStyle>
          <a:p>
            <a:pPr eaLnBrk="1" hangingPunct="1"/>
            <a:r>
              <a:rPr lang="hr-HR" altLang="en-US" kern="0" dirty="0">
                <a:solidFill>
                  <a:srgbClr val="000000"/>
                </a:solidFill>
              </a:rPr>
              <a:t>IOT, surfing, </a:t>
            </a:r>
            <a:r>
              <a:rPr lang="hr-HR" altLang="en-US" kern="0" dirty="0" err="1">
                <a:solidFill>
                  <a:srgbClr val="000000"/>
                </a:solidFill>
              </a:rPr>
              <a:t>VoLTE</a:t>
            </a:r>
            <a:r>
              <a:rPr lang="hr-HR" altLang="en-US" kern="0" dirty="0">
                <a:solidFill>
                  <a:srgbClr val="000000"/>
                </a:solidFill>
              </a:rPr>
              <a:t>…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6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23875" y="912813"/>
            <a:ext cx="8077200" cy="442277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hr-HR" altLang="en-US" dirty="0">
                <a:latin typeface="Futura Bk CE" panose="020B0502020204020303" pitchFamily="34" charset="-18"/>
              </a:rPr>
              <a:t>Terminali: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altLang="en-US" dirty="0">
                <a:latin typeface="Futura Bk CE" panose="020B0502020204020303" pitchFamily="34" charset="-18"/>
              </a:rPr>
              <a:t>pametni telefoni (50%), PC/laptop/tableti (20%)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altLang="en-US" dirty="0">
                <a:latin typeface="Futura Bk CE" panose="020B0502020204020303" pitchFamily="34" charset="-18"/>
              </a:rPr>
              <a:t>igraće konzole, </a:t>
            </a:r>
            <a:r>
              <a:rPr lang="hr-HR" altLang="en-US" dirty="0" err="1">
                <a:latin typeface="Futura Bk CE" panose="020B0502020204020303" pitchFamily="34" charset="-18"/>
              </a:rPr>
              <a:t>Smart</a:t>
            </a:r>
            <a:r>
              <a:rPr lang="hr-HR" altLang="en-US" dirty="0">
                <a:latin typeface="Futura Bk CE" panose="020B0502020204020303" pitchFamily="34" charset="-18"/>
              </a:rPr>
              <a:t> TV, </a:t>
            </a:r>
            <a:r>
              <a:rPr lang="hr-HR" altLang="en-US" dirty="0" err="1">
                <a:latin typeface="Futura Bk CE" panose="020B0502020204020303" pitchFamily="34" charset="-18"/>
              </a:rPr>
              <a:t>Smart</a:t>
            </a:r>
            <a:r>
              <a:rPr lang="hr-HR" altLang="en-US" dirty="0">
                <a:latin typeface="Futura Bk CE" panose="020B0502020204020303" pitchFamily="34" charset="-18"/>
              </a:rPr>
              <a:t> satovi, </a:t>
            </a:r>
            <a:r>
              <a:rPr lang="hr-HR" altLang="en-US" dirty="0" err="1">
                <a:latin typeface="Futura Bk CE" panose="020B0502020204020303" pitchFamily="34" charset="-18"/>
              </a:rPr>
              <a:t>Smart</a:t>
            </a:r>
            <a:r>
              <a:rPr lang="hr-HR" altLang="en-US" dirty="0">
                <a:latin typeface="Futura Bk CE" panose="020B0502020204020303" pitchFamily="34" charset="-18"/>
              </a:rPr>
              <a:t> narukvice (10%)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altLang="en-US" dirty="0">
                <a:latin typeface="Futura Bk CE" panose="020B0502020204020303" pitchFamily="34" charset="-18"/>
              </a:rPr>
              <a:t>M2M (10%)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altLang="en-US" dirty="0">
                <a:latin typeface="Futura Bk CE" panose="020B0502020204020303" pitchFamily="34" charset="-18"/>
              </a:rPr>
              <a:t>Veličina ekrana mijenja korištenje uređaja i mreže – manji ekrani za komunikaciju i društvene mreže (15% ukupnog prometa), veći ekrani za </a:t>
            </a:r>
            <a:r>
              <a:rPr lang="hr-HR" altLang="en-US" dirty="0" err="1">
                <a:latin typeface="Futura Bk CE" panose="020B0502020204020303" pitchFamily="34" charset="-18"/>
              </a:rPr>
              <a:t>za</a:t>
            </a:r>
            <a:r>
              <a:rPr lang="hr-HR" altLang="en-US" dirty="0">
                <a:latin typeface="Futura Bk CE" panose="020B0502020204020303" pitchFamily="34" charset="-18"/>
              </a:rPr>
              <a:t> video (45% ukupnog prometa)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hr-HR" altLang="en-US" dirty="0">
              <a:latin typeface="Futura Bk CE" panose="020B0502020204020303" pitchFamily="34" charset="-18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hr-HR" altLang="en-US" dirty="0">
              <a:latin typeface="Futura Bk CE" panose="020B0502020204020303" pitchFamily="34" charset="-18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hr-HR" altLang="en-US" dirty="0">
              <a:latin typeface="Futura Bk CE" panose="020B0502020204020303" pitchFamily="34" charset="-18"/>
            </a:endParaRPr>
          </a:p>
          <a:p>
            <a:pPr lvl="1"/>
            <a:endParaRPr lang="hr-HR" altLang="en-US" dirty="0">
              <a:latin typeface="Futura Bk CE" panose="020B0502020204020303" pitchFamily="34" charset="-18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hr-HR" altLang="en-US" dirty="0">
              <a:latin typeface="Futura Bk CE" panose="020B0502020204020303" pitchFamily="34" charset="-18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hr-HR" altLang="en-US" dirty="0">
              <a:latin typeface="Futura Bk CE" panose="020B0502020204020303" pitchFamily="34" charset="-18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hr-HR" altLang="en-US" dirty="0">
              <a:latin typeface="Futura Bk CE" panose="020B0502020204020303" pitchFamily="34" charset="-18"/>
            </a:endParaRPr>
          </a:p>
        </p:txBody>
      </p:sp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240088"/>
            <a:ext cx="17653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2E4B4E-FFB3-4ADE-BD98-F1138723A76F}" type="datetime1">
              <a:rPr lang="hr-HR"/>
              <a:pPr>
                <a:defRPr/>
              </a:pPr>
              <a:t>7.11.2016.</a:t>
            </a:fld>
            <a:endParaRPr lang="en-GB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en-US">
                <a:solidFill>
                  <a:srgbClr val="000000"/>
                </a:solidFill>
              </a:rPr>
              <a:t>Str.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fld id="{624544D7-332E-4C1A-AECD-4A442EEF2908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0726" name="Rectangle 2"/>
          <p:cNvSpPr>
            <a:spLocks noChangeArrowheads="1"/>
          </p:cNvSpPr>
          <p:nvPr/>
        </p:nvSpPr>
        <p:spPr bwMode="auto">
          <a:xfrm>
            <a:off x="533400" y="1357313"/>
            <a:ext cx="8077200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8925" indent="-288925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&gt;"/>
              <a:defRPr>
                <a:solidFill>
                  <a:schemeClr val="tx1"/>
                </a:solidFill>
                <a:latin typeface="Futura Bk BT" panose="020B0502020204020303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DA002A"/>
              </a:buClr>
            </a:pPr>
            <a:endParaRPr lang="hr-HR" altLang="en-US">
              <a:solidFill>
                <a:srgbClr val="000000"/>
              </a:solidFill>
            </a:endParaRPr>
          </a:p>
        </p:txBody>
      </p:sp>
      <p:sp>
        <p:nvSpPr>
          <p:cNvPr id="3072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0825"/>
            <a:ext cx="8077200" cy="838200"/>
          </a:xfrm>
        </p:spPr>
        <p:txBody>
          <a:bodyPr/>
          <a:lstStyle/>
          <a:p>
            <a:pPr eaLnBrk="1" hangingPunct="1"/>
            <a:r>
              <a:rPr lang="hr-HR" altLang="en-US" dirty="0"/>
              <a:t>Tko su današnji korisnici mobilnog interneta</a:t>
            </a:r>
            <a:endParaRPr lang="en-US" altLang="en-US" dirty="0"/>
          </a:p>
        </p:txBody>
      </p:sp>
      <p:pic>
        <p:nvPicPr>
          <p:cNvPr id="3072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581400"/>
            <a:ext cx="29003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67313"/>
            <a:ext cx="14684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928361"/>
            <a:ext cx="300196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260635"/>
            <a:ext cx="29749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605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DA002A"/>
      </a:dk2>
      <a:lt2>
        <a:srgbClr val="808080"/>
      </a:lt2>
      <a:accent1>
        <a:srgbClr val="8F153E"/>
      </a:accent1>
      <a:accent2>
        <a:srgbClr val="DF0051"/>
      </a:accent2>
      <a:accent3>
        <a:srgbClr val="FFFFFF"/>
      </a:accent3>
      <a:accent4>
        <a:srgbClr val="000000"/>
      </a:accent4>
      <a:accent5>
        <a:srgbClr val="C6AAAF"/>
      </a:accent5>
      <a:accent6>
        <a:srgbClr val="CA0049"/>
      </a:accent6>
      <a:hlink>
        <a:srgbClr val="E17000"/>
      </a:hlink>
      <a:folHlink>
        <a:srgbClr val="FF9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DA002A"/>
      </a:dk2>
      <a:lt2>
        <a:srgbClr val="808080"/>
      </a:lt2>
      <a:accent1>
        <a:srgbClr val="8F153E"/>
      </a:accent1>
      <a:accent2>
        <a:srgbClr val="DF0051"/>
      </a:accent2>
      <a:accent3>
        <a:srgbClr val="FFFFFF"/>
      </a:accent3>
      <a:accent4>
        <a:srgbClr val="000000"/>
      </a:accent4>
      <a:accent5>
        <a:srgbClr val="C6AAAF"/>
      </a:accent5>
      <a:accent6>
        <a:srgbClr val="CA0049"/>
      </a:accent6>
      <a:hlink>
        <a:srgbClr val="E17000"/>
      </a:hlink>
      <a:folHlink>
        <a:srgbClr val="FF9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Custom 31">
      <a:dk1>
        <a:srgbClr val="000000"/>
      </a:dk1>
      <a:lt1>
        <a:srgbClr val="FFFFFF"/>
      </a:lt1>
      <a:dk2>
        <a:srgbClr val="DA002A"/>
      </a:dk2>
      <a:lt2>
        <a:srgbClr val="808080"/>
      </a:lt2>
      <a:accent1>
        <a:srgbClr val="8F153E"/>
      </a:accent1>
      <a:accent2>
        <a:srgbClr val="DF0051"/>
      </a:accent2>
      <a:accent3>
        <a:srgbClr val="E17000"/>
      </a:accent3>
      <a:accent4>
        <a:srgbClr val="FF9F00"/>
      </a:accent4>
      <a:accent5>
        <a:srgbClr val="808080"/>
      </a:accent5>
      <a:accent6>
        <a:srgbClr val="DA002A"/>
      </a:accent6>
      <a:hlink>
        <a:srgbClr val="E17000"/>
      </a:hlink>
      <a:folHlink>
        <a:srgbClr val="FF9F00"/>
      </a:folHlink>
    </a:clrScheme>
    <a:fontScheme name="Default Design">
      <a:majorFont>
        <a:latin typeface="Futura Hv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DA002A"/>
      </a:dk2>
      <a:lt2>
        <a:srgbClr val="808080"/>
      </a:lt2>
      <a:accent1>
        <a:srgbClr val="8F153E"/>
      </a:accent1>
      <a:accent2>
        <a:srgbClr val="DF0051"/>
      </a:accent2>
      <a:accent3>
        <a:srgbClr val="FFFFFF"/>
      </a:accent3>
      <a:accent4>
        <a:srgbClr val="000000"/>
      </a:accent4>
      <a:accent5>
        <a:srgbClr val="C6AAAF"/>
      </a:accent5>
      <a:accent6>
        <a:srgbClr val="CA0049"/>
      </a:accent6>
      <a:hlink>
        <a:srgbClr val="E17000"/>
      </a:hlink>
      <a:folHlink>
        <a:srgbClr val="FF9F00"/>
      </a:folHlink>
    </a:clrScheme>
    <a:fontScheme name="Default Design">
      <a:majorFont>
        <a:latin typeface="Futura Hv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DA002A"/>
      </a:dk2>
      <a:lt2>
        <a:srgbClr val="808080"/>
      </a:lt2>
      <a:accent1>
        <a:srgbClr val="8F153E"/>
      </a:accent1>
      <a:accent2>
        <a:srgbClr val="DF0051"/>
      </a:accent2>
      <a:accent3>
        <a:srgbClr val="FFFFFF"/>
      </a:accent3>
      <a:accent4>
        <a:srgbClr val="000000"/>
      </a:accent4>
      <a:accent5>
        <a:srgbClr val="C6AAAF"/>
      </a:accent5>
      <a:accent6>
        <a:srgbClr val="CA0049"/>
      </a:accent6>
      <a:hlink>
        <a:srgbClr val="E17000"/>
      </a:hlink>
      <a:folHlink>
        <a:srgbClr val="FF9F00"/>
      </a:folHlink>
    </a:clrScheme>
    <a:fontScheme name="Default Design">
      <a:majorFont>
        <a:latin typeface="Futura Hv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621</TotalTime>
  <Words>392</Words>
  <Application>Microsoft Office PowerPoint</Application>
  <PresentationFormat>On-screen Show (4:3)</PresentationFormat>
  <Paragraphs>121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Futura Bk BT</vt:lpstr>
      <vt:lpstr>Futura Bk CE</vt:lpstr>
      <vt:lpstr>Futura Hv BT</vt:lpstr>
      <vt:lpstr>Times New Roman</vt:lpstr>
      <vt:lpstr>Wingdings</vt:lpstr>
      <vt:lpstr>Default Design</vt:lpstr>
      <vt:lpstr>1_Default Design</vt:lpstr>
      <vt:lpstr>6_Default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Tehnologija i Hrvatska</vt:lpstr>
      <vt:lpstr>PowerPoint Presentation</vt:lpstr>
      <vt:lpstr>Mobilni internet</vt:lpstr>
      <vt:lpstr>PowerPoint Presentation</vt:lpstr>
      <vt:lpstr>Tko su današnji korisnici mobilnog interneta</vt:lpstr>
      <vt:lpstr>PowerPoint Presentation</vt:lpstr>
      <vt:lpstr>Što je mobilni internet za korisnike danas…</vt:lpstr>
      <vt:lpstr>Vipnet &amp; CARNet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Vipnet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&amp; user trends in Croatia</dc:title>
  <dc:creator>Andreja Dobra</dc:creator>
  <cp:lastModifiedBy>Ana Blažetić</cp:lastModifiedBy>
  <cp:revision>36</cp:revision>
  <dcterms:created xsi:type="dcterms:W3CDTF">2016-11-03T10:58:37Z</dcterms:created>
  <dcterms:modified xsi:type="dcterms:W3CDTF">2016-11-07T17:25:42Z</dcterms:modified>
</cp:coreProperties>
</file>