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7"/>
  </p:notesMasterIdLst>
  <p:handoutMasterIdLst>
    <p:handoutMasterId r:id="rId38"/>
  </p:handout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87" r:id="rId20"/>
    <p:sldId id="274" r:id="rId21"/>
    <p:sldId id="288" r:id="rId22"/>
    <p:sldId id="275" r:id="rId23"/>
    <p:sldId id="276" r:id="rId24"/>
    <p:sldId id="277" r:id="rId25"/>
    <p:sldId id="278" r:id="rId26"/>
    <p:sldId id="279" r:id="rId27"/>
    <p:sldId id="280" r:id="rId28"/>
    <p:sldId id="289" r:id="rId29"/>
    <p:sldId id="281" r:id="rId30"/>
    <p:sldId id="282" r:id="rId31"/>
    <p:sldId id="290" r:id="rId32"/>
    <p:sldId id="283" r:id="rId33"/>
    <p:sldId id="286" r:id="rId34"/>
    <p:sldId id="284" r:id="rId35"/>
    <p:sldId id="285" r:id="rId36"/>
  </p:sldIdLst>
  <p:sldSz cx="12188825"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030">
          <p15:clr>
            <a:srgbClr val="A4A3A4"/>
          </p15:clr>
        </p15:guide>
        <p15:guide id="3" orient="horz" pos="1200">
          <p15:clr>
            <a:srgbClr val="A4A3A4"/>
          </p15:clr>
        </p15:guide>
        <p15:guide id="4" orient="horz" pos="1008">
          <p15:clr>
            <a:srgbClr val="A4A3A4"/>
          </p15:clr>
        </p15:guide>
        <p15:guide id="5" orient="horz" pos="3792">
          <p15:clr>
            <a:srgbClr val="A4A3A4"/>
          </p15:clr>
        </p15:guide>
        <p15:guide id="6" orient="horz">
          <p15:clr>
            <a:srgbClr val="A4A3A4"/>
          </p15:clr>
        </p15:guide>
        <p15:guide id="7" orient="horz" pos="3360">
          <p15:clr>
            <a:srgbClr val="A4A3A4"/>
          </p15:clr>
        </p15:guide>
        <p15:guide id="8" orient="horz" pos="3312">
          <p15:clr>
            <a:srgbClr val="A4A3A4"/>
          </p15:clr>
        </p15:guide>
        <p15:guide id="9" orient="horz" pos="240">
          <p15:clr>
            <a:srgbClr val="A4A3A4"/>
          </p15:clr>
        </p15:guide>
        <p15:guide id="10" orient="horz" pos="432">
          <p15:clr>
            <a:srgbClr val="A4A3A4"/>
          </p15:clr>
        </p15:guide>
        <p15:guide id="11" orient="horz" pos="2784">
          <p15:clr>
            <a:srgbClr val="A4A3A4"/>
          </p15:clr>
        </p15:guide>
        <p15:guide id="12" pos="3839">
          <p15:clr>
            <a:srgbClr val="A4A3A4"/>
          </p15:clr>
        </p15:guide>
        <p15:guide id="13" pos="959">
          <p15:clr>
            <a:srgbClr val="A4A3A4"/>
          </p15:clr>
        </p15:guide>
        <p15:guide id="14" pos="6143">
          <p15:clr>
            <a:srgbClr val="A4A3A4"/>
          </p15:clr>
        </p15:guide>
        <p15:guide id="15" pos="1247">
          <p15:clr>
            <a:srgbClr val="A4A3A4"/>
          </p15:clr>
        </p15:guide>
        <p15:guide id="16" pos="7007">
          <p15:clr>
            <a:srgbClr val="A4A3A4"/>
          </p15:clr>
        </p15:guide>
        <p15:guide id="17" pos="5855">
          <p15:clr>
            <a:srgbClr val="A4A3A4"/>
          </p15:clr>
        </p15:guide>
        <p15:guide id="18" pos="671">
          <p15:clr>
            <a:srgbClr val="A4A3A4"/>
          </p15:clr>
        </p15:guide>
        <p15:guide id="19" pos="7151">
          <p15:clr>
            <a:srgbClr val="A4A3A4"/>
          </p15:clr>
        </p15:guide>
        <p15:guide id="20" pos="311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75295" autoAdjust="0"/>
  </p:normalViewPr>
  <p:slideViewPr>
    <p:cSldViewPr showGuides="1">
      <p:cViewPr varScale="1">
        <p:scale>
          <a:sx n="93" d="100"/>
          <a:sy n="93" d="100"/>
        </p:scale>
        <p:origin x="1354" y="72"/>
      </p:cViewPr>
      <p:guideLst>
        <p:guide orient="horz" pos="2160"/>
        <p:guide orient="horz" pos="4030"/>
        <p:guide orient="horz" pos="1200"/>
        <p:guide orient="horz" pos="1008"/>
        <p:guide orient="horz" pos="3792"/>
        <p:guide orient="horz"/>
        <p:guide orient="horz" pos="3360"/>
        <p:guide orient="horz" pos="3312"/>
        <p:guide orient="horz" pos="240"/>
        <p:guide orient="horz" pos="432"/>
        <p:guide orient="horz" pos="2784"/>
        <p:guide pos="3839"/>
        <p:guide pos="959"/>
        <p:guide pos="6143"/>
        <p:guide pos="1247"/>
        <p:guide pos="7007"/>
        <p:guide pos="5855"/>
        <p:guide pos="671"/>
        <p:guide pos="7151"/>
        <p:guide pos="311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howGuides="1">
      <p:cViewPr varScale="1">
        <p:scale>
          <a:sx n="94" d="100"/>
          <a:sy n="94" d="100"/>
        </p:scale>
        <p:origin x="4003"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hr-HR" smtClean="0"/>
              <a:t>7.11.2016.</a:t>
            </a:fld>
            <a:endParaRPr lang="hr-HR" dirty="0"/>
          </a:p>
        </p:txBody>
      </p:sp>
      <p:sp>
        <p:nvSpPr>
          <p:cNvPr id="4" name="Rezervirano mjesto podnožj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dirty="0"/>
          </a:p>
        </p:txBody>
      </p:sp>
      <p:sp>
        <p:nvSpPr>
          <p:cNvPr id="5" name="Rezervirano mjesto broja slajd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lang="hr-HR" smtClean="0"/>
              <a:t>‹#›</a:t>
            </a:fld>
            <a:endParaRPr lang="hr-HR" dirty="0"/>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dirty="0"/>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hr-HR" smtClean="0"/>
              <a:t>7.11.2016.</a:t>
            </a:fld>
            <a:endParaRPr lang="hr-HR" dirty="0"/>
          </a:p>
        </p:txBody>
      </p:sp>
      <p:sp>
        <p:nvSpPr>
          <p:cNvPr id="4" name="Rezervirano mjesto slike slajda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r-HR" dirty="0" smtClean="0"/>
              <a:t>Uredite stilove teksta matrice</a:t>
            </a:r>
          </a:p>
          <a:p>
            <a:pPr lvl="1"/>
            <a:r>
              <a:rPr lang="hr-HR" dirty="0" smtClean="0"/>
              <a:t>Druga razina</a:t>
            </a:r>
          </a:p>
          <a:p>
            <a:pPr lvl="2"/>
            <a:r>
              <a:rPr lang="hr-HR" dirty="0" smtClean="0"/>
              <a:t>Treća razina</a:t>
            </a:r>
          </a:p>
          <a:p>
            <a:pPr lvl="3"/>
            <a:r>
              <a:rPr lang="hr-HR" dirty="0" smtClean="0"/>
              <a:t>Četvrta razina</a:t>
            </a:r>
          </a:p>
          <a:p>
            <a:pPr lvl="4"/>
            <a:r>
              <a:rPr lang="hr-HR" dirty="0" smtClean="0"/>
              <a:t>Peta razina</a:t>
            </a:r>
            <a:endParaRPr lang="hr-HR" dirty="0"/>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dirty="0"/>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lang="hr-HR" smtClean="0"/>
              <a:t>‹#›</a:t>
            </a:fld>
            <a:endParaRPr lang="hr-HR" dirty="0"/>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Dobar dan.</a:t>
            </a:r>
            <a:r>
              <a:rPr lang="hr-HR" baseline="0" dirty="0" smtClean="0"/>
              <a:t> Zovem se Arijana Volmost i radim kao učiteljica informatike u osnovnoj školi Milana Langa u Bregani. Uz redovno gradivo nastojim upoznati učenike s novim alatima koji bi im mogli koristiti u budućnosti.</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1</a:t>
            </a:fld>
            <a:endParaRPr lang="hr-HR" dirty="0"/>
          </a:p>
        </p:txBody>
      </p:sp>
    </p:spTree>
    <p:extLst>
      <p:ext uri="{BB962C8B-B14F-4D97-AF65-F5344CB8AC3E}">
        <p14:creationId xmlns:p14="http://schemas.microsoft.com/office/powerpoint/2010/main" val="146160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10</a:t>
            </a:fld>
            <a:endParaRPr lang="hr-HR" dirty="0"/>
          </a:p>
        </p:txBody>
      </p:sp>
    </p:spTree>
    <p:extLst>
      <p:ext uri="{BB962C8B-B14F-4D97-AF65-F5344CB8AC3E}">
        <p14:creationId xmlns:p14="http://schemas.microsoft.com/office/powerpoint/2010/main" val="2588405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Code.org, Scratch, Tynker, Kodable, Kodu, Oracle Academy … samo su neki pomoću kojih možemo putem sata kodiranja motivirati učenike i potaknuti njihovo logičko i računalno mišljenje na višu razinu.</a:t>
            </a:r>
          </a:p>
          <a:p>
            <a:r>
              <a:rPr lang="hr-HR" sz="1200" kern="1200" dirty="0" smtClean="0">
                <a:solidFill>
                  <a:schemeClr val="tx1"/>
                </a:solidFill>
                <a:effectLst/>
                <a:latin typeface="+mn-lt"/>
                <a:ea typeface="+mn-ea"/>
                <a:cs typeface="+mn-cs"/>
              </a:rPr>
              <a:t>Na takvim stranicama možemo naći materijale za samostalno učenje, ali i materijale za učitelje koji žele promijeniti način na koji uče djecu programiranju, računalnom te logičkom razmišljanju. Nije potrebno da učitelji budu veliki stručnjaci za svaki dio jer djeca na ovakav način učenja pozitivno reagiraju i zainteresiraju se. Sami ili uz pomoć razrednih kolega vrlo brzo svladaju način na koji uče, te samo gradivo. Stoga, osim sata kodiranja, koji nam može poslužiti kao uvod u samo učenje programiranja i motivaciju učenika,  nude nam se i puno veće mogućnosti za učenje. Pa pogledajmo neke od njih ukratko…</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11</a:t>
            </a:fld>
            <a:endParaRPr lang="hr-HR" dirty="0"/>
          </a:p>
        </p:txBody>
      </p:sp>
    </p:spTree>
    <p:extLst>
      <p:ext uri="{BB962C8B-B14F-4D97-AF65-F5344CB8AC3E}">
        <p14:creationId xmlns:p14="http://schemas.microsoft.com/office/powerpoint/2010/main" val="2403558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Code.org je online platforma koja omogućuje učenicima da nauče osnovne koncepte računalne znanosti od vrtićke dobi. Osnovnoškolci mogu naučiti kreirati igre i razne priče kroz Play Lab, a za srednjoškolce tu je App Lab za izradu aplikacija u JavaScript-u.</a:t>
            </a:r>
          </a:p>
          <a:p>
            <a:r>
              <a:rPr lang="hr-HR" sz="1200" kern="1200" dirty="0" smtClean="0">
                <a:solidFill>
                  <a:schemeClr val="tx1"/>
                </a:solidFill>
                <a:effectLst/>
                <a:latin typeface="+mn-lt"/>
                <a:ea typeface="+mn-ea"/>
                <a:cs typeface="+mn-cs"/>
              </a:rPr>
              <a:t>Osim toga tu se nalaze i brojne lekcije za učenje bez obzira koriste li se računala ili ne.</a:t>
            </a:r>
          </a:p>
          <a:p>
            <a:r>
              <a:rPr lang="hr-HR" sz="1200" kern="1200" dirty="0" smtClean="0">
                <a:solidFill>
                  <a:schemeClr val="tx1"/>
                </a:solidFill>
                <a:effectLst/>
                <a:latin typeface="+mn-lt"/>
                <a:ea typeface="+mn-ea"/>
                <a:cs typeface="+mn-cs"/>
              </a:rPr>
              <a:t>Code Studio je kombinirani set alata i nastavnog plana i programa za djecu od vrtićke dobi do srednjoškolaca  zainteresiranih za učenje temeljnih koncepata iz kodiranja kroz vođene nastavne planove. Code Studio nudi učenje temeljnih koncepata programiranja pomoću logičkih blokova, premještanjem lika po sceni ili crtanja oblika. </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12</a:t>
            </a:fld>
            <a:endParaRPr lang="hr-HR" dirty="0"/>
          </a:p>
        </p:txBody>
      </p:sp>
    </p:spTree>
    <p:extLst>
      <p:ext uri="{BB962C8B-B14F-4D97-AF65-F5344CB8AC3E}">
        <p14:creationId xmlns:p14="http://schemas.microsoft.com/office/powerpoint/2010/main" val="3104300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Sučelje radi slično kao MIT-ov Scratch. Također nudi i sučelje za učitelje gdje se može pratiti napredak učenika.</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13</a:t>
            </a:fld>
            <a:endParaRPr lang="hr-HR" dirty="0"/>
          </a:p>
        </p:txBody>
      </p:sp>
    </p:spTree>
    <p:extLst>
      <p:ext uri="{BB962C8B-B14F-4D97-AF65-F5344CB8AC3E}">
        <p14:creationId xmlns:p14="http://schemas.microsoft.com/office/powerpoint/2010/main" val="62581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Još jedan način kako predstaviti učenicima (4-11 godina) da programiranje može biti zabavno.  Kurikulum je pisan za učenike do 5. razreda nakon čega bi učenici bili u mogućnosti čitati i pisati kod u JavaScript-u. Nije sve besplatno, ali ima dovoljno besplatnih sadržaja, uputa i ideja za nastavne cjeline. Lekcije obuhvaćaju: slijed, uvjete, petlje, funkcije, računalno razmišljanje, otklanjanje grešaka. Također je moguće instalirati Kodable i na računalo. Iako nisam puno radila u njemu, moj je sin (tada petogodišnjak) vrlo lako i s oduševljenjem svladao prve korake te mu uskoro nije trebala nikakva pomoć.</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14</a:t>
            </a:fld>
            <a:endParaRPr lang="hr-HR" dirty="0"/>
          </a:p>
        </p:txBody>
      </p:sp>
    </p:spTree>
    <p:extLst>
      <p:ext uri="{BB962C8B-B14F-4D97-AF65-F5344CB8AC3E}">
        <p14:creationId xmlns:p14="http://schemas.microsoft.com/office/powerpoint/2010/main" val="3353446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Kodable je posebno pogodan za malu djecu koja tek uče čitati i za one koji se po prvi puta susreću s računalom iz razloga što pomoću zanimljivog lika (Smeeborg) i naredbi u obliku slika vrlo lako kroz igru rješavaju zadani problem. </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15</a:t>
            </a:fld>
            <a:endParaRPr lang="hr-HR" dirty="0"/>
          </a:p>
        </p:txBody>
      </p:sp>
    </p:spTree>
    <p:extLst>
      <p:ext uri="{BB962C8B-B14F-4D97-AF65-F5344CB8AC3E}">
        <p14:creationId xmlns:p14="http://schemas.microsoft.com/office/powerpoint/2010/main" val="1027807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Kodu je vizualni programski jezik razvijen posebno za kreiranje igara. Programsko okruženje radi na Xbox-u i pod Windowsima. Jezik je jednostavan i baziran kompletno na ikonama. Idealan je za sve učenike koji vole računalne igre.</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16</a:t>
            </a:fld>
            <a:endParaRPr lang="hr-HR" dirty="0"/>
          </a:p>
        </p:txBody>
      </p:sp>
    </p:spTree>
    <p:extLst>
      <p:ext uri="{BB962C8B-B14F-4D97-AF65-F5344CB8AC3E}">
        <p14:creationId xmlns:p14="http://schemas.microsoft.com/office/powerpoint/2010/main" val="3220138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Dan nakon što sam prvi puta čula za Kodu, instalirala sam ga na nekoliko računala u učionici. Prvo pokretanje je bilo s učenicima i zajedno smo pokušali otkriti što se sve može tako da smo pogledali uvodni video. Učenici su bez imalo straha počeli klikati, isprobavati i nakon samo pet minuta lako su se počeli snalaziti unutar samog sučelja i zadavati prve programske naredbe. Bili su vrlo oduševljeni time i rekli da to žele instalirati na svojem računalu kod kuće, a nakon 2 do 3 dana već su napravili svoje igre za dva igrača i isprobali ih sa svojim razrednim kolegama u učionici.</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17</a:t>
            </a:fld>
            <a:endParaRPr lang="hr-HR" dirty="0"/>
          </a:p>
        </p:txBody>
      </p:sp>
    </p:spTree>
    <p:extLst>
      <p:ext uri="{BB962C8B-B14F-4D97-AF65-F5344CB8AC3E}">
        <p14:creationId xmlns:p14="http://schemas.microsoft.com/office/powerpoint/2010/main" val="453066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I ove školske</a:t>
            </a:r>
            <a:r>
              <a:rPr lang="hr-HR" baseline="0" dirty="0" smtClean="0"/>
              <a:t> godine u okviru europskog tjedna programiranja učenici 7. i 8. razreda željeli su ponovno koristiti Kodu i u grupama su radili igre s većom lakoćom nego prošle školske godine, a i sami rezultati su bili bolji. Igre su bile kvalitetnije dizajnirane i s puno više opcija.</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18</a:t>
            </a:fld>
            <a:endParaRPr lang="hr-HR" dirty="0"/>
          </a:p>
        </p:txBody>
      </p:sp>
    </p:spTree>
    <p:extLst>
      <p:ext uri="{BB962C8B-B14F-4D97-AF65-F5344CB8AC3E}">
        <p14:creationId xmlns:p14="http://schemas.microsoft.com/office/powerpoint/2010/main" val="20689634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Puno smo već do sad slušali o Scratch-u i znamo da pomoću njega možemo stvarati (programirati) interaktivne priče, igre i animacije, a početno pisanje samog koda nije problem jer se koriste vizualni blokovi.</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19</a:t>
            </a:fld>
            <a:endParaRPr lang="hr-HR" dirty="0"/>
          </a:p>
        </p:txBody>
      </p:sp>
    </p:spTree>
    <p:extLst>
      <p:ext uri="{BB962C8B-B14F-4D97-AF65-F5344CB8AC3E}">
        <p14:creationId xmlns:p14="http://schemas.microsoft.com/office/powerpoint/2010/main" val="3637343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Programiranje, računalno razmišljanje, logika, stvaranje vlastitih  sadržaja – samo su neke od kompetencija koje se danas sve više traže.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Ali što današnja djeca misle o tome? Kolika je motiviranost učenika? </a:t>
            </a:r>
          </a:p>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2</a:t>
            </a:fld>
            <a:endParaRPr lang="hr-HR" dirty="0"/>
          </a:p>
        </p:txBody>
      </p:sp>
    </p:spTree>
    <p:extLst>
      <p:ext uri="{BB962C8B-B14F-4D97-AF65-F5344CB8AC3E}">
        <p14:creationId xmlns:p14="http://schemas.microsoft.com/office/powerpoint/2010/main" val="2054177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Ove godine odlučila sam da veći broj učenika isproba ovaj alat pa</a:t>
            </a:r>
            <a:r>
              <a:rPr lang="hr-HR" baseline="0" dirty="0" smtClean="0"/>
              <a:t> sam sa 6. razredima, u okviru europskog tjedna programiranja, predložila da naprave svoj vlastiti labirint. Iako nije svima bilo lako, pomoću kolega u razredu i primjera uspjeli su realizirati postavljeni zadatak.</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20</a:t>
            </a:fld>
            <a:endParaRPr lang="hr-HR" dirty="0"/>
          </a:p>
        </p:txBody>
      </p:sp>
    </p:spTree>
    <p:extLst>
      <p:ext uri="{BB962C8B-B14F-4D97-AF65-F5344CB8AC3E}">
        <p14:creationId xmlns:p14="http://schemas.microsoft.com/office/powerpoint/2010/main" val="2141966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Tynker je još jedan od alata koji načinom rada pomalo podsjeća na Scratch.</a:t>
            </a:r>
          </a:p>
          <a:p>
            <a:r>
              <a:rPr lang="hr-HR" sz="1200" kern="1200" dirty="0" smtClean="0">
                <a:solidFill>
                  <a:schemeClr val="tx1"/>
                </a:solidFill>
                <a:effectLst/>
                <a:latin typeface="+mn-lt"/>
                <a:ea typeface="+mn-ea"/>
                <a:cs typeface="+mn-cs"/>
              </a:rPr>
              <a:t>Moguće je koristiti Tynker na različite načine – putem: online interaktivnih tečajeva programiranja, u učionicama, koristeći mobilne aplikacije, ali nije sve besplatno.</a:t>
            </a:r>
          </a:p>
          <a:p>
            <a:r>
              <a:rPr lang="hr-HR" sz="1200" kern="1200" dirty="0" smtClean="0">
                <a:solidFill>
                  <a:schemeClr val="tx1"/>
                </a:solidFill>
                <a:effectLst/>
                <a:latin typeface="+mn-lt"/>
                <a:ea typeface="+mn-ea"/>
                <a:cs typeface="+mn-cs"/>
              </a:rPr>
              <a:t>Tynker-ov vizualni programski jezik bazira se na Open Web standardima (HTML5, JavaScript, CSS) i jednako radi i u web preglednicima i na mobilnim platformama. U Tynker-u djeca počinju programirati koristeći vizualne blokove naredbi, a onda kada su spremni postepeno mogu prijeći na JavaScript.</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21</a:t>
            </a:fld>
            <a:endParaRPr lang="hr-HR" dirty="0"/>
          </a:p>
        </p:txBody>
      </p:sp>
    </p:spTree>
    <p:extLst>
      <p:ext uri="{BB962C8B-B14F-4D97-AF65-F5344CB8AC3E}">
        <p14:creationId xmlns:p14="http://schemas.microsoft.com/office/powerpoint/2010/main" val="867780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Za što sve djeca mogu koristiti Tynker i što sve mogu napraviti? </a:t>
            </a:r>
          </a:p>
          <a:p>
            <a:r>
              <a:rPr lang="hr-HR" sz="1200" kern="1200" dirty="0" smtClean="0">
                <a:solidFill>
                  <a:schemeClr val="tx1"/>
                </a:solidFill>
                <a:effectLst/>
                <a:latin typeface="+mn-lt"/>
                <a:ea typeface="+mn-ea"/>
                <a:cs typeface="+mn-cs"/>
              </a:rPr>
              <a:t>Sve što mogu zamisliti:</a:t>
            </a:r>
          </a:p>
          <a:p>
            <a:pPr lvl="0"/>
            <a:r>
              <a:rPr lang="hr-HR" sz="1200" kern="1200" dirty="0" smtClean="0">
                <a:solidFill>
                  <a:schemeClr val="tx1"/>
                </a:solidFill>
                <a:effectLst/>
                <a:latin typeface="+mn-lt"/>
                <a:ea typeface="+mn-ea"/>
                <a:cs typeface="+mn-cs"/>
              </a:rPr>
              <a:t>U matematici: krivulje, fraktale, izračune, …</a:t>
            </a:r>
          </a:p>
          <a:p>
            <a:pPr lvl="0"/>
            <a:r>
              <a:rPr lang="hr-HR" sz="1200" kern="1200" dirty="0" smtClean="0">
                <a:solidFill>
                  <a:schemeClr val="tx1"/>
                </a:solidFill>
                <a:effectLst/>
                <a:latin typeface="+mn-lt"/>
                <a:ea typeface="+mn-ea"/>
                <a:cs typeface="+mn-cs"/>
              </a:rPr>
              <a:t>Web aplikacije: čestitke, …</a:t>
            </a:r>
          </a:p>
          <a:p>
            <a:pPr lvl="0"/>
            <a:r>
              <a:rPr lang="hr-HR" sz="1200" kern="1200" dirty="0" smtClean="0">
                <a:solidFill>
                  <a:schemeClr val="tx1"/>
                </a:solidFill>
                <a:effectLst/>
                <a:latin typeface="+mn-lt"/>
                <a:ea typeface="+mn-ea"/>
                <a:cs typeface="+mn-cs"/>
              </a:rPr>
              <a:t>U robotici</a:t>
            </a:r>
          </a:p>
          <a:p>
            <a:pPr lvl="0"/>
            <a:r>
              <a:rPr lang="hr-HR" sz="1200" kern="1200" dirty="0" smtClean="0">
                <a:solidFill>
                  <a:schemeClr val="tx1"/>
                </a:solidFill>
                <a:effectLst/>
                <a:latin typeface="+mn-lt"/>
                <a:ea typeface="+mn-ea"/>
                <a:cs typeface="+mn-cs"/>
              </a:rPr>
              <a:t>Izrađivati vlastite igre</a:t>
            </a:r>
          </a:p>
          <a:p>
            <a:pPr lvl="0"/>
            <a:r>
              <a:rPr lang="hr-HR" sz="1200" kern="1200" dirty="0" smtClean="0">
                <a:solidFill>
                  <a:schemeClr val="tx1"/>
                </a:solidFill>
                <a:effectLst/>
                <a:latin typeface="+mn-lt"/>
                <a:ea typeface="+mn-ea"/>
                <a:cs typeface="+mn-cs"/>
              </a:rPr>
              <a:t>U znanstvenim projektima: simulacija gravitacije, kruženje vode u prirodi, …</a:t>
            </a:r>
          </a:p>
          <a:p>
            <a:r>
              <a:rPr lang="hr-HR" sz="1200" kern="1200" dirty="0" smtClean="0">
                <a:solidFill>
                  <a:schemeClr val="tx1"/>
                </a:solidFill>
                <a:effectLst/>
                <a:latin typeface="+mn-lt"/>
                <a:ea typeface="+mn-ea"/>
                <a:cs typeface="+mn-cs"/>
              </a:rPr>
              <a:t>Tynker ima i razne aktivnosti među kojima je i jedan nama poznat „Hour of Code“ čiji je cilj djecu upoznati s osnovama programiranja i načinom programskog razmišljanja.</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22</a:t>
            </a:fld>
            <a:endParaRPr lang="hr-HR" dirty="0"/>
          </a:p>
        </p:txBody>
      </p:sp>
    </p:spTree>
    <p:extLst>
      <p:ext uri="{BB962C8B-B14F-4D97-AF65-F5344CB8AC3E}">
        <p14:creationId xmlns:p14="http://schemas.microsoft.com/office/powerpoint/2010/main" val="2531777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Lekcije u Tynkeru su dizajnirane tako da vode djecu. Ugrađeni tutor pokazuje djeci kako završiti neki projekt korak po korak bez stresa. Djeca primjenjuju vještine programiranja kroz zabavne avanture. Tehnika primi-povuci-ispusti olakšava djeci koja, koristeći preko 200 vizualnih blokova koji su ugrađeni u programe, mogu s lakoćom napraviti i složenije igre. Vizualno programiranje dopušta djeci da brzo pretvore svoje ideje u stvarne programe povezivanjem blokova. Razni animirani likovi oživljavaju njihove projekte – hod, priča, trčanje, skakanje, plesanje, … </a:t>
            </a:r>
          </a:p>
          <a:p>
            <a:r>
              <a:rPr lang="hr-HR" sz="1200" kern="1200" dirty="0" smtClean="0">
                <a:solidFill>
                  <a:schemeClr val="tx1"/>
                </a:solidFill>
                <a:effectLst/>
                <a:latin typeface="+mn-lt"/>
                <a:ea typeface="+mn-ea"/>
                <a:cs typeface="+mn-cs"/>
              </a:rPr>
              <a:t>Učitelj kreira razred i te dodjeljuje lekcije i projekte učenicima. Učenici proučavanjem gotovih primjera mogu izraditi i vlastiti projekt i prilagoditi ga svojim potrebama te ga po završetku podijeliti s ostalima.</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23</a:t>
            </a:fld>
            <a:endParaRPr lang="hr-HR" dirty="0"/>
          </a:p>
        </p:txBody>
      </p:sp>
    </p:spTree>
    <p:extLst>
      <p:ext uri="{BB962C8B-B14F-4D97-AF65-F5344CB8AC3E}">
        <p14:creationId xmlns:p14="http://schemas.microsoft.com/office/powerpoint/2010/main" val="1646092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Evo kako su učenici četvrtog razreda, prije 3 godine (sada više nemam niže razrede), bez ikakvog znanja što je to programiranje i programski jezik napravili svoje prve programe. Krenuli smo od proučavanja sučelja i njima najzabavnijih stvari – igrica. </a:t>
            </a:r>
          </a:p>
          <a:p>
            <a:r>
              <a:rPr lang="hr-HR" sz="1200" kern="1200" dirty="0" smtClean="0">
                <a:solidFill>
                  <a:schemeClr val="tx1"/>
                </a:solidFill>
                <a:effectLst/>
                <a:latin typeface="+mn-lt"/>
                <a:ea typeface="+mn-ea"/>
                <a:cs typeface="+mn-cs"/>
              </a:rPr>
              <a:t>Učenicima sam zadala prve osnovne lekcije koje su uz virtulanog pomoćnika – zabavnog psića - morali riješiti korak po korak, učeći pri tom osnovne radnje s likovima, mijenjanje kostima i scena.</a:t>
            </a:r>
          </a:p>
          <a:p>
            <a:r>
              <a:rPr lang="hr-HR" sz="1200" kern="1200" dirty="0" smtClean="0">
                <a:solidFill>
                  <a:schemeClr val="tx1"/>
                </a:solidFill>
                <a:effectLst/>
                <a:latin typeface="+mn-lt"/>
                <a:ea typeface="+mn-ea"/>
                <a:cs typeface="+mn-cs"/>
              </a:rPr>
              <a:t>Učenici su bili vrlo oduševljeni time da su njihovi likovi „oživjeli“ i htjeli su još. </a:t>
            </a:r>
          </a:p>
          <a:p>
            <a:r>
              <a:rPr lang="hr-HR" sz="1200" kern="1200" dirty="0" smtClean="0">
                <a:solidFill>
                  <a:schemeClr val="tx1"/>
                </a:solidFill>
                <a:effectLst/>
                <a:latin typeface="+mn-lt"/>
                <a:ea typeface="+mn-ea"/>
                <a:cs typeface="+mn-cs"/>
              </a:rPr>
              <a:t>Počeli su i sami malo istraživati i proučavati gotove primjere. </a:t>
            </a:r>
          </a:p>
          <a:p>
            <a:r>
              <a:rPr lang="hr-HR" sz="1200" kern="1200" dirty="0" smtClean="0">
                <a:solidFill>
                  <a:schemeClr val="tx1"/>
                </a:solidFill>
                <a:effectLst/>
                <a:latin typeface="+mn-lt"/>
                <a:ea typeface="+mn-ea"/>
                <a:cs typeface="+mn-cs"/>
              </a:rPr>
              <a:t>Mijenjajući  prvo određene vrijednosti u samome kodu, počeli su uočavati koje se promjene zbivaju ako upišu druge vrijednosti. Dodavanjem blokova naredbi i mijenjanjem parametara učenici su počeli rješavati probleme.  </a:t>
            </a:r>
          </a:p>
          <a:p>
            <a:r>
              <a:rPr lang="hr-HR" sz="1200" kern="1200" dirty="0" smtClean="0">
                <a:solidFill>
                  <a:schemeClr val="tx1"/>
                </a:solidFill>
                <a:effectLst/>
                <a:latin typeface="+mn-lt"/>
                <a:ea typeface="+mn-ea"/>
                <a:cs typeface="+mn-cs"/>
              </a:rPr>
              <a:t>Otkrili su da Tynker ima velik broj pozadina, rekvizita, likova i animacija, zvučnih efekata koji se mogu upotrijebiti u programima.</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24</a:t>
            </a:fld>
            <a:endParaRPr lang="hr-HR" dirty="0"/>
          </a:p>
        </p:txBody>
      </p:sp>
    </p:spTree>
    <p:extLst>
      <p:ext uri="{BB962C8B-B14F-4D97-AF65-F5344CB8AC3E}">
        <p14:creationId xmlns:p14="http://schemas.microsoft.com/office/powerpoint/2010/main" val="2831182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Polako su se neki ohrabrili i sami kod kuće krenuli u istraživanje (proučavanje gotovih primjera). Bili su jako ponosni kad su sami uspjeli napraviti igricu u kojoj voze auto koristeći kontrole na tipkovnici ili da robot pleše na planeti.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Korištenje kontrola, izbor scene, okret, … - sve to naučili su bez znanja što je to petlja, koordinatni sustav, kutevi – sve je to samo bila igra u kojoj učenici nisu ni bili svjesni da stvaraju tj. programiraju svoje prve programe.</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Iako su imali malo sati predviđenih za programiranje, kroz ovaj primjer vidimo da u nekoliko sati možemo potaknuti učenike da se zainteresiraju za samo programiranje. Čak i učitelji koji se nisu prije susreli s takvim načinom poučavanja vrlo lako mogu upotrijebiti ovakav način izrade raznih animacija i potaknuti učenike na izradu vlastitih radova na ovakav način.</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25</a:t>
            </a:fld>
            <a:endParaRPr lang="hr-HR" dirty="0"/>
          </a:p>
        </p:txBody>
      </p:sp>
    </p:spTree>
    <p:extLst>
      <p:ext uri="{BB962C8B-B14F-4D97-AF65-F5344CB8AC3E}">
        <p14:creationId xmlns:p14="http://schemas.microsoft.com/office/powerpoint/2010/main" val="179437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Za veću djecu, omladinu i studente koji žele razvijati svoje buduće kompetencije tu je i Oracle Academy-ja koja nudi razne izvore učenja za samostalno učenje ili u učionici – npr. Alice (za osnovnu školu) kroz 3D animacije i Greenfoot (više za srednje škole) 2D izradu igara bazirano na Javi. O njima smo nešto više čuli ove godine u Primoštenu od Willie-a McCabe-a i Gary Miller-a koji su nam na vrlo zanimljiv način predstavili te alate i uputili nas kako ih  iskoristiti za učenje  programiranja u Javi.</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26</a:t>
            </a:fld>
            <a:endParaRPr lang="hr-HR" dirty="0"/>
          </a:p>
        </p:txBody>
      </p:sp>
    </p:spTree>
    <p:extLst>
      <p:ext uri="{BB962C8B-B14F-4D97-AF65-F5344CB8AC3E}">
        <p14:creationId xmlns:p14="http://schemas.microsoft.com/office/powerpoint/2010/main" val="1888430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Nakon što sam spomenula te alate svojim učenicima,</a:t>
            </a:r>
            <a:r>
              <a:rPr lang="hr-HR" baseline="0" dirty="0" smtClean="0"/>
              <a:t> neki od njih iz 7. i 8. razreda su izrazili želju da naprave 3D animacije pomoću Alice. Tako su ti učenici, ove školske godine, u okviru europskog tjedna programiranja, na satu u školi u grupama od 2 do 3 učenika krenuli u proučavanje lekcija Alice – Workshop in the Box i nakon toga pokušali stvoriti vlastite priče ili priču iz nekog crtića (Nemo) i sl. Čak, iako je sve bilo na engleskom jeziku, nije ih spriječilo da izrade svoje vlastite jednostavne animacije.</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27</a:t>
            </a:fld>
            <a:endParaRPr lang="hr-HR" dirty="0"/>
          </a:p>
        </p:txBody>
      </p:sp>
    </p:spTree>
    <p:extLst>
      <p:ext uri="{BB962C8B-B14F-4D97-AF65-F5344CB8AC3E}">
        <p14:creationId xmlns:p14="http://schemas.microsoft.com/office/powerpoint/2010/main" val="656730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Osim učenja programiranja kroz igru moguće je učiti i sve ostalo. Učenje kroz igru može biti vrlo zabavno i motivirajuće za djecu. Pa zašto da ne damo djeci da se igraju, ali na siguran i edukativan način?</a:t>
            </a:r>
          </a:p>
          <a:p>
            <a:r>
              <a:rPr lang="hr-HR" sz="1200" kern="1200" dirty="0" smtClean="0">
                <a:solidFill>
                  <a:schemeClr val="tx1"/>
                </a:solidFill>
                <a:effectLst/>
                <a:latin typeface="+mn-lt"/>
                <a:ea typeface="+mn-ea"/>
                <a:cs typeface="+mn-cs"/>
              </a:rPr>
              <a:t>Jedan primjer je Science Museum iz Londona na čijim se stranicama nalaze mnoge interaktivne igre koje zahtijevaju razmišljanje i određeno znanje iz raznih područja</a:t>
            </a:r>
            <a:r>
              <a:rPr lang="hr-HR" sz="1200" kern="1200" baseline="0" dirty="0" smtClean="0">
                <a:solidFill>
                  <a:schemeClr val="tx1"/>
                </a:solidFill>
                <a:effectLst/>
                <a:latin typeface="+mn-lt"/>
                <a:ea typeface="+mn-ea"/>
                <a:cs typeface="+mn-cs"/>
              </a:rPr>
              <a:t> znanosti.</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28</a:t>
            </a:fld>
            <a:endParaRPr lang="hr-HR" dirty="0"/>
          </a:p>
        </p:txBody>
      </p:sp>
    </p:spTree>
    <p:extLst>
      <p:ext uri="{BB962C8B-B14F-4D97-AF65-F5344CB8AC3E}">
        <p14:creationId xmlns:p14="http://schemas.microsoft.com/office/powerpoint/2010/main" val="15534187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200" dirty="0" smtClean="0">
                <a:solidFill>
                  <a:schemeClr val="tx1"/>
                </a:solidFill>
                <a:effectLst/>
                <a:latin typeface="+mn-lt"/>
                <a:ea typeface="+mn-ea"/>
                <a:cs typeface="+mn-cs"/>
              </a:rPr>
              <a:t>LAUNCHBALL </a:t>
            </a:r>
            <a:r>
              <a:rPr lang="hr-HR" sz="1200" kern="1200" dirty="0" smtClean="0">
                <a:solidFill>
                  <a:schemeClr val="tx1"/>
                </a:solidFill>
                <a:effectLst/>
                <a:latin typeface="+mn-lt"/>
                <a:ea typeface="+mn-ea"/>
                <a:cs typeface="+mn-cs"/>
              </a:rPr>
              <a:t>je jedna od takvih igara bazirana na fizici i znanstvenim konceptima za učenike od 8 do 14 godina. To je igra po nivoima s jednim ciljem: Kako dovesti loptu do cilja da bi dovršili svaku fazu. Igrač mora koristiti i skup blokova povezanih s fizičkim svojstvima da bi ostvario cilj. </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29</a:t>
            </a:fld>
            <a:endParaRPr lang="hr-HR" dirty="0"/>
          </a:p>
        </p:txBody>
      </p:sp>
    </p:spTree>
    <p:extLst>
      <p:ext uri="{BB962C8B-B14F-4D97-AF65-F5344CB8AC3E}">
        <p14:creationId xmlns:p14="http://schemas.microsoft.com/office/powerpoint/2010/main" val="346296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Postavlja se pitanje jesu li svi spremni na društvo koje se sve brže mijenja i na ono što se očekuje od njih? Zadovoljavaju li se djeca dosadašnjim načinom učenja ili žele nešto drugačije? - &gt; Možda suvremenu učionicu? Ili tehnologiju?</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Nije upitna tehnologija koja se koristi nego način na koji se koristi. Uz sve moguće besplatne web alate, e-udžbenike, … svi se koji put izgube u moru svega dostupnog. </a:t>
            </a:r>
          </a:p>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3</a:t>
            </a:fld>
            <a:endParaRPr lang="hr-HR" dirty="0"/>
          </a:p>
        </p:txBody>
      </p:sp>
    </p:spTree>
    <p:extLst>
      <p:ext uri="{BB962C8B-B14F-4D97-AF65-F5344CB8AC3E}">
        <p14:creationId xmlns:p14="http://schemas.microsoft.com/office/powerpoint/2010/main" val="3001897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smtClean="0"/>
              <a:t>Za</a:t>
            </a:r>
            <a:r>
              <a:rPr lang="hr-HR" baseline="0" dirty="0" smtClean="0"/>
              <a:t> učenje programiranja i razvoj računalnog mišljenja ne mora biti nužna uporaba računala. Kod nas u školi učiteljice razredne nastave provode razne aktivnosti i igre na papiru. Tako su i ove školske godine učenici trećih razreda, u okviru europskog tjedna programiranja, igrali igru na papiru (Pomozi mišu skupiti hranu za zimu. Izbjegni prepreke i mačke. Na svako polje možeš stati samo jednom). Morali su zapisivati korake uporabom naredbi (idi ravno, desno, lijevo, gore, dolje) kako bi riješili postavljeni zadatak.</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30</a:t>
            </a:fld>
            <a:endParaRPr lang="hr-HR" dirty="0"/>
          </a:p>
        </p:txBody>
      </p:sp>
    </p:spTree>
    <p:extLst>
      <p:ext uri="{BB962C8B-B14F-4D97-AF65-F5344CB8AC3E}">
        <p14:creationId xmlns:p14="http://schemas.microsoft.com/office/powerpoint/2010/main" val="3194919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Možemo zaključiti da svi ovi alati nisu samo primjenjivi u informatici, već i u ostalim područjima izrađujući i prezentirajući sadržaj kroz razne zanimljive likove i animacije koje mogu koristiti u tim alatima. Važno je da povežemo gradivo predmeta i povećamo suradnju predmetnih učitelja da bi se realizirali ovakvi projekti i olakšalo učenje učenika. Jedan mali dio toga ste vidjeli u filmu koji sam vam prikazala. </a:t>
            </a:r>
          </a:p>
          <a:p>
            <a:r>
              <a:rPr lang="hr-HR" sz="1200" kern="1200" dirty="0" smtClean="0">
                <a:solidFill>
                  <a:schemeClr val="tx1"/>
                </a:solidFill>
                <a:effectLst/>
                <a:latin typeface="+mn-lt"/>
                <a:ea typeface="+mn-ea"/>
                <a:cs typeface="+mn-cs"/>
              </a:rPr>
              <a:t>Nadam se da ste i vi poželjeli rad na ovakav način ili ga već koristite. Bez obzira koliko vremena imamo u školi za ovakav način učenja, možemo djeci dati osnove, pokazati kako i gdje učiti te ih potaknuti na samostalno istraživanje prema interesima i životnim potrebama.</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10"/>
          </p:nvPr>
        </p:nvSpPr>
        <p:spPr/>
        <p:txBody>
          <a:bodyPr/>
          <a:lstStyle/>
          <a:p>
            <a:fld id="{F93199CD-3E1B-4AE6-990F-76F925F5EA9F}" type="slidenum">
              <a:rPr lang="hr-HR" smtClean="0"/>
              <a:t>31</a:t>
            </a:fld>
            <a:endParaRPr lang="hr-HR" dirty="0"/>
          </a:p>
        </p:txBody>
      </p:sp>
    </p:spTree>
    <p:extLst>
      <p:ext uri="{BB962C8B-B14F-4D97-AF65-F5344CB8AC3E}">
        <p14:creationId xmlns:p14="http://schemas.microsoft.com/office/powerpoint/2010/main" val="1061836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32</a:t>
            </a:fld>
            <a:endParaRPr lang="hr-HR" dirty="0"/>
          </a:p>
        </p:txBody>
      </p:sp>
    </p:spTree>
    <p:extLst>
      <p:ext uri="{BB962C8B-B14F-4D97-AF65-F5344CB8AC3E}">
        <p14:creationId xmlns:p14="http://schemas.microsoft.com/office/powerpoint/2010/main" val="1691450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33</a:t>
            </a:fld>
            <a:endParaRPr lang="hr-HR" dirty="0"/>
          </a:p>
        </p:txBody>
      </p:sp>
    </p:spTree>
    <p:extLst>
      <p:ext uri="{BB962C8B-B14F-4D97-AF65-F5344CB8AC3E}">
        <p14:creationId xmlns:p14="http://schemas.microsoft.com/office/powerpoint/2010/main" val="1529713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34</a:t>
            </a:fld>
            <a:endParaRPr lang="hr-HR" dirty="0"/>
          </a:p>
        </p:txBody>
      </p:sp>
    </p:spTree>
    <p:extLst>
      <p:ext uri="{BB962C8B-B14F-4D97-AF65-F5344CB8AC3E}">
        <p14:creationId xmlns:p14="http://schemas.microsoft.com/office/powerpoint/2010/main" val="1387726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Djecu trebamo usmjeriti prema onome što će im koristiti u ostvarivanju vlastitih ciljeva u budućnosti, te da znaju procijeniti što će im to omogućiti. Znamo i da je pažnja današnje djece vrlo kratka te je važno pronaći odgovarajuće izvore znanja pomoću kojih će brzo, kratko i jasno saznati ono što ih zanima i što im treba. Zanimljiv i zabavan sadržaj gdje bi i sama djeca bili njegovi kreatori dulje bi zadržao pažnju djece, a znanje bi postalo trajnije. Stoga je važno usmjeriti ih na izradu vlastitog sadržaja, naučiti ih prepoznati i riješiti problem u raznim situacijama te ga prezentirati, a ne da budu samo konzumenti gotovih sadržaja. Je li onda samo važno da sva djeca budu sposobna programirati? Ne! Ali, je li važno da nauče na taj način razmišljati? Da! </a:t>
            </a:r>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4</a:t>
            </a:fld>
            <a:endParaRPr lang="hr-HR" dirty="0"/>
          </a:p>
        </p:txBody>
      </p:sp>
    </p:spTree>
    <p:extLst>
      <p:ext uri="{BB962C8B-B14F-4D97-AF65-F5344CB8AC3E}">
        <p14:creationId xmlns:p14="http://schemas.microsoft.com/office/powerpoint/2010/main" val="4033729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smtClean="0">
                <a:solidFill>
                  <a:schemeClr val="tx1"/>
                </a:solidFill>
                <a:effectLst/>
                <a:latin typeface="+mn-lt"/>
                <a:ea typeface="+mn-ea"/>
                <a:cs typeface="+mn-cs"/>
              </a:rPr>
              <a:t>Ali kako? Iz mog iskustva u školi u kojoj radim, gdje motiviranost većine učenika nije usmjerena na učenje programiranja već na druge oblike izražavanja u kojima su vrlo dobri, pokazalo se da ih kroz igru možemo naučiti tome - one koji nikada prije nisu čuli ili susreli se s time kao na primjer učenici prvih i drugih razreda, čak i djecu u vrtiću koja još ne znaju čitati što sam uspjela sa svojim sinom koji se prvi puta susreo s time kad je imao samo 5 godina.</a:t>
            </a:r>
          </a:p>
          <a:p>
            <a:r>
              <a:rPr lang="hr-HR" sz="1200" kern="1200" dirty="0" smtClean="0">
                <a:solidFill>
                  <a:schemeClr val="tx1"/>
                </a:solidFill>
                <a:effectLst/>
                <a:latin typeface="+mn-lt"/>
                <a:ea typeface="+mn-ea"/>
                <a:cs typeface="+mn-cs"/>
              </a:rPr>
              <a:t>Prošle godine, 7. do 13. prosinca 2015., po prvi puta u našoj Školi proveli smo projekt Hour of Code, odnosno Sat kodiranja u tjednu kada se taj događaj odvijao diljem cijelog svijeta. Iako je rok za pripremu bio vrlo kratak, oduševio me odaziv učiteljica razredne nastave, engleskog jezika i produženog boravka za taj projekt, pa čak i broj od 250 učenika koji su sudjelovali u projektu, što me motiviralo da planiram taj događaj i ove školske godine. Sat kodiranja pokazao je da bez obzira na tehnologiju možemo učenike motivirati i naučiti ih osnovama računalnog razmišljanja bez obzira radi li se na računalu, pametnoj ploči ili papiru, a kakvo je bilo raspoloženje tog tjedna u našoj školi pokazala bih vam kroz slijedeći film…</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5</a:t>
            </a:fld>
            <a:endParaRPr lang="hr-HR" dirty="0"/>
          </a:p>
        </p:txBody>
      </p:sp>
    </p:spTree>
    <p:extLst>
      <p:ext uri="{BB962C8B-B14F-4D97-AF65-F5344CB8AC3E}">
        <p14:creationId xmlns:p14="http://schemas.microsoft.com/office/powerpoint/2010/main" val="1726328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200" kern="1200" dirty="0" smtClean="0">
                <a:solidFill>
                  <a:schemeClr val="tx1"/>
                </a:solidFill>
                <a:effectLst/>
                <a:latin typeface="+mn-lt"/>
                <a:ea typeface="+mn-ea"/>
                <a:cs typeface="+mn-cs"/>
              </a:rPr>
              <a:t>Uglavnom su se koristili materijali s Code.org, a neki su se učenici dotakli i programiranja u Scratch-u. Bez obzira što je taj tjedan završio, neki su nastavili s isprobavanjem mogućnosti, a neki su čak napravili i objavili jednostavne igre koje su programirali u Scratch-u. Začuđujući su bili rezultati koliko su oni napredovali u kratko vrijeme i to većinom uz samostalno učenje ili uz pomoć razrednih kolega jer na žalost na samim satovima nemamo toliko vremena da bi se tomu više posvetili. Na pitanje kako im se sviđa ovakav način učenja dobila sam većinom pozitivne odgovore kao npr.:</a:t>
            </a:r>
          </a:p>
        </p:txBody>
      </p:sp>
      <p:sp>
        <p:nvSpPr>
          <p:cNvPr id="4" name="Rezervirano mjesto broja slajda 3"/>
          <p:cNvSpPr>
            <a:spLocks noGrp="1"/>
          </p:cNvSpPr>
          <p:nvPr>
            <p:ph type="sldNum" sz="quarter" idx="10"/>
          </p:nvPr>
        </p:nvSpPr>
        <p:spPr/>
        <p:txBody>
          <a:bodyPr/>
          <a:lstStyle/>
          <a:p>
            <a:fld id="{F93199CD-3E1B-4AE6-990F-76F925F5EA9F}" type="slidenum">
              <a:rPr lang="hr-HR" smtClean="0"/>
              <a:t>6</a:t>
            </a:fld>
            <a:endParaRPr lang="hr-HR" dirty="0"/>
          </a:p>
        </p:txBody>
      </p:sp>
    </p:spTree>
    <p:extLst>
      <p:ext uri="{BB962C8B-B14F-4D97-AF65-F5344CB8AC3E}">
        <p14:creationId xmlns:p14="http://schemas.microsoft.com/office/powerpoint/2010/main" val="166777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7</a:t>
            </a:fld>
            <a:endParaRPr lang="hr-HR" dirty="0"/>
          </a:p>
        </p:txBody>
      </p:sp>
    </p:spTree>
    <p:extLst>
      <p:ext uri="{BB962C8B-B14F-4D97-AF65-F5344CB8AC3E}">
        <p14:creationId xmlns:p14="http://schemas.microsoft.com/office/powerpoint/2010/main" val="3034439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8</a:t>
            </a:fld>
            <a:endParaRPr lang="hr-HR" dirty="0"/>
          </a:p>
        </p:txBody>
      </p:sp>
    </p:spTree>
    <p:extLst>
      <p:ext uri="{BB962C8B-B14F-4D97-AF65-F5344CB8AC3E}">
        <p14:creationId xmlns:p14="http://schemas.microsoft.com/office/powerpoint/2010/main" val="141292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F93199CD-3E1B-4AE6-990F-76F925F5EA9F}" type="slidenum">
              <a:rPr lang="hr-HR" smtClean="0"/>
              <a:t>9</a:t>
            </a:fld>
            <a:endParaRPr lang="hr-HR" dirty="0"/>
          </a:p>
        </p:txBody>
      </p:sp>
    </p:spTree>
    <p:extLst>
      <p:ext uri="{BB962C8B-B14F-4D97-AF65-F5344CB8AC3E}">
        <p14:creationId xmlns:p14="http://schemas.microsoft.com/office/powerpoint/2010/main" val="40376431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p:nvPr>
        </p:nvSpPr>
        <p:spPr>
          <a:xfrm>
            <a:off x="1065214" y="1828800"/>
            <a:ext cx="8229600" cy="2895600"/>
          </a:xfrm>
        </p:spPr>
        <p:txBody>
          <a:bodyPr anchor="ctr" anchorCtr="0">
            <a:normAutofit/>
            <a:scene3d>
              <a:camera prst="orthographicFront"/>
              <a:lightRig rig="threePt" dir="t"/>
            </a:scene3d>
            <a:sp3d contourW="12700">
              <a:contourClr>
                <a:srgbClr val="00B0F0"/>
              </a:contourClr>
            </a:sp3d>
          </a:bodyPr>
          <a:lstStyle>
            <a:lvl1pPr algn="l" defTabSz="914400" rtl="0" eaLnBrk="1" latinLnBrk="0" hangingPunct="1">
              <a:lnSpc>
                <a:spcPct val="90000"/>
              </a:lnSpc>
              <a:spcBef>
                <a:spcPct val="0"/>
              </a:spcBef>
              <a:buNone/>
              <a:defRPr lang="hr-HR" sz="7200" kern="1200" spc="100" baseline="0" dirty="0">
                <a:ln w="15875">
                  <a:solidFill>
                    <a:schemeClr val="tx1"/>
                  </a:solidFill>
                </a:ln>
                <a:solidFill>
                  <a:schemeClr val="accent1">
                    <a:lumMod val="75000"/>
                  </a:schemeClr>
                </a:solidFill>
                <a:effectLst>
                  <a:glow rad="63500">
                    <a:schemeClr val="accent1">
                      <a:lumMod val="20000"/>
                      <a:lumOff val="80000"/>
                      <a:alpha val="40000"/>
                    </a:schemeClr>
                  </a:glow>
                  <a:innerShdw blurRad="63500" dist="101600" dir="18900000">
                    <a:prstClr val="black">
                      <a:alpha val="50000"/>
                    </a:prstClr>
                  </a:innerShdw>
                  <a:reflection stA="34000" endPos="13000" dist="50800" dir="5400000" sy="-100000" algn="bl" rotWithShape="0"/>
                </a:effectLst>
                <a:latin typeface="+mj-lt"/>
                <a:ea typeface="+mj-ea"/>
                <a:cs typeface="+mj-cs"/>
              </a:defRPr>
            </a:lvl1pPr>
          </a:lstStyle>
          <a:p>
            <a:r>
              <a:rPr lang="hr-HR" dirty="0" smtClean="0"/>
              <a:t>Uredite stil naslova matrice</a:t>
            </a:r>
            <a:endParaRPr lang="hr-HR" dirty="0"/>
          </a:p>
        </p:txBody>
      </p:sp>
      <p:sp>
        <p:nvSpPr>
          <p:cNvPr id="3" name="Podnaslov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hr-HR" dirty="0"/>
          </a:p>
        </p:txBody>
      </p:sp>
      <p:sp>
        <p:nvSpPr>
          <p:cNvPr id="5" name="Osmerokut 4"/>
          <p:cNvSpPr/>
          <p:nvPr userDrawn="1"/>
        </p:nvSpPr>
        <p:spPr>
          <a:xfrm>
            <a:off x="45740" y="62508"/>
            <a:ext cx="1728192" cy="1728192"/>
          </a:xfrm>
          <a:prstGeom prst="octagon">
            <a:avLst/>
          </a:prstGeom>
          <a:blipFill dpi="0" rotWithShape="1">
            <a:blip r:embed="rId3" cstate="email">
              <a:alphaModFix amt="12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dirty="0"/>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4" name="Rezervirano mjesto datuma 3"/>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5" name="Rezervirano mjesto podnožja 4"/>
          <p:cNvSpPr>
            <a:spLocks noGrp="1"/>
          </p:cNvSpPr>
          <p:nvPr>
            <p:ph type="ftr" sz="quarter" idx="11"/>
          </p:nvPr>
        </p:nvSpPr>
        <p:spPr/>
        <p:txBody>
          <a:bodyPr/>
          <a:lstStyle/>
          <a:p>
            <a:endParaRPr lang="hr-HR" dirty="0"/>
          </a:p>
        </p:txBody>
      </p:sp>
      <p:sp>
        <p:nvSpPr>
          <p:cNvPr id="6" name="Rezervirano mjesto broja slajda 5"/>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9142412" y="381001"/>
            <a:ext cx="1524001" cy="5638800"/>
          </a:xfrm>
        </p:spPr>
        <p:txBody>
          <a:bodyPr vert="eaVert"/>
          <a:lstStyle/>
          <a:p>
            <a:r>
              <a:rPr lang="hr-HR" smtClean="0"/>
              <a:t>Uredite stil naslova matrice</a:t>
            </a:r>
            <a:endParaRPr lang="hr-HR" dirty="0"/>
          </a:p>
        </p:txBody>
      </p:sp>
      <p:sp>
        <p:nvSpPr>
          <p:cNvPr id="3" name="Rezervirano mjesto okomitog teksta 2"/>
          <p:cNvSpPr>
            <a:spLocks noGrp="1"/>
          </p:cNvSpPr>
          <p:nvPr>
            <p:ph type="body" orient="vert" idx="1"/>
          </p:nvPr>
        </p:nvSpPr>
        <p:spPr>
          <a:xfrm>
            <a:off x="1522412" y="381001"/>
            <a:ext cx="7391399" cy="5638800"/>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4" name="Rezervirano mjesto datuma 3"/>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5" name="Rezervirano mjesto podnožja 4"/>
          <p:cNvSpPr>
            <a:spLocks noGrp="1"/>
          </p:cNvSpPr>
          <p:nvPr>
            <p:ph type="ftr" sz="quarter" idx="11"/>
          </p:nvPr>
        </p:nvSpPr>
        <p:spPr/>
        <p:txBody>
          <a:bodyPr/>
          <a:lstStyle/>
          <a:p>
            <a:endParaRPr lang="hr-HR" dirty="0"/>
          </a:p>
        </p:txBody>
      </p:sp>
      <p:sp>
        <p:nvSpPr>
          <p:cNvPr id="6" name="Rezervirano mjesto broja slajda 5"/>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dirty="0"/>
          </a:p>
        </p:txBody>
      </p:sp>
      <p:sp>
        <p:nvSpPr>
          <p:cNvPr id="3" name="Rezervirano mjesto sadržaja 2"/>
          <p:cNvSpPr>
            <a:spLocks noGrp="1"/>
          </p:cNvSpPr>
          <p:nvPr>
            <p:ph idx="1"/>
          </p:nvPr>
        </p:nvSpPr>
        <p:spPr/>
        <p:txBody>
          <a:bodyPr/>
          <a:lstStyle>
            <a:lvl1pPr>
              <a:buSzPct val="80000"/>
              <a:defRPr/>
            </a:lvl1pPr>
            <a:lvl2pPr>
              <a:buSzPct val="60000"/>
              <a:defRPr/>
            </a:lvl2pPr>
            <a:lvl3pPr marL="682625" indent="-219075">
              <a:buSzPct val="40000"/>
              <a:buFont typeface="Wingdings" panose="05000000000000000000" pitchFamily="2" charset="2"/>
              <a:buChar char="°"/>
              <a:defRPr/>
            </a:lvl3pPr>
            <a:lvl5pPr>
              <a:defRPr/>
            </a:lvl5pPr>
            <a:lvl6pPr>
              <a:defRPr/>
            </a:lvl6pPr>
          </a:lstStyle>
          <a:p>
            <a:pPr lvl="0"/>
            <a:r>
              <a:rPr lang="hr-HR" dirty="0" smtClean="0"/>
              <a:t>Uredite stilove teksta matrice</a:t>
            </a:r>
          </a:p>
          <a:p>
            <a:pPr lvl="1"/>
            <a:r>
              <a:rPr lang="hr-HR" dirty="0" smtClean="0"/>
              <a:t>Druga razina</a:t>
            </a:r>
          </a:p>
          <a:p>
            <a:pPr lvl="2"/>
            <a:r>
              <a:rPr lang="hr-HR" dirty="0" smtClean="0"/>
              <a:t>Treća razina</a:t>
            </a:r>
          </a:p>
          <a:p>
            <a:pPr lvl="3"/>
            <a:r>
              <a:rPr lang="hr-HR" dirty="0" smtClean="0"/>
              <a:t>Četvrta razina</a:t>
            </a:r>
          </a:p>
          <a:p>
            <a:pPr lvl="4"/>
            <a:r>
              <a:rPr lang="hr-HR" dirty="0" smtClean="0"/>
              <a:t>Peta razina</a:t>
            </a:r>
            <a:endParaRPr lang="hr-HR" dirty="0"/>
          </a:p>
        </p:txBody>
      </p:sp>
      <p:sp>
        <p:nvSpPr>
          <p:cNvPr id="4" name="Rezervirano mjesto datuma 3"/>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5" name="Rezervirano mjesto podnožja 4"/>
          <p:cNvSpPr>
            <a:spLocks noGrp="1"/>
          </p:cNvSpPr>
          <p:nvPr>
            <p:ph type="ftr" sz="quarter" idx="11"/>
          </p:nvPr>
        </p:nvSpPr>
        <p:spPr/>
        <p:txBody>
          <a:bodyPr/>
          <a:lstStyle/>
          <a:p>
            <a:endParaRPr lang="hr-HR" dirty="0"/>
          </a:p>
        </p:txBody>
      </p:sp>
      <p:sp>
        <p:nvSpPr>
          <p:cNvPr id="6" name="Rezervirano mjesto broja slajda 5"/>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hr-HR" smtClean="0"/>
              <a:t>Uredite stil naslova matrice</a:t>
            </a:r>
            <a:endParaRPr lang="hr-HR" dirty="0"/>
          </a:p>
        </p:txBody>
      </p:sp>
      <p:sp>
        <p:nvSpPr>
          <p:cNvPr id="3" name="Rezervirano mjesto teksta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5" name="Rezervirano mjesto podnožja 4"/>
          <p:cNvSpPr>
            <a:spLocks noGrp="1"/>
          </p:cNvSpPr>
          <p:nvPr>
            <p:ph type="ftr" sz="quarter" idx="11"/>
          </p:nvPr>
        </p:nvSpPr>
        <p:spPr/>
        <p:txBody>
          <a:bodyPr/>
          <a:lstStyle/>
          <a:p>
            <a:endParaRPr lang="hr-HR" dirty="0"/>
          </a:p>
        </p:txBody>
      </p:sp>
      <p:sp>
        <p:nvSpPr>
          <p:cNvPr id="6" name="Rezervirano mjesto broja slajda 5"/>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a:xfrm>
            <a:off x="1522412" y="381000"/>
            <a:ext cx="9144002" cy="1371600"/>
          </a:xfrm>
        </p:spPr>
        <p:txBody>
          <a:bodyPr/>
          <a:lstStyle/>
          <a:p>
            <a:r>
              <a:rPr lang="hr-HR" smtClean="0"/>
              <a:t>Uredite stil naslova matrice</a:t>
            </a:r>
            <a:endParaRPr lang="hr-HR" dirty="0"/>
          </a:p>
        </p:txBody>
      </p:sp>
      <p:sp>
        <p:nvSpPr>
          <p:cNvPr id="3" name="Rezervirano mjesto sadržaja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4" name="Rezervirano mjesto sadržaja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5" name="Rezervirano mjesto datuma 4"/>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6" name="Rezervirano mjesto podnožja 5"/>
          <p:cNvSpPr>
            <a:spLocks noGrp="1"/>
          </p:cNvSpPr>
          <p:nvPr>
            <p:ph type="ftr" sz="quarter" idx="11"/>
          </p:nvPr>
        </p:nvSpPr>
        <p:spPr/>
        <p:txBody>
          <a:bodyPr/>
          <a:lstStyle/>
          <a:p>
            <a:endParaRPr lang="hr-HR" dirty="0"/>
          </a:p>
        </p:txBody>
      </p:sp>
      <p:sp>
        <p:nvSpPr>
          <p:cNvPr id="7" name="Rezervirano mjesto broja slajda 6"/>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1522412" y="381000"/>
            <a:ext cx="9144002" cy="1371600"/>
          </a:xfrm>
        </p:spPr>
        <p:txBody>
          <a:bodyPr/>
          <a:lstStyle>
            <a:lvl1pPr>
              <a:defRPr/>
            </a:lvl1pPr>
          </a:lstStyle>
          <a:p>
            <a:r>
              <a:rPr lang="hr-HR" smtClean="0"/>
              <a:t>Uredite stil naslova matrice</a:t>
            </a:r>
            <a:endParaRPr lang="hr-HR" dirty="0"/>
          </a:p>
        </p:txBody>
      </p:sp>
      <p:sp>
        <p:nvSpPr>
          <p:cNvPr id="3" name="Rezervirano mjesto teksta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5" name="Rezervirano mjesto teksta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7" name="Rezervirano mjesto datuma 6"/>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8" name="Rezervirano mjesto podnožja 7"/>
          <p:cNvSpPr>
            <a:spLocks noGrp="1"/>
          </p:cNvSpPr>
          <p:nvPr>
            <p:ph type="ftr" sz="quarter" idx="11"/>
          </p:nvPr>
        </p:nvSpPr>
        <p:spPr/>
        <p:txBody>
          <a:bodyPr/>
          <a:lstStyle/>
          <a:p>
            <a:endParaRPr lang="hr-HR" dirty="0"/>
          </a:p>
        </p:txBody>
      </p:sp>
      <p:sp>
        <p:nvSpPr>
          <p:cNvPr id="9" name="Rezervirano mjesto broja slajda 8"/>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dirty="0"/>
          </a:p>
        </p:txBody>
      </p:sp>
      <p:sp>
        <p:nvSpPr>
          <p:cNvPr id="3" name="Rezervirano mjesto datuma 2"/>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4" name="Rezervirano mjesto podnožja 3"/>
          <p:cNvSpPr>
            <a:spLocks noGrp="1"/>
          </p:cNvSpPr>
          <p:nvPr>
            <p:ph type="ftr" sz="quarter" idx="11"/>
          </p:nvPr>
        </p:nvSpPr>
        <p:spPr/>
        <p:txBody>
          <a:bodyPr/>
          <a:lstStyle/>
          <a:p>
            <a:endParaRPr lang="hr-HR" dirty="0"/>
          </a:p>
        </p:txBody>
      </p:sp>
      <p:sp>
        <p:nvSpPr>
          <p:cNvPr id="5" name="Rezervirano mjesto broja slajda 4"/>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bg>
      <p:bgPr>
        <a:solidFill>
          <a:schemeClr val="bg2"/>
        </a:solidFill>
        <a:effectLst/>
      </p:bgPr>
    </p:bg>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3" name="Rezervirano mjesto podnožja 2"/>
          <p:cNvSpPr>
            <a:spLocks noGrp="1"/>
          </p:cNvSpPr>
          <p:nvPr>
            <p:ph type="ftr" sz="quarter" idx="11"/>
          </p:nvPr>
        </p:nvSpPr>
        <p:spPr/>
        <p:txBody>
          <a:bodyPr/>
          <a:lstStyle/>
          <a:p>
            <a:endParaRPr lang="hr-HR" dirty="0"/>
          </a:p>
        </p:txBody>
      </p:sp>
      <p:sp>
        <p:nvSpPr>
          <p:cNvPr id="4" name="Rezervirano mjesto broja slajda 3"/>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hr-HR" smtClean="0"/>
              <a:t>Uredite stil naslova matrice</a:t>
            </a:r>
            <a:endParaRPr lang="hr-HR" dirty="0"/>
          </a:p>
        </p:txBody>
      </p:sp>
      <p:sp>
        <p:nvSpPr>
          <p:cNvPr id="3" name="Rezervirano mjesto sadržaja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dirty="0"/>
          </a:p>
        </p:txBody>
      </p:sp>
      <p:sp>
        <p:nvSpPr>
          <p:cNvPr id="4" name="Rezervirano mjesto teksta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03F41C87-7AD9-4845-A077-840E4A0F3F06}" type="datetimeFigureOut">
              <a:rPr lang="hr-HR" smtClean="0"/>
              <a:t>7.11.2016.</a:t>
            </a:fld>
            <a:endParaRPr lang="hr-HR" dirty="0"/>
          </a:p>
        </p:txBody>
      </p:sp>
      <p:sp>
        <p:nvSpPr>
          <p:cNvPr id="6" name="Rezervirano mjesto podnožja 5"/>
          <p:cNvSpPr>
            <a:spLocks noGrp="1"/>
          </p:cNvSpPr>
          <p:nvPr>
            <p:ph type="ftr" sz="quarter" idx="11"/>
          </p:nvPr>
        </p:nvSpPr>
        <p:spPr/>
        <p:txBody>
          <a:bodyPr/>
          <a:lstStyle/>
          <a:p>
            <a:endParaRPr lang="hr-HR" dirty="0"/>
          </a:p>
        </p:txBody>
      </p:sp>
      <p:sp>
        <p:nvSpPr>
          <p:cNvPr id="7" name="Rezervirano mjesto broja slajda 6"/>
          <p:cNvSpPr>
            <a:spLocks noGrp="1"/>
          </p:cNvSpPr>
          <p:nvPr>
            <p:ph type="sldNum" sz="quarter" idx="12"/>
          </p:nvPr>
        </p:nvSpPr>
        <p:spPr/>
        <p:txBody>
          <a:bodyPr/>
          <a:lstStyle/>
          <a:p>
            <a:fld id="{2A013F82-EE5E-44EE-A61D-E31C6657F26F}" type="slidenum">
              <a:rPr lang="hr-HR" smtClean="0"/>
              <a:t>‹#›</a:t>
            </a:fld>
            <a:endParaRPr lang="hr-HR" dirty="0"/>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zervirano mjesto slike 2"/>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dirty="0" smtClean="0"/>
              <a:t>Kliknite ikonu da biste dodali  sliku</a:t>
            </a:r>
            <a:endParaRPr lang="hr-HR" dirty="0"/>
          </a:p>
        </p:txBody>
      </p:sp>
      <p:sp>
        <p:nvSpPr>
          <p:cNvPr id="2" name="Naslov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hr-HR" smtClean="0"/>
              <a:t>Uredite stil naslova matrice</a:t>
            </a:r>
            <a:endParaRPr lang="hr-HR" dirty="0"/>
          </a:p>
        </p:txBody>
      </p:sp>
      <p:sp>
        <p:nvSpPr>
          <p:cNvPr id="4" name="Rezervirano mjesto teksta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03F41C87-7AD9-4845-A077-840E4A0F3F06}" type="datetimeFigureOut">
              <a:rPr lang="hr-HR" smtClean="0"/>
              <a:pPr/>
              <a:t>7.11.2016.</a:t>
            </a:fld>
            <a:endParaRPr lang="hr-HR" dirty="0"/>
          </a:p>
        </p:txBody>
      </p:sp>
      <p:sp>
        <p:nvSpPr>
          <p:cNvPr id="6" name="Rezervirano mjesto podnožja 5"/>
          <p:cNvSpPr>
            <a:spLocks noGrp="1"/>
          </p:cNvSpPr>
          <p:nvPr>
            <p:ph type="ftr" sz="quarter" idx="11"/>
          </p:nvPr>
        </p:nvSpPr>
        <p:spPr/>
        <p:txBody>
          <a:bodyPr/>
          <a:lstStyle/>
          <a:p>
            <a:endParaRPr lang="hr-HR" dirty="0"/>
          </a:p>
        </p:txBody>
      </p:sp>
      <p:sp>
        <p:nvSpPr>
          <p:cNvPr id="7" name="Rezervirano mjesto broja slajda 6"/>
          <p:cNvSpPr>
            <a:spLocks noGrp="1"/>
          </p:cNvSpPr>
          <p:nvPr>
            <p:ph type="sldNum" sz="quarter" idx="12"/>
          </p:nvPr>
        </p:nvSpPr>
        <p:spPr/>
        <p:txBody>
          <a:bodyPr/>
          <a:lstStyle/>
          <a:p>
            <a:fld id="{2A013F82-EE5E-44EE-A61D-E31C6657F26F}" type="slidenum">
              <a:rPr lang="hr-HR" smtClean="0"/>
              <a:pPr/>
              <a:t>‹#›</a:t>
            </a:fld>
            <a:endParaRPr lang="hr-HR" dirty="0"/>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1522413" y="381000"/>
            <a:ext cx="9144001" cy="1371600"/>
          </a:xfrm>
          <a:prstGeom prst="rect">
            <a:avLst/>
          </a:prstGeom>
          <a:ln>
            <a:noFill/>
          </a:ln>
        </p:spPr>
        <p:txBody>
          <a:bodyPr vert="horz" lIns="91440" tIns="45720" rIns="91440" bIns="45720" rtlCol="0" anchor="ctr" anchorCtr="0">
            <a:normAutofit/>
            <a:scene3d>
              <a:camera prst="orthographicFront"/>
              <a:lightRig rig="threePt" dir="t"/>
            </a:scene3d>
            <a:sp3d contourW="12700">
              <a:contourClr>
                <a:srgbClr val="00B0F0"/>
              </a:contourClr>
            </a:sp3d>
          </a:bodyPr>
          <a:lstStyle/>
          <a:p>
            <a:r>
              <a:rPr lang="hr-HR" dirty="0" smtClean="0"/>
              <a:t>Uredite stil naslova matrice</a:t>
            </a:r>
            <a:endParaRPr lang="hr-HR" dirty="0"/>
          </a:p>
        </p:txBody>
      </p:sp>
      <p:sp>
        <p:nvSpPr>
          <p:cNvPr id="3" name="Rezervirano mjesto teksta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hr-HR" dirty="0" smtClean="0"/>
              <a:t>Uredite stilove teksta matrice</a:t>
            </a:r>
          </a:p>
          <a:p>
            <a:pPr lvl="1"/>
            <a:r>
              <a:rPr lang="hr-HR" dirty="0" smtClean="0"/>
              <a:t>Druga razina</a:t>
            </a:r>
          </a:p>
          <a:p>
            <a:pPr lvl="2"/>
            <a:r>
              <a:rPr lang="hr-HR" dirty="0" smtClean="0"/>
              <a:t>Treća razina</a:t>
            </a:r>
          </a:p>
          <a:p>
            <a:pPr lvl="3"/>
            <a:r>
              <a:rPr lang="hr-HR" dirty="0" smtClean="0"/>
              <a:t>Četvrta razina</a:t>
            </a:r>
          </a:p>
          <a:p>
            <a:pPr lvl="4"/>
            <a:r>
              <a:rPr lang="hr-HR" dirty="0" smtClean="0"/>
              <a:t>Peta razina</a:t>
            </a:r>
            <a:endParaRPr lang="hr-HR" dirty="0"/>
          </a:p>
        </p:txBody>
      </p:sp>
      <p:sp>
        <p:nvSpPr>
          <p:cNvPr id="4" name="Rezervirano mjesto datuma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03F41C87-7AD9-4845-A077-840E4A0F3F06}" type="datetimeFigureOut">
              <a:rPr lang="hr-HR" smtClean="0"/>
              <a:pPr/>
              <a:t>7.11.2016.</a:t>
            </a:fld>
            <a:endParaRPr lang="hr-HR" dirty="0"/>
          </a:p>
        </p:txBody>
      </p:sp>
      <p:sp>
        <p:nvSpPr>
          <p:cNvPr id="5" name="Rezervirano mjesto podnožja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hr-HR" dirty="0"/>
          </a:p>
        </p:txBody>
      </p:sp>
      <p:sp>
        <p:nvSpPr>
          <p:cNvPr id="6" name="Rezervirano mjesto broja slajda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000">
                <a:solidFill>
                  <a:schemeClr val="tx1">
                    <a:tint val="75000"/>
                  </a:schemeClr>
                </a:solidFill>
              </a:defRPr>
            </a:lvl1pPr>
          </a:lstStyle>
          <a:p>
            <a:fld id="{2A013F82-EE5E-44EE-A61D-E31C6657F26F}" type="slidenum">
              <a:rPr lang="hr-HR" smtClean="0"/>
              <a:pPr/>
              <a:t>‹#›</a:t>
            </a:fld>
            <a:endParaRPr lang="hr-HR" dirty="0"/>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spc="100" baseline="0">
          <a:ln w="15875">
            <a:solidFill>
              <a:schemeClr val="tx1"/>
            </a:solidFill>
          </a:ln>
          <a:solidFill>
            <a:schemeClr val="accent1">
              <a:lumMod val="75000"/>
            </a:schemeClr>
          </a:solidFill>
          <a:effectLst>
            <a:glow rad="63500">
              <a:schemeClr val="accent1">
                <a:lumMod val="20000"/>
                <a:lumOff val="80000"/>
                <a:alpha val="40000"/>
              </a:schemeClr>
            </a:glow>
            <a:innerShdw blurRad="63500" dist="101600" dir="18900000">
              <a:prstClr val="black">
                <a:alpha val="50000"/>
              </a:prstClr>
            </a:innerShdw>
            <a:reflection stA="34000" endPos="13000" dist="50800" dir="5400000" sy="-100000" algn="bl" rotWithShape="0"/>
          </a:effectLst>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50000"/>
        <a:buFont typeface="Wingdings" panose="05000000000000000000" pitchFamily="2" charset="2"/>
        <a:buChar char=""/>
        <a:defRPr sz="2400" kern="1200">
          <a:solidFill>
            <a:schemeClr val="tx1"/>
          </a:solidFill>
          <a:latin typeface="+mn-lt"/>
          <a:ea typeface="+mn-ea"/>
          <a:cs typeface="+mn-cs"/>
        </a:defRPr>
      </a:lvl1pPr>
      <a:lvl2pPr marL="688975" indent="-457200" algn="l" defTabSz="914400" rtl="0" eaLnBrk="1" latinLnBrk="0" hangingPunct="1">
        <a:lnSpc>
          <a:spcPct val="90000"/>
        </a:lnSpc>
        <a:spcBef>
          <a:spcPts val="1200"/>
        </a:spcBef>
        <a:buClr>
          <a:schemeClr val="accent1"/>
        </a:buClr>
        <a:buSzPct val="50000"/>
        <a:buFont typeface="Wingdings" panose="05000000000000000000" pitchFamily="2" charset="2"/>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gif"/><Relationship Id="rId7"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https://scratch.mit.edu/" TargetMode="External"/><Relationship Id="rId3" Type="http://schemas.openxmlformats.org/officeDocument/2006/relationships/hyperlink" Target="https://www.youtube.com/watch?v=BXZHmBPOz7I" TargetMode="External"/><Relationship Id="rId7" Type="http://schemas.openxmlformats.org/officeDocument/2006/relationships/hyperlink" Target="http://www.kodugamelab.com/"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kodable.com/" TargetMode="External"/><Relationship Id="rId11" Type="http://schemas.openxmlformats.org/officeDocument/2006/relationships/hyperlink" Target="http://www.sciencemuseum.org.uk/online_science/games" TargetMode="External"/><Relationship Id="rId5" Type="http://schemas.openxmlformats.org/officeDocument/2006/relationships/hyperlink" Target="https://studio.code.org/" TargetMode="External"/><Relationship Id="rId10" Type="http://schemas.openxmlformats.org/officeDocument/2006/relationships/hyperlink" Target="https://academy.oracle.com/en/resources-summary.html#learningres" TargetMode="External"/><Relationship Id="rId4" Type="http://schemas.openxmlformats.org/officeDocument/2006/relationships/hyperlink" Target="https://code.org/" TargetMode="External"/><Relationship Id="rId9" Type="http://schemas.openxmlformats.org/officeDocument/2006/relationships/hyperlink" Target="https://www.tynker.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youtube.com/watch?v=-xViGVlItW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065214" y="1828800"/>
            <a:ext cx="9349678" cy="2895600"/>
          </a:xfrm>
        </p:spPr>
        <p:txBody>
          <a:bodyPr>
            <a:normAutofit fontScale="90000"/>
          </a:bodyPr>
          <a:lstStyle/>
          <a:p>
            <a:r>
              <a:rPr lang="hr-HR" dirty="0" smtClean="0"/>
              <a:t>Igrom i programiranjem naučimo djecu razmišljati</a:t>
            </a:r>
            <a:endParaRPr lang="hr-HR" dirty="0"/>
          </a:p>
        </p:txBody>
      </p:sp>
      <p:sp>
        <p:nvSpPr>
          <p:cNvPr id="3" name="Podnaslov 2"/>
          <p:cNvSpPr>
            <a:spLocks noGrp="1"/>
          </p:cNvSpPr>
          <p:nvPr>
            <p:ph type="subTitle" idx="1"/>
          </p:nvPr>
        </p:nvSpPr>
        <p:spPr>
          <a:xfrm>
            <a:off x="7534572" y="6299357"/>
            <a:ext cx="4608512" cy="571069"/>
          </a:xfrm>
        </p:spPr>
        <p:txBody>
          <a:bodyPr>
            <a:normAutofit/>
          </a:bodyPr>
          <a:lstStyle/>
          <a:p>
            <a:r>
              <a:rPr lang="hr-HR" sz="1400" b="1" cap="none" dirty="0" smtClean="0">
                <a:solidFill>
                  <a:schemeClr val="bg1"/>
                </a:solidFill>
              </a:rPr>
              <a:t>Arijana Volmost </a:t>
            </a:r>
            <a:r>
              <a:rPr lang="hr-HR" sz="1400" dirty="0" smtClean="0">
                <a:solidFill>
                  <a:schemeClr val="bg1"/>
                </a:solidFill>
              </a:rPr>
              <a:t>(</a:t>
            </a:r>
            <a:r>
              <a:rPr lang="hr-HR" sz="1400" cap="none" dirty="0" smtClean="0">
                <a:solidFill>
                  <a:schemeClr val="bg1"/>
                </a:solidFill>
              </a:rPr>
              <a:t>arijana.volmost@skole.hr</a:t>
            </a:r>
            <a:r>
              <a:rPr lang="hr-HR" sz="1400" cap="none" dirty="0">
                <a:solidFill>
                  <a:schemeClr val="bg1"/>
                </a:solidFill>
              </a:rPr>
              <a:t>)</a:t>
            </a:r>
            <a:endParaRPr lang="hr-HR" sz="1400" cap="none" dirty="0" smtClean="0">
              <a:solidFill>
                <a:schemeClr val="bg1"/>
              </a:solidFill>
            </a:endParaRPr>
          </a:p>
          <a:p>
            <a:r>
              <a:rPr lang="hr-HR" sz="1400" b="1" dirty="0" smtClean="0">
                <a:solidFill>
                  <a:schemeClr val="bg1"/>
                </a:solidFill>
              </a:rPr>
              <a:t>OŠ </a:t>
            </a:r>
            <a:r>
              <a:rPr lang="hr-HR" sz="1400" b="1" cap="none" dirty="0" smtClean="0">
                <a:solidFill>
                  <a:schemeClr val="bg1"/>
                </a:solidFill>
              </a:rPr>
              <a:t>Milana Langa, Bregana</a:t>
            </a:r>
            <a:endParaRPr lang="hr-HR" sz="1400" b="1" dirty="0">
              <a:solidFill>
                <a:schemeClr val="bg1"/>
              </a:solidFill>
            </a:endParaRPr>
          </a:p>
        </p:txBody>
      </p:sp>
    </p:spTree>
    <p:extLst>
      <p:ext uri="{BB962C8B-B14F-4D97-AF65-F5344CB8AC3E}">
        <p14:creationId xmlns:p14="http://schemas.microsoft.com/office/powerpoint/2010/main" val="1069981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djeca kažu o </a:t>
            </a:r>
            <a:r>
              <a:rPr lang="hr-HR" dirty="0"/>
              <a:t>S</a:t>
            </a:r>
            <a:r>
              <a:rPr lang="hr-HR" dirty="0" smtClean="0"/>
              <a:t>atu kodiranja?</a:t>
            </a:r>
            <a:endParaRPr lang="hr-HR" dirty="0"/>
          </a:p>
        </p:txBody>
      </p:sp>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622" y="1510796"/>
            <a:ext cx="5870822" cy="5179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5831" y="1510796"/>
            <a:ext cx="5113197" cy="5179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1763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Kako povećati motivaciju i učenje?</a:t>
            </a:r>
            <a:endParaRPr lang="hr-HR" dirty="0"/>
          </a:p>
        </p:txBody>
      </p:sp>
      <p:sp>
        <p:nvSpPr>
          <p:cNvPr id="4" name="Rezervirano mjesto sadržaja 3"/>
          <p:cNvSpPr>
            <a:spLocks noGrp="1"/>
          </p:cNvSpPr>
          <p:nvPr>
            <p:ph idx="1"/>
          </p:nvPr>
        </p:nvSpPr>
        <p:spPr>
          <a:xfrm>
            <a:off x="2522245" y="2492896"/>
            <a:ext cx="7144336" cy="2244081"/>
          </a:xfrm>
        </p:spPr>
        <p:txBody>
          <a:bodyPr numCol="2"/>
          <a:lstStyle/>
          <a:p>
            <a:r>
              <a:rPr lang="hr-HR" dirty="0" smtClean="0"/>
              <a:t>Code.org</a:t>
            </a:r>
          </a:p>
          <a:p>
            <a:r>
              <a:rPr lang="hr-HR" dirty="0" smtClean="0"/>
              <a:t>Scratch</a:t>
            </a:r>
          </a:p>
          <a:p>
            <a:r>
              <a:rPr lang="hr-HR" dirty="0" smtClean="0"/>
              <a:t>Tynker</a:t>
            </a:r>
          </a:p>
          <a:p>
            <a:r>
              <a:rPr lang="hr-HR" dirty="0" smtClean="0"/>
              <a:t>Kodable</a:t>
            </a:r>
          </a:p>
          <a:p>
            <a:r>
              <a:rPr lang="hr-HR" dirty="0" smtClean="0"/>
              <a:t>Kodu</a:t>
            </a:r>
          </a:p>
          <a:p>
            <a:r>
              <a:rPr lang="hr-HR" dirty="0" smtClean="0"/>
              <a:t>Oracle Academy</a:t>
            </a:r>
          </a:p>
          <a:p>
            <a:r>
              <a:rPr lang="hr-HR" dirty="0" smtClean="0"/>
              <a:t>Igre</a:t>
            </a:r>
          </a:p>
          <a:p>
            <a:r>
              <a:rPr lang="hr-HR" dirty="0" smtClean="0"/>
              <a:t>…</a:t>
            </a:r>
            <a:endParaRPr lang="hr-HR" dirty="0"/>
          </a:p>
        </p:txBody>
      </p:sp>
    </p:spTree>
    <p:extLst>
      <p:ext uri="{BB962C8B-B14F-4D97-AF65-F5344CB8AC3E}">
        <p14:creationId xmlns:p14="http://schemas.microsoft.com/office/powerpoint/2010/main" val="2343235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Code.org</a:t>
            </a:r>
            <a:endParaRPr lang="hr-HR" dirty="0"/>
          </a:p>
        </p:txBody>
      </p:sp>
      <p:sp>
        <p:nvSpPr>
          <p:cNvPr id="3" name="Rezervirano mjesto sadržaja 2"/>
          <p:cNvSpPr>
            <a:spLocks noGrp="1"/>
          </p:cNvSpPr>
          <p:nvPr>
            <p:ph sz="half" idx="1"/>
          </p:nvPr>
        </p:nvSpPr>
        <p:spPr>
          <a:xfrm>
            <a:off x="1504781" y="1772816"/>
            <a:ext cx="4419599" cy="4114800"/>
          </a:xfrm>
        </p:spPr>
        <p:txBody>
          <a:bodyPr>
            <a:normAutofit fontScale="92500"/>
          </a:bodyPr>
          <a:lstStyle/>
          <a:p>
            <a:r>
              <a:rPr lang="hr-HR" dirty="0" smtClean="0"/>
              <a:t>Online platforma</a:t>
            </a:r>
          </a:p>
          <a:p>
            <a:r>
              <a:rPr lang="hr-HR" dirty="0" smtClean="0"/>
              <a:t>Kreiranje igara, priča, aplikacija u JavaScript-u – Play Lab, AppLab</a:t>
            </a:r>
          </a:p>
          <a:p>
            <a:r>
              <a:rPr lang="hr-HR" dirty="0" smtClean="0"/>
              <a:t>Mnoge lekcije za učenje uz korištenje računala ili bez njih</a:t>
            </a:r>
          </a:p>
          <a:p>
            <a:r>
              <a:rPr lang="hr-HR" dirty="0" smtClean="0"/>
              <a:t>Kombinirani set alata i nastavnog plana i programa</a:t>
            </a:r>
          </a:p>
          <a:p>
            <a:r>
              <a:rPr lang="hr-HR" dirty="0" smtClean="0"/>
              <a:t>Učenje temeljnih koncepata programiranja pomoću logičkih blokova</a:t>
            </a:r>
            <a:endParaRPr lang="hr-HR" dirty="0"/>
          </a:p>
        </p:txBody>
      </p:sp>
      <p:pic>
        <p:nvPicPr>
          <p:cNvPr id="5" name="Rezervirano mjesto sadržaja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6460" y="260648"/>
            <a:ext cx="4752528" cy="6289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descr="Code.org Code Studio Mark Zuckerberg Bill Gates"/>
          <p:cNvPicPr/>
          <p:nvPr/>
        </p:nvPicPr>
        <p:blipFill>
          <a:blip r:embed="rId4">
            <a:extLst>
              <a:ext uri="{28A0092B-C50C-407E-A947-70E740481C1C}">
                <a14:useLocalDpi xmlns:a14="http://schemas.microsoft.com/office/drawing/2010/main" val="0"/>
              </a:ext>
            </a:extLst>
          </a:blip>
          <a:srcRect/>
          <a:stretch>
            <a:fillRect/>
          </a:stretch>
        </p:blipFill>
        <p:spPr bwMode="auto">
          <a:xfrm>
            <a:off x="1990208" y="5896395"/>
            <a:ext cx="3934172" cy="919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6904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Code.org</a:t>
            </a:r>
            <a:endParaRPr lang="hr-HR" dirty="0"/>
          </a:p>
        </p:txBody>
      </p:sp>
      <p:sp>
        <p:nvSpPr>
          <p:cNvPr id="3" name="Rezervirano mjesto sadržaja 2"/>
          <p:cNvSpPr>
            <a:spLocks noGrp="1"/>
          </p:cNvSpPr>
          <p:nvPr>
            <p:ph idx="1"/>
          </p:nvPr>
        </p:nvSpPr>
        <p:spPr>
          <a:xfrm>
            <a:off x="1522413" y="1904999"/>
            <a:ext cx="5292079" cy="1091953"/>
          </a:xfrm>
        </p:spPr>
        <p:txBody>
          <a:bodyPr>
            <a:normAutofit/>
          </a:bodyPr>
          <a:lstStyle/>
          <a:p>
            <a:r>
              <a:rPr lang="hr-HR" dirty="0"/>
              <a:t>Mogućnost praćenja napretka učenika</a:t>
            </a:r>
            <a:endParaRPr lang="hr-HR" dirty="0" smtClean="0"/>
          </a:p>
          <a:p>
            <a:r>
              <a:rPr lang="hr-HR" dirty="0" smtClean="0"/>
              <a:t>Sučelje </a:t>
            </a:r>
            <a:r>
              <a:rPr lang="hr-HR" dirty="0"/>
              <a:t>slično kao MIT-ov Scratch</a:t>
            </a:r>
          </a:p>
        </p:txBody>
      </p:sp>
      <p:pic>
        <p:nvPicPr>
          <p:cNvPr id="6" name="Slika 5" descr="Code Studio Code.org"/>
          <p:cNvPicPr/>
          <p:nvPr/>
        </p:nvPicPr>
        <p:blipFill>
          <a:blip r:embed="rId3">
            <a:extLst>
              <a:ext uri="{28A0092B-C50C-407E-A947-70E740481C1C}">
                <a14:useLocalDpi xmlns:a14="http://schemas.microsoft.com/office/drawing/2010/main" val="0"/>
              </a:ext>
            </a:extLst>
          </a:blip>
          <a:srcRect/>
          <a:stretch>
            <a:fillRect/>
          </a:stretch>
        </p:blipFill>
        <p:spPr bwMode="auto">
          <a:xfrm>
            <a:off x="1773932" y="3501008"/>
            <a:ext cx="6477000" cy="265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Slika 6"/>
          <p:cNvPicPr/>
          <p:nvPr/>
        </p:nvPicPr>
        <p:blipFill>
          <a:blip r:embed="rId4">
            <a:extLst>
              <a:ext uri="{28A0092B-C50C-407E-A947-70E740481C1C}">
                <a14:useLocalDpi xmlns:a14="http://schemas.microsoft.com/office/drawing/2010/main" val="0"/>
              </a:ext>
            </a:extLst>
          </a:blip>
          <a:stretch>
            <a:fillRect/>
          </a:stretch>
        </p:blipFill>
        <p:spPr bwMode="auto">
          <a:xfrm>
            <a:off x="6742484" y="1752600"/>
            <a:ext cx="5109210" cy="14979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4286679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Kodable</a:t>
            </a:r>
            <a:endParaRPr lang="hr-HR" dirty="0"/>
          </a:p>
        </p:txBody>
      </p:sp>
      <p:sp>
        <p:nvSpPr>
          <p:cNvPr id="3" name="Rezervirano mjesto sadržaja 2"/>
          <p:cNvSpPr>
            <a:spLocks noGrp="1"/>
          </p:cNvSpPr>
          <p:nvPr>
            <p:ph idx="1"/>
          </p:nvPr>
        </p:nvSpPr>
        <p:spPr>
          <a:xfrm>
            <a:off x="1522413" y="1904999"/>
            <a:ext cx="10260631" cy="4114801"/>
          </a:xfrm>
        </p:spPr>
        <p:txBody>
          <a:bodyPr/>
          <a:lstStyle/>
          <a:p>
            <a:r>
              <a:rPr lang="hr-HR" dirty="0" smtClean="0"/>
              <a:t>Učenje programiranja za učenike do 5. razreda osnovne škole</a:t>
            </a:r>
          </a:p>
          <a:p>
            <a:r>
              <a:rPr lang="hr-HR" dirty="0" smtClean="0"/>
              <a:t>Čitanje i pisanje koda u JavaScript-u</a:t>
            </a:r>
          </a:p>
          <a:p>
            <a:r>
              <a:rPr lang="hr-HR" dirty="0" smtClean="0"/>
              <a:t>Nije sve besplatno, ali ima dovoljno besplatnih sadržaja, uputa, ideja</a:t>
            </a:r>
          </a:p>
          <a:p>
            <a:r>
              <a:rPr lang="hr-HR" dirty="0" smtClean="0"/>
              <a:t>Lekcije obuhvaćaju slijed, uvjete, petlje, funkcije, računalno razmišljanje, otklanjanje grešaka</a:t>
            </a:r>
          </a:p>
          <a:p>
            <a:r>
              <a:rPr lang="hr-HR" dirty="0" smtClean="0"/>
              <a:t>Mogućnost instaliranja na računalo</a:t>
            </a:r>
            <a:endParaRPr lang="hr-HR" dirty="0"/>
          </a:p>
        </p:txBody>
      </p:sp>
      <p:pic>
        <p:nvPicPr>
          <p:cNvPr id="4" name="Slika 3"/>
          <p:cNvPicPr/>
          <p:nvPr/>
        </p:nvPicPr>
        <p:blipFill rotWithShape="1">
          <a:blip r:embed="rId3" cstate="print">
            <a:extLst>
              <a:ext uri="{28A0092B-C50C-407E-A947-70E740481C1C}">
                <a14:useLocalDpi xmlns:a14="http://schemas.microsoft.com/office/drawing/2010/main" val="0"/>
              </a:ext>
            </a:extLst>
          </a:blip>
          <a:srcRect/>
          <a:stretch/>
        </p:blipFill>
        <p:spPr bwMode="auto">
          <a:xfrm>
            <a:off x="6526460" y="4005064"/>
            <a:ext cx="5543436" cy="2789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13880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Kodable</a:t>
            </a:r>
            <a:endParaRPr lang="hr-HR" dirty="0"/>
          </a:p>
        </p:txBody>
      </p:sp>
      <p:pic>
        <p:nvPicPr>
          <p:cNvPr id="5" name="Slika 4"/>
          <p:cNvPicPr/>
          <p:nvPr/>
        </p:nvPicPr>
        <p:blipFill rotWithShape="1">
          <a:blip r:embed="rId3" cstate="print">
            <a:extLst>
              <a:ext uri="{28A0092B-C50C-407E-A947-70E740481C1C}">
                <a14:useLocalDpi xmlns:a14="http://schemas.microsoft.com/office/drawing/2010/main" val="0"/>
              </a:ext>
            </a:extLst>
          </a:blip>
          <a:srcRect/>
          <a:stretch/>
        </p:blipFill>
        <p:spPr bwMode="auto">
          <a:xfrm>
            <a:off x="1701924" y="1523312"/>
            <a:ext cx="3388360" cy="20091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Picture 4" descr="blueinship-01.png"/>
          <p:cNvPicPr/>
          <p:nvPr/>
        </p:nvPicPr>
        <p:blipFill rotWithShape="1">
          <a:blip r:embed="rId4" cstate="print">
            <a:extLst>
              <a:ext uri="{28A0092B-C50C-407E-A947-70E740481C1C}">
                <a14:useLocalDpi xmlns:a14="http://schemas.microsoft.com/office/drawing/2010/main" val="0"/>
              </a:ext>
            </a:extLst>
          </a:blip>
          <a:srcRect r="-21"/>
          <a:stretch/>
        </p:blipFill>
        <p:spPr bwMode="auto">
          <a:xfrm>
            <a:off x="6490683" y="2189122"/>
            <a:ext cx="1657350" cy="1439545"/>
          </a:xfrm>
          <a:prstGeom prst="ellipse">
            <a:avLst/>
          </a:prstGeom>
          <a:ln>
            <a:noFill/>
          </a:ln>
          <a:effectLst>
            <a:softEdge rad="63500"/>
          </a:effectLst>
          <a:extLst>
            <a:ext uri="{53640926-AAD7-44D8-BBD7-CCE9431645EC}">
              <a14:shadowObscured xmlns:a14="http://schemas.microsoft.com/office/drawing/2010/main"/>
            </a:ext>
          </a:extLst>
        </p:spPr>
      </p:pic>
      <p:pic>
        <p:nvPicPr>
          <p:cNvPr id="7" name="Slika 6"/>
          <p:cNvPicPr/>
          <p:nvPr/>
        </p:nvPicPr>
        <p:blipFill rotWithShape="1">
          <a:blip r:embed="rId5" cstate="print">
            <a:extLst>
              <a:ext uri="{28A0092B-C50C-407E-A947-70E740481C1C}">
                <a14:useLocalDpi xmlns:a14="http://schemas.microsoft.com/office/drawing/2010/main" val="0"/>
              </a:ext>
            </a:extLst>
          </a:blip>
          <a:srcRect/>
          <a:stretch/>
        </p:blipFill>
        <p:spPr bwMode="auto">
          <a:xfrm>
            <a:off x="3502124" y="4065190"/>
            <a:ext cx="2995930" cy="2016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Slika 7"/>
          <p:cNvPicPr/>
          <p:nvPr/>
        </p:nvPicPr>
        <p:blipFill rotWithShape="1">
          <a:blip r:embed="rId6" cstate="print">
            <a:extLst>
              <a:ext uri="{28A0092B-C50C-407E-A947-70E740481C1C}">
                <a14:useLocalDpi xmlns:a14="http://schemas.microsoft.com/office/drawing/2010/main" val="0"/>
              </a:ext>
            </a:extLst>
          </a:blip>
          <a:srcRect/>
          <a:stretch/>
        </p:blipFill>
        <p:spPr bwMode="auto">
          <a:xfrm>
            <a:off x="8182644" y="4065825"/>
            <a:ext cx="3370580" cy="2016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09532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Kodu</a:t>
            </a:r>
            <a:endParaRPr lang="hr-HR" dirty="0"/>
          </a:p>
        </p:txBody>
      </p:sp>
      <p:sp>
        <p:nvSpPr>
          <p:cNvPr id="4" name="Rezervirano mjesto sadržaja 3"/>
          <p:cNvSpPr>
            <a:spLocks noGrp="1"/>
          </p:cNvSpPr>
          <p:nvPr>
            <p:ph idx="1"/>
          </p:nvPr>
        </p:nvSpPr>
        <p:spPr>
          <a:xfrm>
            <a:off x="1522413" y="1904999"/>
            <a:ext cx="9134391" cy="1812033"/>
          </a:xfrm>
        </p:spPr>
        <p:txBody>
          <a:bodyPr/>
          <a:lstStyle/>
          <a:p>
            <a:r>
              <a:rPr lang="hr-HR" dirty="0" smtClean="0"/>
              <a:t>Vizualni programski jezik razvijen posebno za kreiranje igara</a:t>
            </a:r>
          </a:p>
          <a:p>
            <a:r>
              <a:rPr lang="hr-HR" dirty="0" smtClean="0"/>
              <a:t>Radi na Xbox-u i pod Windowsima</a:t>
            </a:r>
          </a:p>
          <a:p>
            <a:r>
              <a:rPr lang="hr-HR" dirty="0" smtClean="0"/>
              <a:t>Jezik – jednostavan, baziran na ikonama</a:t>
            </a:r>
            <a:endParaRPr lang="hr-HR" dirty="0"/>
          </a:p>
        </p:txBody>
      </p:sp>
      <p:pic>
        <p:nvPicPr>
          <p:cNvPr id="5" name="Slika 4" descr="http://research.microsoft.com/en-us/projects/kodu/programming_ui.jpg"/>
          <p:cNvPicPr/>
          <p:nvPr/>
        </p:nvPicPr>
        <p:blipFill>
          <a:blip r:embed="rId3">
            <a:extLst>
              <a:ext uri="{28A0092B-C50C-407E-A947-70E740481C1C}">
                <a14:useLocalDpi xmlns:a14="http://schemas.microsoft.com/office/drawing/2010/main" val="0"/>
              </a:ext>
            </a:extLst>
          </a:blip>
          <a:srcRect/>
          <a:stretch>
            <a:fillRect/>
          </a:stretch>
        </p:blipFill>
        <p:spPr bwMode="auto">
          <a:xfrm>
            <a:off x="6025003" y="3717032"/>
            <a:ext cx="4631801" cy="2577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6567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Kodu</a:t>
            </a:r>
            <a:endParaRPr lang="hr-HR" dirty="0"/>
          </a:p>
        </p:txBody>
      </p:sp>
      <p:sp>
        <p:nvSpPr>
          <p:cNvPr id="11" name="Rezervirano mjesto sadržaja 10"/>
          <p:cNvSpPr>
            <a:spLocks noGrp="1"/>
          </p:cNvSpPr>
          <p:nvPr>
            <p:ph idx="1"/>
          </p:nvPr>
        </p:nvSpPr>
        <p:spPr>
          <a:xfrm>
            <a:off x="1341885" y="4077072"/>
            <a:ext cx="2880319" cy="2244081"/>
          </a:xfrm>
        </p:spPr>
        <p:txBody>
          <a:bodyPr/>
          <a:lstStyle/>
          <a:p>
            <a:r>
              <a:rPr lang="hr-HR" dirty="0" smtClean="0"/>
              <a:t>Igranje u parovima </a:t>
            </a:r>
          </a:p>
          <a:p>
            <a:r>
              <a:rPr lang="hr-HR" dirty="0"/>
              <a:t>I</a:t>
            </a:r>
            <a:r>
              <a:rPr lang="hr-HR" dirty="0" smtClean="0"/>
              <a:t>gra stvorena nakon samo dva dana nakon predstavljanja alata</a:t>
            </a:r>
            <a:endParaRPr lang="hr-HR" dirty="0"/>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580"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0956"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Slika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6580" y="4077072"/>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Slika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0956" y="4077072"/>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Slika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04"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1904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Kodu</a:t>
            </a:r>
            <a:endParaRPr lang="hr-HR" dirty="0"/>
          </a:p>
        </p:txBody>
      </p:sp>
      <p:sp>
        <p:nvSpPr>
          <p:cNvPr id="11" name="Rezervirano mjesto sadržaja 10"/>
          <p:cNvSpPr>
            <a:spLocks noGrp="1"/>
          </p:cNvSpPr>
          <p:nvPr>
            <p:ph idx="1"/>
          </p:nvPr>
        </p:nvSpPr>
        <p:spPr>
          <a:xfrm>
            <a:off x="1165473" y="4077072"/>
            <a:ext cx="2880319" cy="2244081"/>
          </a:xfrm>
        </p:spPr>
        <p:txBody>
          <a:bodyPr>
            <a:normAutofit lnSpcReduction="10000"/>
          </a:bodyPr>
          <a:lstStyle/>
          <a:p>
            <a:r>
              <a:rPr lang="hr-HR" dirty="0" smtClean="0"/>
              <a:t>Europski tjedan kodiranja 2016.</a:t>
            </a:r>
          </a:p>
          <a:p>
            <a:r>
              <a:rPr lang="hr-HR" dirty="0" smtClean="0"/>
              <a:t>Rad u grupama i pojedinačno (učenici 7. i 8. razreda)</a:t>
            </a:r>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868"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0436"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Slika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526460" y="4077072"/>
            <a:ext cx="2232248"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Slika 9"/>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046740" y="4077072"/>
            <a:ext cx="239992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Slika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798268" y="4077072"/>
            <a:ext cx="1416504"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004"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5314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Scratch</a:t>
            </a:r>
            <a:endParaRPr lang="hr-HR" dirty="0"/>
          </a:p>
        </p:txBody>
      </p:sp>
      <p:sp>
        <p:nvSpPr>
          <p:cNvPr id="3" name="Rezervirano mjesto sadržaja 2"/>
          <p:cNvSpPr>
            <a:spLocks noGrp="1"/>
          </p:cNvSpPr>
          <p:nvPr>
            <p:ph idx="1"/>
          </p:nvPr>
        </p:nvSpPr>
        <p:spPr>
          <a:xfrm>
            <a:off x="1522413" y="1904999"/>
            <a:ext cx="9134391" cy="1091953"/>
          </a:xfrm>
        </p:spPr>
        <p:txBody>
          <a:bodyPr/>
          <a:lstStyle/>
          <a:p>
            <a:r>
              <a:rPr lang="hr-HR" dirty="0" smtClean="0"/>
              <a:t>Stvaranje (programiranje) interaktivnih priča, igara, animacija</a:t>
            </a:r>
          </a:p>
          <a:p>
            <a:r>
              <a:rPr lang="hr-HR" dirty="0" smtClean="0"/>
              <a:t>Korištenje vizualnih blokova</a:t>
            </a:r>
            <a:endParaRPr lang="hr-HR" dirty="0"/>
          </a:p>
        </p:txBody>
      </p:sp>
      <p:pic>
        <p:nvPicPr>
          <p:cNvPr id="4" name="Slika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422004" y="4005064"/>
            <a:ext cx="2849398"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372" y="4005064"/>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p:nvPr/>
        </p:nvPicPr>
        <p:blipFill rotWithShape="1">
          <a:blip r:embed="rId5" cstate="print">
            <a:extLst>
              <a:ext uri="{28A0092B-C50C-407E-A947-70E740481C1C}">
                <a14:useLocalDpi xmlns:a14="http://schemas.microsoft.com/office/drawing/2010/main" val="0"/>
              </a:ext>
            </a:extLst>
          </a:blip>
          <a:srcRect/>
          <a:stretch/>
        </p:blipFill>
        <p:spPr bwMode="auto">
          <a:xfrm>
            <a:off x="5734372" y="2488634"/>
            <a:ext cx="3927475" cy="10166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06332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646573" y="2109295"/>
            <a:ext cx="1840327" cy="1740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Naslov 1"/>
          <p:cNvSpPr>
            <a:spLocks noGrp="1"/>
          </p:cNvSpPr>
          <p:nvPr>
            <p:ph type="title"/>
          </p:nvPr>
        </p:nvSpPr>
        <p:spPr>
          <a:xfrm>
            <a:off x="1522412" y="381000"/>
            <a:ext cx="9324528" cy="1371600"/>
          </a:xfrm>
        </p:spPr>
        <p:txBody>
          <a:bodyPr/>
          <a:lstStyle/>
          <a:p>
            <a:r>
              <a:rPr lang="hr-HR" dirty="0" smtClean="0"/>
              <a:t>Što se traži, a što o tome misle djeca?</a:t>
            </a:r>
            <a:endParaRPr lang="hr-HR" dirty="0"/>
          </a:p>
        </p:txBody>
      </p:sp>
      <p:sp>
        <p:nvSpPr>
          <p:cNvPr id="3" name="Rezervirano mjesto sadržaja 2"/>
          <p:cNvSpPr>
            <a:spLocks noGrp="1"/>
          </p:cNvSpPr>
          <p:nvPr>
            <p:ph sz="half" idx="1"/>
          </p:nvPr>
        </p:nvSpPr>
        <p:spPr/>
        <p:txBody>
          <a:bodyPr/>
          <a:lstStyle/>
          <a:p>
            <a:r>
              <a:rPr lang="hr-HR" dirty="0" smtClean="0"/>
              <a:t>Programiranje,</a:t>
            </a:r>
          </a:p>
          <a:p>
            <a:r>
              <a:rPr lang="hr-HR" dirty="0" smtClean="0"/>
              <a:t>Računalno razmišljanje,</a:t>
            </a:r>
          </a:p>
          <a:p>
            <a:r>
              <a:rPr lang="hr-HR" dirty="0" smtClean="0"/>
              <a:t>Logika,</a:t>
            </a:r>
          </a:p>
          <a:p>
            <a:r>
              <a:rPr lang="hr-HR" dirty="0" smtClean="0"/>
              <a:t>Stvaranje vlastitih sadržaja,</a:t>
            </a:r>
          </a:p>
          <a:p>
            <a:r>
              <a:rPr lang="hr-HR" dirty="0" smtClean="0"/>
              <a:t>…</a:t>
            </a:r>
            <a:endParaRPr lang="hr-HR" dirty="0"/>
          </a:p>
        </p:txBody>
      </p:sp>
      <p:pic>
        <p:nvPicPr>
          <p:cNvPr id="8" name="Slika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042181" y="3146248"/>
            <a:ext cx="3444719" cy="2298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Slika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042181" y="2125931"/>
            <a:ext cx="1748408" cy="1544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Rezervirano mjesto sadržaja 5"/>
          <p:cNvPicPr>
            <a:picLocks noGrp="1" noChangeAspect="1"/>
          </p:cNvPicPr>
          <p:nvPr>
            <p:ph sz="half" idx="2"/>
          </p:nvPr>
        </p:nvPicPr>
        <p:blipFill>
          <a:blip r:embed="rId6" cstate="email">
            <a:extLst>
              <a:ext uri="{28A0092B-C50C-407E-A947-70E740481C1C}">
                <a14:useLocalDpi xmlns:a14="http://schemas.microsoft.com/office/drawing/2010/main" val="0"/>
              </a:ext>
            </a:extLst>
          </a:blip>
          <a:stretch>
            <a:fillRect/>
          </a:stretch>
        </p:blipFill>
        <p:spPr>
          <a:xfrm>
            <a:off x="7031182" y="3507876"/>
            <a:ext cx="1429790" cy="95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Pravokutnik 10"/>
          <p:cNvSpPr/>
          <p:nvPr/>
        </p:nvSpPr>
        <p:spPr>
          <a:xfrm>
            <a:off x="6958508" y="2060848"/>
            <a:ext cx="3600400" cy="3384376"/>
          </a:xfrm>
          <a:prstGeom prst="rect">
            <a:avLst/>
          </a:prstGeom>
          <a:noFill/>
          <a:ln w="190500">
            <a:gradFill flip="none" rotWithShape="1">
              <a:gsLst>
                <a:gs pos="0">
                  <a:schemeClr val="bg2">
                    <a:lumMod val="90000"/>
                    <a:lumOff val="10000"/>
                  </a:schemeClr>
                </a:gs>
                <a:gs pos="49000">
                  <a:schemeClr val="accent1">
                    <a:lumMod val="45000"/>
                    <a:lumOff val="55000"/>
                  </a:schemeClr>
                </a:gs>
                <a:gs pos="100000">
                  <a:schemeClr val="bg2">
                    <a:lumMod val="75000"/>
                    <a:lumOff val="25000"/>
                  </a:schemeClr>
                </a:gs>
              </a:gsLst>
              <a:path path="circle">
                <a:fillToRect l="100000" t="100000"/>
              </a:path>
              <a:tileRect r="-100000" b="-100000"/>
            </a:gradFill>
          </a:ln>
          <a:scene3d>
            <a:camera prst="orthographicFront"/>
            <a:lightRig rig="threePt" dir="t"/>
          </a:scene3d>
          <a:sp3d>
            <a:bevelT w="139700" prst="cross"/>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5" name="Slika 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188079" y="4221088"/>
            <a:ext cx="2168910" cy="2077562"/>
          </a:xfrm>
          <a:prstGeom prst="rect">
            <a:avLst/>
          </a:prstGeom>
          <a:ln>
            <a:noFill/>
          </a:ln>
          <a:effectLst>
            <a:softEdge rad="112500"/>
          </a:effectLst>
        </p:spPr>
      </p:pic>
    </p:spTree>
    <p:extLst>
      <p:ext uri="{BB962C8B-B14F-4D97-AF65-F5344CB8AC3E}">
        <p14:creationId xmlns:p14="http://schemas.microsoft.com/office/powerpoint/2010/main" val="2007452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Scratch</a:t>
            </a:r>
            <a:endParaRPr lang="hr-HR" dirty="0"/>
          </a:p>
        </p:txBody>
      </p:sp>
      <p:sp>
        <p:nvSpPr>
          <p:cNvPr id="3" name="Rezervirano mjesto sadržaja 2"/>
          <p:cNvSpPr>
            <a:spLocks noGrp="1"/>
          </p:cNvSpPr>
          <p:nvPr>
            <p:ph idx="1"/>
          </p:nvPr>
        </p:nvSpPr>
        <p:spPr>
          <a:xfrm>
            <a:off x="1522413" y="1904999"/>
            <a:ext cx="9134391" cy="1091953"/>
          </a:xfrm>
        </p:spPr>
        <p:txBody>
          <a:bodyPr/>
          <a:lstStyle/>
          <a:p>
            <a:r>
              <a:rPr lang="hr-HR" dirty="0" smtClean="0"/>
              <a:t>Europski tjedan kodiranja 2016. (učenici 6. razreda)</a:t>
            </a:r>
          </a:p>
          <a:p>
            <a:r>
              <a:rPr lang="hr-HR" dirty="0" smtClean="0"/>
              <a:t>Izrada labirinta</a:t>
            </a: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174" y="3151922"/>
            <a:ext cx="1905609" cy="14292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4532" y="4869160"/>
            <a:ext cx="1707012" cy="1280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p:nvPr/>
        </p:nvPicPr>
        <p:blipFill>
          <a:blip r:embed="rId5" cstate="print">
            <a:extLst>
              <a:ext uri="{28A0092B-C50C-407E-A947-70E740481C1C}">
                <a14:useLocalDpi xmlns:a14="http://schemas.microsoft.com/office/drawing/2010/main" val="0"/>
              </a:ext>
            </a:extLst>
          </a:blip>
          <a:stretch>
            <a:fillRect/>
          </a:stretch>
        </p:blipFill>
        <p:spPr bwMode="auto">
          <a:xfrm>
            <a:off x="8182644" y="3140968"/>
            <a:ext cx="1884180" cy="14085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Slika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8437" y="3114346"/>
            <a:ext cx="3779911" cy="28349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5167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Tynker</a:t>
            </a:r>
            <a:endParaRPr lang="hr-HR" dirty="0"/>
          </a:p>
        </p:txBody>
      </p:sp>
      <p:sp>
        <p:nvSpPr>
          <p:cNvPr id="6" name="Rezervirano mjesto sadržaja 5"/>
          <p:cNvSpPr>
            <a:spLocks noGrp="1"/>
          </p:cNvSpPr>
          <p:nvPr>
            <p:ph idx="1"/>
          </p:nvPr>
        </p:nvSpPr>
        <p:spPr>
          <a:xfrm>
            <a:off x="1522413" y="1904999"/>
            <a:ext cx="5436095" cy="4548337"/>
          </a:xfrm>
        </p:spPr>
        <p:txBody>
          <a:bodyPr/>
          <a:lstStyle/>
          <a:p>
            <a:r>
              <a:rPr lang="hr-HR" dirty="0" smtClean="0"/>
              <a:t>Učenje programiranja kroz različite načine (nije sve besplatno):</a:t>
            </a:r>
          </a:p>
          <a:p>
            <a:pPr lvl="1"/>
            <a:r>
              <a:rPr lang="hr-HR" dirty="0" smtClean="0"/>
              <a:t>Online putem interaktivnih tečajeva</a:t>
            </a:r>
          </a:p>
          <a:p>
            <a:pPr lvl="1"/>
            <a:r>
              <a:rPr lang="hr-HR" dirty="0" smtClean="0"/>
              <a:t>U učionicama</a:t>
            </a:r>
          </a:p>
          <a:p>
            <a:pPr lvl="1"/>
            <a:r>
              <a:rPr lang="hr-HR" dirty="0" smtClean="0"/>
              <a:t>Korištenje mobilne aplikacije</a:t>
            </a:r>
          </a:p>
          <a:p>
            <a:r>
              <a:rPr lang="hr-HR" dirty="0" smtClean="0"/>
              <a:t>Vizualni programski jezik – bazira se na Open Web standardima (HTML5, JavaScript, CSS)</a:t>
            </a:r>
          </a:p>
          <a:p>
            <a:r>
              <a:rPr lang="hr-HR" dirty="0" smtClean="0"/>
              <a:t>Korištenje vizualnih blokova i postepen prelazak na JavaScript</a:t>
            </a:r>
          </a:p>
        </p:txBody>
      </p:sp>
      <p:pic>
        <p:nvPicPr>
          <p:cNvPr id="7" name="Rezervirano mjesto sadržaja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614692" y="5157192"/>
            <a:ext cx="1881213" cy="672676"/>
          </a:xfrm>
          <a:prstGeom prst="rect">
            <a:avLst/>
          </a:prstGeom>
          <a:ln>
            <a:noFill/>
          </a:ln>
          <a:effectLst>
            <a:softEdge rad="112500"/>
          </a:effectLst>
        </p:spPr>
      </p:pic>
      <p:pic>
        <p:nvPicPr>
          <p:cNvPr id="9" name="Slika 8"/>
          <p:cNvPicPr>
            <a:picLocks noChangeAspect="1"/>
          </p:cNvPicPr>
          <p:nvPr/>
        </p:nvPicPr>
        <p:blipFill rotWithShape="1">
          <a:blip r:embed="rId5" cstate="print">
            <a:extLst>
              <a:ext uri="{28A0092B-C50C-407E-A947-70E740481C1C}">
                <a14:useLocalDpi xmlns:a14="http://schemas.microsoft.com/office/drawing/2010/main" val="0"/>
              </a:ext>
            </a:extLst>
          </a:blip>
          <a:srcRect l="13528" t="21291" r="1479"/>
          <a:stretch/>
        </p:blipFill>
        <p:spPr>
          <a:xfrm>
            <a:off x="6526460" y="548680"/>
            <a:ext cx="5409605" cy="35256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1225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Tynker</a:t>
            </a:r>
            <a:endParaRPr lang="hr-HR" dirty="0"/>
          </a:p>
        </p:txBody>
      </p:sp>
      <p:sp>
        <p:nvSpPr>
          <p:cNvPr id="6" name="Rezervirano mjesto sadržaja 5"/>
          <p:cNvSpPr>
            <a:spLocks noGrp="1"/>
          </p:cNvSpPr>
          <p:nvPr>
            <p:ph idx="1"/>
          </p:nvPr>
        </p:nvSpPr>
        <p:spPr>
          <a:xfrm>
            <a:off x="1522413" y="1844824"/>
            <a:ext cx="9134391" cy="4114801"/>
          </a:xfrm>
        </p:spPr>
        <p:txBody>
          <a:bodyPr/>
          <a:lstStyle/>
          <a:p>
            <a:r>
              <a:rPr lang="hr-HR" dirty="0" smtClean="0"/>
              <a:t>Što sve mogu djeca napraviti?</a:t>
            </a:r>
          </a:p>
          <a:p>
            <a:pPr lvl="1"/>
            <a:r>
              <a:rPr lang="hr-HR" dirty="0" smtClean="0"/>
              <a:t>U </a:t>
            </a:r>
            <a:r>
              <a:rPr lang="hr-HR" dirty="0"/>
              <a:t>matematici: krivulje, fraktale, izračune, …</a:t>
            </a:r>
          </a:p>
          <a:p>
            <a:pPr lvl="1"/>
            <a:r>
              <a:rPr lang="hr-HR" dirty="0" smtClean="0"/>
              <a:t>Web </a:t>
            </a:r>
            <a:r>
              <a:rPr lang="hr-HR" dirty="0"/>
              <a:t>aplikacije: čestitke, …</a:t>
            </a:r>
          </a:p>
          <a:p>
            <a:pPr lvl="1"/>
            <a:r>
              <a:rPr lang="hr-HR" dirty="0" smtClean="0"/>
              <a:t>U </a:t>
            </a:r>
            <a:r>
              <a:rPr lang="hr-HR" dirty="0"/>
              <a:t>robotici</a:t>
            </a:r>
          </a:p>
          <a:p>
            <a:pPr lvl="1"/>
            <a:r>
              <a:rPr lang="hr-HR" dirty="0" smtClean="0"/>
              <a:t>Izrađivati </a:t>
            </a:r>
            <a:r>
              <a:rPr lang="hr-HR" dirty="0"/>
              <a:t>vlastite igre</a:t>
            </a:r>
          </a:p>
          <a:p>
            <a:pPr lvl="1"/>
            <a:r>
              <a:rPr lang="hr-HR" dirty="0" smtClean="0"/>
              <a:t>U </a:t>
            </a:r>
            <a:r>
              <a:rPr lang="hr-HR" dirty="0"/>
              <a:t>znanstvenim projektima: simulacija gravitacije, kruženje vode u prirodi</a:t>
            </a:r>
            <a:r>
              <a:rPr lang="hr-HR" dirty="0" smtClean="0"/>
              <a:t>,</a:t>
            </a:r>
          </a:p>
          <a:p>
            <a:pPr lvl="1"/>
            <a:r>
              <a:rPr lang="hr-HR" dirty="0" smtClean="0"/>
              <a:t> …</a:t>
            </a:r>
          </a:p>
          <a:p>
            <a:r>
              <a:rPr lang="hr-HR" dirty="0" smtClean="0"/>
              <a:t>Razne aktivnosti, jedan od njih Hour of Code – cilj upoznati djecu s osnovama programiranja i načinom programskog razmišljanja</a:t>
            </a:r>
            <a:endParaRPr lang="hr-HR" dirty="0"/>
          </a:p>
        </p:txBody>
      </p:sp>
      <p:pic>
        <p:nvPicPr>
          <p:cNvPr id="3" name="Slika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550796" y="1946175"/>
            <a:ext cx="2462657" cy="201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Slika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06015" y="1932275"/>
            <a:ext cx="2376264" cy="1656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lika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845940" y="5733256"/>
            <a:ext cx="5983250" cy="1082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8856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Tynker</a:t>
            </a:r>
            <a:endParaRPr lang="hr-HR" dirty="0"/>
          </a:p>
        </p:txBody>
      </p:sp>
      <p:sp>
        <p:nvSpPr>
          <p:cNvPr id="6" name="Rezervirano mjesto sadržaja 5"/>
          <p:cNvSpPr>
            <a:spLocks noGrp="1"/>
          </p:cNvSpPr>
          <p:nvPr>
            <p:ph idx="1"/>
          </p:nvPr>
        </p:nvSpPr>
        <p:spPr>
          <a:xfrm>
            <a:off x="1522413" y="1988840"/>
            <a:ext cx="7380311" cy="4114801"/>
          </a:xfrm>
        </p:spPr>
        <p:txBody>
          <a:bodyPr>
            <a:normAutofit/>
          </a:bodyPr>
          <a:lstStyle/>
          <a:p>
            <a:r>
              <a:rPr lang="hr-HR" sz="2300" dirty="0" smtClean="0"/>
              <a:t>Ugrađeni tutor pokazuje korake</a:t>
            </a:r>
          </a:p>
          <a:p>
            <a:r>
              <a:rPr lang="hr-HR" sz="2300" dirty="0" smtClean="0"/>
              <a:t>Primjena vještina programiranja kroz zabavne avanture</a:t>
            </a:r>
          </a:p>
          <a:p>
            <a:r>
              <a:rPr lang="hr-HR" sz="2300" dirty="0" smtClean="0"/>
              <a:t>Tehnika primi – povuci – ispusti, korištenje preko 200 vizualnih blokova</a:t>
            </a:r>
          </a:p>
          <a:p>
            <a:r>
              <a:rPr lang="hr-HR" sz="2300" dirty="0" smtClean="0"/>
              <a:t>Animirani likovi oživljavaju projekte – hod, priča, trčanje, skakanje, plesanje,…</a:t>
            </a:r>
          </a:p>
          <a:p>
            <a:r>
              <a:rPr lang="hr-HR" sz="2300" dirty="0" smtClean="0"/>
              <a:t>Učitelj može kreirati razred i dodijeliti lekcije i projekte učenicima</a:t>
            </a:r>
          </a:p>
          <a:p>
            <a:r>
              <a:rPr lang="hr-HR" sz="2300" dirty="0" smtClean="0"/>
              <a:t>Djeca mogu dijeliti vlastite projekte po završetku</a:t>
            </a:r>
            <a:endParaRPr lang="hr-HR" sz="2300" dirty="0"/>
          </a:p>
        </p:txBody>
      </p:sp>
      <p:pic>
        <p:nvPicPr>
          <p:cNvPr id="4" name="Slika 3"/>
          <p:cNvPicPr/>
          <p:nvPr/>
        </p:nvPicPr>
        <p:blipFill>
          <a:blip r:embed="rId3">
            <a:extLst>
              <a:ext uri="{28A0092B-C50C-407E-A947-70E740481C1C}">
                <a14:useLocalDpi xmlns:a14="http://schemas.microsoft.com/office/drawing/2010/main" val="0"/>
              </a:ext>
            </a:extLst>
          </a:blip>
          <a:stretch>
            <a:fillRect/>
          </a:stretch>
        </p:blipFill>
        <p:spPr>
          <a:xfrm>
            <a:off x="8398668" y="4365104"/>
            <a:ext cx="3711575" cy="2333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Slika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50212" y="60497"/>
            <a:ext cx="6092872" cy="2432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3674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Tynker</a:t>
            </a:r>
            <a:endParaRPr lang="hr-HR" dirty="0"/>
          </a:p>
        </p:txBody>
      </p:sp>
      <p:sp>
        <p:nvSpPr>
          <p:cNvPr id="6" name="Rezervirano mjesto sadržaja 5"/>
          <p:cNvSpPr>
            <a:spLocks noGrp="1"/>
          </p:cNvSpPr>
          <p:nvPr>
            <p:ph idx="1"/>
          </p:nvPr>
        </p:nvSpPr>
        <p:spPr>
          <a:xfrm>
            <a:off x="1522413" y="1976486"/>
            <a:ext cx="9134391" cy="4043314"/>
          </a:xfrm>
        </p:spPr>
        <p:txBody>
          <a:bodyPr>
            <a:normAutofit/>
          </a:bodyPr>
          <a:lstStyle/>
          <a:p>
            <a:r>
              <a:rPr lang="hr-HR" dirty="0" smtClean="0"/>
              <a:t>Kako su učenici 4. razreda u našoj školi </a:t>
            </a:r>
            <a:br>
              <a:rPr lang="hr-HR" dirty="0" smtClean="0"/>
            </a:br>
            <a:r>
              <a:rPr lang="hr-HR" dirty="0" smtClean="0"/>
              <a:t>napravili svoje prve programe koristeći </a:t>
            </a:r>
            <a:br>
              <a:rPr lang="hr-HR" dirty="0" smtClean="0"/>
            </a:br>
            <a:r>
              <a:rPr lang="hr-HR" dirty="0" smtClean="0"/>
              <a:t>Tynker?</a:t>
            </a:r>
          </a:p>
          <a:p>
            <a:pPr lvl="1"/>
            <a:r>
              <a:rPr lang="hr-HR" dirty="0" smtClean="0"/>
              <a:t>Proučavanje sučelja i igranje igara koje su napravili drugi koristeći Tynker</a:t>
            </a:r>
          </a:p>
          <a:p>
            <a:pPr lvl="1"/>
            <a:r>
              <a:rPr lang="hr-HR" dirty="0" smtClean="0"/>
              <a:t>Prolazak kroz prve uvodne lekcije uz virtualnog pomoćnika – psića</a:t>
            </a:r>
          </a:p>
          <a:p>
            <a:pPr lvl="1"/>
            <a:r>
              <a:rPr lang="hr-HR" dirty="0" smtClean="0"/>
              <a:t>Učenje osnovnih radnji s likovima, mijenjanje kostima i scena</a:t>
            </a:r>
          </a:p>
          <a:p>
            <a:pPr lvl="1"/>
            <a:r>
              <a:rPr lang="hr-HR" dirty="0" smtClean="0"/>
              <a:t>Istraživanje i proučavanje primjera i tuđih kreacija</a:t>
            </a:r>
          </a:p>
          <a:p>
            <a:pPr lvl="1"/>
            <a:r>
              <a:rPr lang="hr-HR" dirty="0" smtClean="0"/>
              <a:t>Izrada vlastitih igara i mijenjanje dijelova igre</a:t>
            </a:r>
            <a:endParaRPr lang="hr-HR" dirty="0"/>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492" y="157114"/>
            <a:ext cx="5190350" cy="2839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148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Tynker</a:t>
            </a:r>
            <a:endParaRPr lang="hr-HR" dirty="0"/>
          </a:p>
        </p:txBody>
      </p:sp>
      <p:sp>
        <p:nvSpPr>
          <p:cNvPr id="6" name="Rezervirano mjesto sadržaja 5"/>
          <p:cNvSpPr>
            <a:spLocks noGrp="1"/>
          </p:cNvSpPr>
          <p:nvPr>
            <p:ph idx="1"/>
          </p:nvPr>
        </p:nvSpPr>
        <p:spPr>
          <a:xfrm>
            <a:off x="1522413" y="1904999"/>
            <a:ext cx="4427983" cy="4114801"/>
          </a:xfrm>
        </p:spPr>
        <p:txBody>
          <a:bodyPr>
            <a:normAutofit/>
          </a:bodyPr>
          <a:lstStyle/>
          <a:p>
            <a:r>
              <a:rPr lang="hr-HR" dirty="0" smtClean="0"/>
              <a:t>Što su nakon svega naučili?</a:t>
            </a:r>
          </a:p>
          <a:p>
            <a:pPr lvl="1"/>
            <a:r>
              <a:rPr lang="hr-HR" dirty="0" smtClean="0"/>
              <a:t>Korištenje kontrola</a:t>
            </a:r>
          </a:p>
          <a:p>
            <a:pPr lvl="1"/>
            <a:r>
              <a:rPr lang="hr-HR" dirty="0" smtClean="0"/>
              <a:t>Izbor scene</a:t>
            </a:r>
          </a:p>
          <a:p>
            <a:pPr lvl="1"/>
            <a:r>
              <a:rPr lang="hr-HR" dirty="0" smtClean="0"/>
              <a:t>Okret</a:t>
            </a:r>
          </a:p>
          <a:p>
            <a:pPr lvl="1"/>
            <a:r>
              <a:rPr lang="hr-HR" dirty="0" smtClean="0"/>
              <a:t>…</a:t>
            </a:r>
          </a:p>
          <a:p>
            <a:r>
              <a:rPr lang="hr-HR" dirty="0" smtClean="0"/>
              <a:t>Sve je naučeno bez poznavanja petlje, koordinatnog sustava, kuteva,…</a:t>
            </a:r>
          </a:p>
          <a:p>
            <a:r>
              <a:rPr lang="hr-HR" dirty="0" smtClean="0"/>
              <a:t>Sve je to djeci bila samo IGRA</a:t>
            </a:r>
            <a:endParaRPr lang="hr-HR" dirty="0"/>
          </a:p>
        </p:txBody>
      </p:sp>
      <p:pic>
        <p:nvPicPr>
          <p:cNvPr id="7" name="Slika 6"/>
          <p:cNvPicPr/>
          <p:nvPr/>
        </p:nvPicPr>
        <p:blipFill>
          <a:blip r:embed="rId3" cstate="print">
            <a:extLst>
              <a:ext uri="{28A0092B-C50C-407E-A947-70E740481C1C}">
                <a14:useLocalDpi xmlns:a14="http://schemas.microsoft.com/office/drawing/2010/main" val="0"/>
              </a:ext>
            </a:extLst>
          </a:blip>
          <a:stretch>
            <a:fillRect/>
          </a:stretch>
        </p:blipFill>
        <p:spPr>
          <a:xfrm>
            <a:off x="7282198" y="155490"/>
            <a:ext cx="3792855" cy="2053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Slika 7"/>
          <p:cNvPicPr/>
          <p:nvPr/>
        </p:nvPicPr>
        <p:blipFill>
          <a:blip r:embed="rId4">
            <a:extLst>
              <a:ext uri="{28A0092B-C50C-407E-A947-70E740481C1C}">
                <a14:useLocalDpi xmlns:a14="http://schemas.microsoft.com/office/drawing/2010/main" val="0"/>
              </a:ext>
            </a:extLst>
          </a:blip>
          <a:stretch>
            <a:fillRect/>
          </a:stretch>
        </p:blipFill>
        <p:spPr>
          <a:xfrm>
            <a:off x="7282198" y="2404636"/>
            <a:ext cx="2955290" cy="2101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lika 8"/>
          <p:cNvPicPr/>
          <p:nvPr/>
        </p:nvPicPr>
        <p:blipFill>
          <a:blip r:embed="rId5">
            <a:extLst>
              <a:ext uri="{28A0092B-C50C-407E-A947-70E740481C1C}">
                <a14:useLocalDpi xmlns:a14="http://schemas.microsoft.com/office/drawing/2010/main" val="0"/>
              </a:ext>
            </a:extLst>
          </a:blip>
          <a:stretch>
            <a:fillRect/>
          </a:stretch>
        </p:blipFill>
        <p:spPr>
          <a:xfrm>
            <a:off x="7282198" y="4653136"/>
            <a:ext cx="2823845" cy="21012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17607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Oracle Academy</a:t>
            </a:r>
            <a:endParaRPr lang="hr-HR" dirty="0"/>
          </a:p>
        </p:txBody>
      </p:sp>
      <p:sp>
        <p:nvSpPr>
          <p:cNvPr id="3" name="Rezervirano mjesto sadržaja 2"/>
          <p:cNvSpPr>
            <a:spLocks noGrp="1"/>
          </p:cNvSpPr>
          <p:nvPr>
            <p:ph idx="1"/>
          </p:nvPr>
        </p:nvSpPr>
        <p:spPr/>
        <p:txBody>
          <a:bodyPr/>
          <a:lstStyle/>
          <a:p>
            <a:r>
              <a:rPr lang="hr-HR" dirty="0" smtClean="0"/>
              <a:t>Razvoj budućih kompetencija</a:t>
            </a:r>
          </a:p>
          <a:p>
            <a:r>
              <a:rPr lang="hr-HR" dirty="0" smtClean="0"/>
              <a:t>Razni izvori učenja – samostalno ili u učionici</a:t>
            </a:r>
          </a:p>
          <a:p>
            <a:r>
              <a:rPr lang="hr-HR" dirty="0" smtClean="0"/>
              <a:t>Alice- 3D animacije</a:t>
            </a:r>
          </a:p>
          <a:p>
            <a:r>
              <a:rPr lang="hr-HR" dirty="0" smtClean="0"/>
              <a:t>Greenfoot – 2D izrada igara bazirano na Javi</a:t>
            </a:r>
          </a:p>
        </p:txBody>
      </p:sp>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4972" y="6019800"/>
            <a:ext cx="842880" cy="705267"/>
          </a:xfrm>
          <a:prstGeom prst="rect">
            <a:avLst/>
          </a:prstGeom>
        </p:spPr>
      </p:pic>
      <p:pic>
        <p:nvPicPr>
          <p:cNvPr id="6" name="Picture 105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7748" y="6309320"/>
            <a:ext cx="3024336" cy="44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5993" y="4313119"/>
            <a:ext cx="1194954" cy="115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957" y="4313119"/>
            <a:ext cx="2048000" cy="1152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lika 8"/>
          <p:cNvPicPr/>
          <p:nvPr/>
        </p:nvPicPr>
        <p:blipFill rotWithShape="1">
          <a:blip r:embed="rId7" cstate="print">
            <a:extLst>
              <a:ext uri="{28A0092B-C50C-407E-A947-70E740481C1C}">
                <a14:useLocalDpi xmlns:a14="http://schemas.microsoft.com/office/drawing/2010/main" val="0"/>
              </a:ext>
            </a:extLst>
          </a:blip>
          <a:srcRect/>
          <a:stretch/>
        </p:blipFill>
        <p:spPr bwMode="auto">
          <a:xfrm>
            <a:off x="7750596" y="1747502"/>
            <a:ext cx="4155695" cy="2311151"/>
          </a:xfrm>
          <a:prstGeom prst="rect">
            <a:avLst/>
          </a:prstGeom>
          <a:ln>
            <a:noFill/>
          </a:ln>
          <a:extLst>
            <a:ext uri="{53640926-AAD7-44D8-BBD7-CCE9431645EC}">
              <a14:shadowObscured xmlns:a14="http://schemas.microsoft.com/office/drawing/2010/main"/>
            </a:ext>
          </a:extLst>
        </p:spPr>
      </p:pic>
      <p:pic>
        <p:nvPicPr>
          <p:cNvPr id="10" name="Slika 9"/>
          <p:cNvPicPr/>
          <p:nvPr/>
        </p:nvPicPr>
        <p:blipFill rotWithShape="1">
          <a:blip r:embed="rId8" cstate="print">
            <a:extLst>
              <a:ext uri="{28A0092B-C50C-407E-A947-70E740481C1C}">
                <a14:useLocalDpi xmlns:a14="http://schemas.microsoft.com/office/drawing/2010/main" val="0"/>
              </a:ext>
            </a:extLst>
          </a:blip>
          <a:srcRect/>
          <a:stretch/>
        </p:blipFill>
        <p:spPr bwMode="auto">
          <a:xfrm>
            <a:off x="7762081" y="4643182"/>
            <a:ext cx="3872431" cy="7920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999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a:t>Oracle </a:t>
            </a:r>
            <a:r>
              <a:rPr lang="hr-HR" dirty="0" smtClean="0"/>
              <a:t>Academy - Alice</a:t>
            </a:r>
            <a:endParaRPr lang="hr-HR" dirty="0"/>
          </a:p>
        </p:txBody>
      </p:sp>
      <p:sp>
        <p:nvSpPr>
          <p:cNvPr id="11" name="Rezervirano mjesto sadržaja 10"/>
          <p:cNvSpPr>
            <a:spLocks noGrp="1"/>
          </p:cNvSpPr>
          <p:nvPr>
            <p:ph idx="1"/>
          </p:nvPr>
        </p:nvSpPr>
        <p:spPr>
          <a:xfrm>
            <a:off x="1165473" y="4077072"/>
            <a:ext cx="2880319" cy="2244081"/>
          </a:xfrm>
        </p:spPr>
        <p:txBody>
          <a:bodyPr>
            <a:normAutofit/>
          </a:bodyPr>
          <a:lstStyle/>
          <a:p>
            <a:r>
              <a:rPr lang="hr-HR" dirty="0" smtClean="0"/>
              <a:t>Europski tjedan kodiranja 2016.</a:t>
            </a:r>
          </a:p>
          <a:p>
            <a:r>
              <a:rPr lang="hr-HR" dirty="0" smtClean="0"/>
              <a:t>Izrada 3D animacija (učenici 7. i 8. razreda)</a:t>
            </a:r>
          </a:p>
        </p:txBody>
      </p:sp>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7868"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798268" y="1475288"/>
            <a:ext cx="2995361" cy="2382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Slika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550796" y="4362019"/>
            <a:ext cx="1872208" cy="1674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Slika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8608" y="4077072"/>
            <a:ext cx="2964156" cy="2223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Slika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197868" y="2752910"/>
            <a:ext cx="936104" cy="1062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3004" y="1475288"/>
            <a:ext cx="3120000" cy="23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Slika 11"/>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4222204" y="4362019"/>
            <a:ext cx="1780863" cy="1674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45606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Učenje kroz igru</a:t>
            </a:r>
            <a:endParaRPr lang="hr-HR" dirty="0"/>
          </a:p>
        </p:txBody>
      </p:sp>
      <p:sp>
        <p:nvSpPr>
          <p:cNvPr id="3" name="Rezervirano mjesto sadržaja 2"/>
          <p:cNvSpPr>
            <a:spLocks noGrp="1"/>
          </p:cNvSpPr>
          <p:nvPr>
            <p:ph idx="1"/>
          </p:nvPr>
        </p:nvSpPr>
        <p:spPr>
          <a:xfrm>
            <a:off x="1522413" y="1904999"/>
            <a:ext cx="5580111" cy="4114801"/>
          </a:xfrm>
        </p:spPr>
        <p:txBody>
          <a:bodyPr/>
          <a:lstStyle/>
          <a:p>
            <a:r>
              <a:rPr lang="hr-HR" dirty="0" smtClean="0"/>
              <a:t>Učenje programiranja, ali i svega ostalog</a:t>
            </a:r>
          </a:p>
          <a:p>
            <a:r>
              <a:rPr lang="hr-HR" dirty="0" smtClean="0"/>
              <a:t>Zabavno  i  vrlo motivirajuće za djecu</a:t>
            </a:r>
          </a:p>
          <a:p>
            <a:r>
              <a:rPr lang="hr-HR" dirty="0" smtClean="0"/>
              <a:t>Treba li djeci dati da se igraju? -&gt; DA</a:t>
            </a:r>
          </a:p>
          <a:p>
            <a:r>
              <a:rPr lang="hr-HR" dirty="0" smtClean="0"/>
              <a:t>Kako? -&gt; Na siguran i edukativan način</a:t>
            </a:r>
          </a:p>
          <a:p>
            <a:r>
              <a:rPr lang="hr-HR" dirty="0" smtClean="0"/>
              <a:t>Primjer: </a:t>
            </a:r>
            <a:r>
              <a:rPr lang="hr-HR" b="1" dirty="0" smtClean="0"/>
              <a:t>Science Musem, London </a:t>
            </a:r>
            <a:r>
              <a:rPr lang="hr-HR" dirty="0" smtClean="0"/>
              <a:t>– mnoge interaktivne igre iz različitih područja</a:t>
            </a:r>
            <a:endParaRPr lang="hr-HR" dirty="0"/>
          </a:p>
        </p:txBody>
      </p:sp>
      <p:pic>
        <p:nvPicPr>
          <p:cNvPr id="5" name="Slika 4"/>
          <p:cNvPicPr/>
          <p:nvPr/>
        </p:nvPicPr>
        <p:blipFill rotWithShape="1">
          <a:blip r:embed="rId3" cstate="print">
            <a:extLst>
              <a:ext uri="{28A0092B-C50C-407E-A947-70E740481C1C}">
                <a14:useLocalDpi xmlns:a14="http://schemas.microsoft.com/office/drawing/2010/main" val="0"/>
              </a:ext>
            </a:extLst>
          </a:blip>
          <a:srcRect l="27735" t="10798" r="28819" b="4953"/>
          <a:stretch/>
        </p:blipFill>
        <p:spPr bwMode="auto">
          <a:xfrm>
            <a:off x="7284861" y="188640"/>
            <a:ext cx="4171315" cy="50558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6" name="Slika 5"/>
          <p:cNvPicPr/>
          <p:nvPr/>
        </p:nvPicPr>
        <p:blipFill rotWithShape="1">
          <a:blip r:embed="rId4" cstate="print">
            <a:extLst>
              <a:ext uri="{28A0092B-C50C-407E-A947-70E740481C1C}">
                <a14:useLocalDpi xmlns:a14="http://schemas.microsoft.com/office/drawing/2010/main" val="0"/>
              </a:ext>
            </a:extLst>
          </a:blip>
          <a:srcRect/>
          <a:stretch/>
        </p:blipFill>
        <p:spPr bwMode="auto">
          <a:xfrm>
            <a:off x="7284860" y="4208732"/>
            <a:ext cx="4171315" cy="2541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85698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Učenje kroz igru</a:t>
            </a:r>
            <a:endParaRPr lang="hr-HR" dirty="0"/>
          </a:p>
        </p:txBody>
      </p:sp>
      <p:sp>
        <p:nvSpPr>
          <p:cNvPr id="4" name="Rezervirano mjesto sadržaja 3"/>
          <p:cNvSpPr>
            <a:spLocks noGrp="1"/>
          </p:cNvSpPr>
          <p:nvPr>
            <p:ph idx="1"/>
          </p:nvPr>
        </p:nvSpPr>
        <p:spPr>
          <a:xfrm>
            <a:off x="1522413" y="1904999"/>
            <a:ext cx="9134391" cy="1307977"/>
          </a:xfrm>
        </p:spPr>
        <p:txBody>
          <a:bodyPr/>
          <a:lstStyle/>
          <a:p>
            <a:r>
              <a:rPr lang="hr-HR" b="1" dirty="0" smtClean="0"/>
              <a:t>LAUNCHBALL </a:t>
            </a:r>
          </a:p>
          <a:p>
            <a:pPr lvl="1"/>
            <a:r>
              <a:rPr lang="hr-HR" dirty="0"/>
              <a:t>I</a:t>
            </a:r>
            <a:r>
              <a:rPr lang="hr-HR" dirty="0" smtClean="0"/>
              <a:t>gra bazirana na fizici i znanstvenim konceptima za učenike 8 do 14 godina</a:t>
            </a:r>
          </a:p>
          <a:p>
            <a:pPr lvl="1"/>
            <a:r>
              <a:rPr lang="hr-HR" dirty="0" smtClean="0"/>
              <a:t>Korištenje skupa blokova s fizičkim svojstvima kako bi se ostvario cilj</a:t>
            </a:r>
          </a:p>
        </p:txBody>
      </p:sp>
      <p:pic>
        <p:nvPicPr>
          <p:cNvPr id="7" name="Slika 6"/>
          <p:cNvPicPr/>
          <p:nvPr/>
        </p:nvPicPr>
        <p:blipFill rotWithShape="1">
          <a:blip r:embed="rId3" cstate="print">
            <a:extLst>
              <a:ext uri="{28A0092B-C50C-407E-A947-70E740481C1C}">
                <a14:useLocalDpi xmlns:a14="http://schemas.microsoft.com/office/drawing/2010/main" val="0"/>
              </a:ext>
            </a:extLst>
          </a:blip>
          <a:srcRect/>
          <a:stretch/>
        </p:blipFill>
        <p:spPr bwMode="auto">
          <a:xfrm>
            <a:off x="1413892" y="3606789"/>
            <a:ext cx="2808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Slika 7"/>
          <p:cNvPicPr/>
          <p:nvPr/>
        </p:nvPicPr>
        <p:blipFill rotWithShape="1">
          <a:blip r:embed="rId4" cstate="print">
            <a:extLst>
              <a:ext uri="{28A0092B-C50C-407E-A947-70E740481C1C}">
                <a14:useLocalDpi xmlns:a14="http://schemas.microsoft.com/office/drawing/2010/main" val="0"/>
              </a:ext>
            </a:extLst>
          </a:blip>
          <a:srcRect/>
          <a:stretch/>
        </p:blipFill>
        <p:spPr bwMode="auto">
          <a:xfrm>
            <a:off x="4294212" y="3624069"/>
            <a:ext cx="2808000"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Slika 8"/>
          <p:cNvPicPr/>
          <p:nvPr/>
        </p:nvPicPr>
        <p:blipFill rotWithShape="1">
          <a:blip r:embed="rId5" cstate="print">
            <a:extLst>
              <a:ext uri="{28A0092B-C50C-407E-A947-70E740481C1C}">
                <a14:useLocalDpi xmlns:a14="http://schemas.microsoft.com/office/drawing/2010/main" val="0"/>
              </a:ext>
            </a:extLst>
          </a:blip>
          <a:srcRect/>
          <a:stretch/>
        </p:blipFill>
        <p:spPr bwMode="auto">
          <a:xfrm>
            <a:off x="7462564" y="3606789"/>
            <a:ext cx="3600000" cy="288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297027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djeca žele?</a:t>
            </a:r>
            <a:endParaRPr lang="hr-HR" dirty="0"/>
          </a:p>
        </p:txBody>
      </p:sp>
      <p:sp>
        <p:nvSpPr>
          <p:cNvPr id="5" name="Rezervirano mjesto teksta 4"/>
          <p:cNvSpPr>
            <a:spLocks noGrp="1"/>
          </p:cNvSpPr>
          <p:nvPr>
            <p:ph type="body" idx="1"/>
          </p:nvPr>
        </p:nvSpPr>
        <p:spPr>
          <a:xfrm>
            <a:off x="1413892" y="1905000"/>
            <a:ext cx="4416552" cy="762000"/>
          </a:xfrm>
        </p:spPr>
        <p:txBody>
          <a:bodyPr/>
          <a:lstStyle/>
          <a:p>
            <a:r>
              <a:rPr lang="hr-HR" dirty="0" smtClean="0"/>
              <a:t>Suvremenu učionicu?</a:t>
            </a:r>
            <a:endParaRPr lang="hr-HR" dirty="0"/>
          </a:p>
        </p:txBody>
      </p:sp>
      <p:sp>
        <p:nvSpPr>
          <p:cNvPr id="7" name="Rezervirano mjesto teksta 6"/>
          <p:cNvSpPr>
            <a:spLocks noGrp="1"/>
          </p:cNvSpPr>
          <p:nvPr>
            <p:ph type="body" sz="quarter" idx="3"/>
          </p:nvPr>
        </p:nvSpPr>
        <p:spPr>
          <a:xfrm>
            <a:off x="7462564" y="1905000"/>
            <a:ext cx="3071718" cy="762000"/>
          </a:xfrm>
        </p:spPr>
        <p:txBody>
          <a:bodyPr/>
          <a:lstStyle/>
          <a:p>
            <a:r>
              <a:rPr lang="hr-HR" dirty="0" smtClean="0"/>
              <a:t>Tehnologiju?</a:t>
            </a:r>
            <a:endParaRPr lang="hr-HR" dirty="0"/>
          </a:p>
        </p:txBody>
      </p:sp>
      <p:pic>
        <p:nvPicPr>
          <p:cNvPr id="11" name="Slika 10"/>
          <p:cNvPicPr/>
          <p:nvPr/>
        </p:nvPicPr>
        <p:blipFill>
          <a:blip r:embed="rId3" cstate="print">
            <a:extLst>
              <a:ext uri="{28A0092B-C50C-407E-A947-70E740481C1C}">
                <a14:useLocalDpi xmlns:a14="http://schemas.microsoft.com/office/drawing/2010/main" val="0"/>
              </a:ext>
            </a:extLst>
          </a:blip>
          <a:stretch>
            <a:fillRect/>
          </a:stretch>
        </p:blipFill>
        <p:spPr>
          <a:xfrm>
            <a:off x="4366220" y="2924944"/>
            <a:ext cx="3182215" cy="1792455"/>
          </a:xfrm>
          <a:prstGeom prst="roundRect">
            <a:avLst/>
          </a:prstGeom>
          <a:ln>
            <a:noFill/>
          </a:ln>
          <a:effectLst>
            <a:softEdge rad="112500"/>
          </a:effectLst>
        </p:spPr>
      </p:pic>
      <p:pic>
        <p:nvPicPr>
          <p:cNvPr id="9" name="Rezervirano mjesto sadržaja 8"/>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r="-2"/>
          <a:stretch/>
        </p:blipFill>
        <p:spPr>
          <a:xfrm>
            <a:off x="1485900" y="2708919"/>
            <a:ext cx="2868762" cy="2520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Slika 9" descr="http://www.theblindguide.com/wp-content/uploads/2015/06/technology-in-the-hands-of-businessmen_z1HWO5SO.jpg"/>
          <p:cNvPicPr/>
          <p:nvPr/>
        </p:nvPicPr>
        <p:blipFill rotWithShape="1">
          <a:blip r:embed="rId5" cstate="print">
            <a:extLst>
              <a:ext uri="{28A0092B-C50C-407E-A947-70E740481C1C}">
                <a14:useLocalDpi xmlns:a14="http://schemas.microsoft.com/office/drawing/2010/main" val="0"/>
              </a:ext>
            </a:extLst>
          </a:blip>
          <a:srcRect/>
          <a:stretch/>
        </p:blipFill>
        <p:spPr bwMode="auto">
          <a:xfrm>
            <a:off x="7534572" y="2783815"/>
            <a:ext cx="3816424" cy="2445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12" name="Rezervirano mjesto teksta 6"/>
          <p:cNvSpPr txBox="1">
            <a:spLocks/>
          </p:cNvSpPr>
          <p:nvPr/>
        </p:nvSpPr>
        <p:spPr>
          <a:xfrm>
            <a:off x="4582244" y="4611216"/>
            <a:ext cx="2664296" cy="76200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0"/>
              </a:spcBef>
              <a:buClr>
                <a:schemeClr val="accent1"/>
              </a:buClr>
              <a:buSzPct val="50000"/>
              <a:buFont typeface="Wingdings" panose="05000000000000000000" pitchFamily="2" charset="2"/>
              <a:buNone/>
              <a:defRPr sz="2000" b="0" kern="1200" cap="all" spc="200" baseline="0">
                <a:solidFill>
                  <a:schemeClr val="accent1"/>
                </a:solidFill>
                <a:latin typeface="+mn-lt"/>
                <a:ea typeface="+mn-ea"/>
                <a:cs typeface="+mn-cs"/>
              </a:defRPr>
            </a:lvl1pPr>
            <a:lvl2pPr marL="457200" indent="0" algn="l" defTabSz="914400" rtl="0" eaLnBrk="1" latinLnBrk="0" hangingPunct="1">
              <a:lnSpc>
                <a:spcPct val="90000"/>
              </a:lnSpc>
              <a:spcBef>
                <a:spcPts val="1200"/>
              </a:spcBef>
              <a:buClr>
                <a:schemeClr val="accent1"/>
              </a:buClr>
              <a:buSzPct val="50000"/>
              <a:buFont typeface="Wingdings" panose="05000000000000000000" pitchFamily="2" charset="2"/>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600"/>
              </a:spcBef>
              <a:buClr>
                <a:schemeClr val="accent1"/>
              </a:buClr>
              <a:buSzPct val="100000"/>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600"/>
              </a:spcBef>
              <a:buClr>
                <a:schemeClr val="accent1"/>
              </a:buClr>
              <a:buSzPct val="100000"/>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ts val="600"/>
              </a:spcBef>
              <a:buClr>
                <a:schemeClr val="accent1"/>
              </a:buClr>
              <a:buFont typeface="Arial" pitchFamily="34" charset="0"/>
              <a:buNone/>
              <a:defRPr sz="1600" b="1" kern="1200">
                <a:solidFill>
                  <a:schemeClr val="tx1"/>
                </a:solidFill>
                <a:latin typeface="+mn-lt"/>
                <a:ea typeface="+mn-ea"/>
                <a:cs typeface="+mn-cs"/>
              </a:defRPr>
            </a:lvl9pPr>
          </a:lstStyle>
          <a:p>
            <a:pPr algn="ctr"/>
            <a:r>
              <a:rPr lang="hr-HR" dirty="0" smtClean="0"/>
              <a:t>Puno različitih web alata?</a:t>
            </a:r>
            <a:endParaRPr lang="hr-HR" dirty="0"/>
          </a:p>
        </p:txBody>
      </p:sp>
    </p:spTree>
    <p:extLst>
      <p:ext uri="{BB962C8B-B14F-4D97-AF65-F5344CB8AC3E}">
        <p14:creationId xmlns:p14="http://schemas.microsoft.com/office/powerpoint/2010/main" val="2360478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Učenje kroz igru</a:t>
            </a:r>
            <a:endParaRPr lang="hr-HR" dirty="0"/>
          </a:p>
        </p:txBody>
      </p:sp>
      <p:sp>
        <p:nvSpPr>
          <p:cNvPr id="4" name="Rezervirano mjesto sadržaja 3"/>
          <p:cNvSpPr>
            <a:spLocks noGrp="1"/>
          </p:cNvSpPr>
          <p:nvPr>
            <p:ph idx="1"/>
          </p:nvPr>
        </p:nvSpPr>
        <p:spPr>
          <a:xfrm>
            <a:off x="1522413" y="1904999"/>
            <a:ext cx="9134391" cy="1307977"/>
          </a:xfrm>
        </p:spPr>
        <p:txBody>
          <a:bodyPr>
            <a:normAutofit/>
          </a:bodyPr>
          <a:lstStyle/>
          <a:p>
            <a:r>
              <a:rPr lang="hr-HR" b="1" dirty="0" smtClean="0"/>
              <a:t>NA SATU U ŠKOLI</a:t>
            </a:r>
          </a:p>
          <a:p>
            <a:pPr lvl="1"/>
            <a:r>
              <a:rPr lang="hr-HR" dirty="0"/>
              <a:t>I</a:t>
            </a:r>
            <a:r>
              <a:rPr lang="hr-HR" dirty="0" smtClean="0"/>
              <a:t>gra bez računala </a:t>
            </a:r>
          </a:p>
          <a:p>
            <a:pPr lvl="1"/>
            <a:r>
              <a:rPr lang="hr-HR" dirty="0" smtClean="0"/>
              <a:t>Korištenje simbola s određenim svojstvima za rješavanje postavljenog zadatka</a:t>
            </a:r>
          </a:p>
        </p:txBody>
      </p:sp>
      <p:pic>
        <p:nvPicPr>
          <p:cNvPr id="7" name="Slika 6"/>
          <p:cNvPicPr/>
          <p:nvPr/>
        </p:nvPicPr>
        <p:blipFill>
          <a:blip r:embed="rId3" cstate="print">
            <a:extLst>
              <a:ext uri="{28A0092B-C50C-407E-A947-70E740481C1C}">
                <a14:useLocalDpi xmlns:a14="http://schemas.microsoft.com/office/drawing/2010/main" val="0"/>
              </a:ext>
            </a:extLst>
          </a:blip>
          <a:stretch>
            <a:fillRect/>
          </a:stretch>
        </p:blipFill>
        <p:spPr bwMode="auto">
          <a:xfrm>
            <a:off x="4792649" y="3637701"/>
            <a:ext cx="2808000" cy="210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Slika 7"/>
          <p:cNvPicPr/>
          <p:nvPr/>
        </p:nvPicPr>
        <p:blipFill>
          <a:blip r:embed="rId4" cstate="print">
            <a:extLst>
              <a:ext uri="{28A0092B-C50C-407E-A947-70E740481C1C}">
                <a14:useLocalDpi xmlns:a14="http://schemas.microsoft.com/office/drawing/2010/main" val="0"/>
              </a:ext>
            </a:extLst>
          </a:blip>
          <a:stretch>
            <a:fillRect/>
          </a:stretch>
        </p:blipFill>
        <p:spPr bwMode="auto">
          <a:xfrm>
            <a:off x="7966620" y="3637701"/>
            <a:ext cx="2808000" cy="210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Slika 8"/>
          <p:cNvPicPr/>
          <p:nvPr/>
        </p:nvPicPr>
        <p:blipFill>
          <a:blip r:embed="rId5" cstate="print">
            <a:extLst>
              <a:ext uri="{28A0092B-C50C-407E-A947-70E740481C1C}">
                <a14:useLocalDpi xmlns:a14="http://schemas.microsoft.com/office/drawing/2010/main" val="0"/>
              </a:ext>
            </a:extLst>
          </a:blip>
          <a:stretch>
            <a:fillRect/>
          </a:stretch>
        </p:blipFill>
        <p:spPr bwMode="auto">
          <a:xfrm>
            <a:off x="7937920" y="387127"/>
            <a:ext cx="3024301" cy="2268226"/>
          </a:xfrm>
          <a:prstGeom prst="ellipse">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Slika 9"/>
          <p:cNvPicPr/>
          <p:nvPr/>
        </p:nvPicPr>
        <p:blipFill>
          <a:blip r:embed="rId6" cstate="print">
            <a:extLst>
              <a:ext uri="{28A0092B-C50C-407E-A947-70E740481C1C}">
                <a14:useLocalDpi xmlns:a14="http://schemas.microsoft.com/office/drawing/2010/main" val="0"/>
              </a:ext>
            </a:extLst>
          </a:blip>
          <a:stretch>
            <a:fillRect/>
          </a:stretch>
        </p:blipFill>
        <p:spPr bwMode="auto">
          <a:xfrm>
            <a:off x="1629916" y="3637701"/>
            <a:ext cx="2808000" cy="210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81700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Zaključak</a:t>
            </a:r>
            <a:endParaRPr lang="hr-HR" dirty="0"/>
          </a:p>
        </p:txBody>
      </p:sp>
      <p:sp>
        <p:nvSpPr>
          <p:cNvPr id="3" name="Rezervirano mjesto sadržaja 2"/>
          <p:cNvSpPr>
            <a:spLocks noGrp="1"/>
          </p:cNvSpPr>
          <p:nvPr>
            <p:ph idx="1"/>
          </p:nvPr>
        </p:nvSpPr>
        <p:spPr>
          <a:xfrm>
            <a:off x="1522413" y="2708920"/>
            <a:ext cx="9134391" cy="3310880"/>
          </a:xfrm>
        </p:spPr>
        <p:txBody>
          <a:bodyPr/>
          <a:lstStyle/>
          <a:p>
            <a:r>
              <a:rPr lang="hr-HR" dirty="0" smtClean="0"/>
              <a:t>Primjena svih ovih alata u mnogim područjima</a:t>
            </a:r>
          </a:p>
          <a:p>
            <a:r>
              <a:rPr lang="hr-HR" dirty="0" smtClean="0"/>
              <a:t>Izrađivanje i prezentiranje sadržaja kroz zanimljive likove i animacije</a:t>
            </a:r>
          </a:p>
          <a:p>
            <a:r>
              <a:rPr lang="hr-HR" dirty="0" smtClean="0"/>
              <a:t>Povezivanje i povećanje suradnje predmetnih učitelja</a:t>
            </a:r>
          </a:p>
          <a:p>
            <a:endParaRPr lang="hr-HR" dirty="0"/>
          </a:p>
          <a:p>
            <a:r>
              <a:rPr lang="hr-HR" b="1" dirty="0" smtClean="0"/>
              <a:t>Pokažimo djeci kako i gdje učiti te ih potaknimo na samostalno istraživanje prema interesima i životnim potrebama</a:t>
            </a:r>
            <a:endParaRPr lang="hr-HR" b="1" dirty="0"/>
          </a:p>
        </p:txBody>
      </p:sp>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750596" y="116631"/>
            <a:ext cx="4067944" cy="2814215"/>
          </a:xfrm>
          <a:prstGeom prst="ellipse">
            <a:avLst/>
          </a:prstGeom>
          <a:ln w="381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11623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Korisni linkovi</a:t>
            </a:r>
            <a:endParaRPr lang="hr-HR" dirty="0"/>
          </a:p>
        </p:txBody>
      </p:sp>
      <p:sp>
        <p:nvSpPr>
          <p:cNvPr id="3" name="Rezervirano mjesto sadržaja 2"/>
          <p:cNvSpPr>
            <a:spLocks noGrp="1"/>
          </p:cNvSpPr>
          <p:nvPr>
            <p:ph idx="1"/>
          </p:nvPr>
        </p:nvSpPr>
        <p:spPr>
          <a:xfrm>
            <a:off x="1522413" y="1904999"/>
            <a:ext cx="9134391" cy="4764361"/>
          </a:xfrm>
        </p:spPr>
        <p:txBody>
          <a:bodyPr>
            <a:normAutofit fontScale="92500" lnSpcReduction="10000"/>
          </a:bodyPr>
          <a:lstStyle/>
          <a:p>
            <a:r>
              <a:rPr lang="hr-HR" u="sng" dirty="0">
                <a:hlinkClick r:id="rId3"/>
              </a:rPr>
              <a:t>https://www.youtube.com/watch?v=BXZHmBPOz7I</a:t>
            </a:r>
            <a:r>
              <a:rPr lang="hr-HR" dirty="0"/>
              <a:t> – puna </a:t>
            </a:r>
            <a:r>
              <a:rPr lang="hr-HR" dirty="0" smtClean="0"/>
              <a:t>verzija filma projekta Hour of Code</a:t>
            </a:r>
          </a:p>
          <a:p>
            <a:r>
              <a:rPr lang="hr-HR" b="1" dirty="0"/>
              <a:t>CODE.ORG</a:t>
            </a:r>
            <a:r>
              <a:rPr lang="hr-HR" dirty="0"/>
              <a:t> </a:t>
            </a:r>
            <a:r>
              <a:rPr lang="hr-HR" u="sng" dirty="0">
                <a:hlinkClick r:id="rId4"/>
              </a:rPr>
              <a:t>https://code.org/</a:t>
            </a:r>
            <a:r>
              <a:rPr lang="hr-HR" dirty="0"/>
              <a:t> i </a:t>
            </a:r>
            <a:r>
              <a:rPr lang="hr-HR" u="sng" dirty="0">
                <a:hlinkClick r:id="rId5"/>
              </a:rPr>
              <a:t>https://studio.code.org</a:t>
            </a:r>
            <a:r>
              <a:rPr lang="hr-HR" u="sng" dirty="0" smtClean="0">
                <a:hlinkClick r:id="rId5"/>
              </a:rPr>
              <a:t>/</a:t>
            </a:r>
            <a:endParaRPr lang="hr-HR" u="sng" dirty="0" smtClean="0"/>
          </a:p>
          <a:p>
            <a:r>
              <a:rPr lang="hr-HR" b="1" dirty="0"/>
              <a:t>KODABLE</a:t>
            </a:r>
            <a:r>
              <a:rPr lang="hr-HR" dirty="0"/>
              <a:t> </a:t>
            </a:r>
            <a:r>
              <a:rPr lang="hr-HR" u="sng" dirty="0">
                <a:hlinkClick r:id="rId6"/>
              </a:rPr>
              <a:t>https://www.kodable.com/</a:t>
            </a:r>
            <a:r>
              <a:rPr lang="hr-HR" dirty="0"/>
              <a:t> </a:t>
            </a:r>
          </a:p>
          <a:p>
            <a:r>
              <a:rPr lang="hr-HR" b="1" dirty="0"/>
              <a:t>KODU </a:t>
            </a:r>
            <a:r>
              <a:rPr lang="hr-HR" b="1" u="sng" dirty="0">
                <a:hlinkClick r:id="rId7"/>
              </a:rPr>
              <a:t>http://www.kodugamelab.com/</a:t>
            </a:r>
            <a:r>
              <a:rPr lang="hr-HR" b="1" dirty="0"/>
              <a:t> </a:t>
            </a:r>
            <a:endParaRPr lang="hr-HR" dirty="0"/>
          </a:p>
          <a:p>
            <a:r>
              <a:rPr lang="hr-HR" b="1" dirty="0"/>
              <a:t>SCRATCH </a:t>
            </a:r>
            <a:r>
              <a:rPr lang="hr-HR" b="1" u="sng" dirty="0">
                <a:hlinkClick r:id="rId8"/>
              </a:rPr>
              <a:t>https://scratch.mit.edu</a:t>
            </a:r>
            <a:r>
              <a:rPr lang="hr-HR" b="1" u="sng" dirty="0" smtClean="0">
                <a:hlinkClick r:id="rId8"/>
              </a:rPr>
              <a:t>/</a:t>
            </a:r>
            <a:endParaRPr lang="hr-HR" b="1" u="sng" dirty="0" smtClean="0"/>
          </a:p>
          <a:p>
            <a:r>
              <a:rPr lang="hr-HR" b="1" dirty="0"/>
              <a:t>TYNKER </a:t>
            </a:r>
            <a:r>
              <a:rPr lang="hr-HR" b="1" u="sng" dirty="0">
                <a:hlinkClick r:id="rId9"/>
              </a:rPr>
              <a:t>https://www.tynker.com</a:t>
            </a:r>
            <a:r>
              <a:rPr lang="hr-HR" b="1" u="sng" dirty="0" smtClean="0">
                <a:hlinkClick r:id="rId9"/>
              </a:rPr>
              <a:t>/</a:t>
            </a:r>
            <a:endParaRPr lang="hr-HR" b="1" u="sng" dirty="0" smtClean="0"/>
          </a:p>
          <a:p>
            <a:r>
              <a:rPr lang="hr-HR" b="1" dirty="0"/>
              <a:t>ORACLE ACADEMY</a:t>
            </a:r>
            <a:r>
              <a:rPr lang="hr-HR" dirty="0"/>
              <a:t> </a:t>
            </a:r>
            <a:r>
              <a:rPr lang="hr-HR" u="sng" dirty="0">
                <a:hlinkClick r:id="rId10"/>
              </a:rPr>
              <a:t>https://</a:t>
            </a:r>
            <a:r>
              <a:rPr lang="hr-HR" u="sng" dirty="0" smtClean="0">
                <a:hlinkClick r:id="rId10"/>
              </a:rPr>
              <a:t>academy.oracle.com/en/resources-summary.html#learningres</a:t>
            </a:r>
            <a:endParaRPr lang="hr-HR" u="sng" dirty="0" smtClean="0"/>
          </a:p>
          <a:p>
            <a:r>
              <a:rPr lang="hr-HR" b="1" dirty="0" smtClean="0"/>
              <a:t>SCIENCE MUSEUM – IGRE </a:t>
            </a:r>
            <a:r>
              <a:rPr lang="hr-HR" u="sng" dirty="0" smtClean="0">
                <a:hlinkClick r:id="rId11"/>
              </a:rPr>
              <a:t>http</a:t>
            </a:r>
            <a:r>
              <a:rPr lang="hr-HR" u="sng" dirty="0">
                <a:hlinkClick r:id="rId11"/>
              </a:rPr>
              <a:t>://www.sciencemuseum.org.uk/online_science/games</a:t>
            </a:r>
            <a:endParaRPr lang="hr-HR" dirty="0"/>
          </a:p>
          <a:p>
            <a:endParaRPr lang="hr-HR" dirty="0"/>
          </a:p>
        </p:txBody>
      </p:sp>
    </p:spTree>
    <p:extLst>
      <p:ext uri="{BB962C8B-B14F-4D97-AF65-F5344CB8AC3E}">
        <p14:creationId xmlns:p14="http://schemas.microsoft.com/office/powerpoint/2010/main" val="2092319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ctrTitle"/>
          </p:nvPr>
        </p:nvSpPr>
        <p:spPr/>
        <p:txBody>
          <a:bodyPr/>
          <a:lstStyle/>
          <a:p>
            <a:pPr algn="ctr"/>
            <a:r>
              <a:rPr lang="hr-HR" dirty="0" smtClean="0"/>
              <a:t>Hvala!</a:t>
            </a:r>
            <a:endParaRPr lang="hr-HR" dirty="0"/>
          </a:p>
        </p:txBody>
      </p:sp>
      <p:sp>
        <p:nvSpPr>
          <p:cNvPr id="5" name="Podnaslov 4"/>
          <p:cNvSpPr>
            <a:spLocks noGrp="1"/>
          </p:cNvSpPr>
          <p:nvPr>
            <p:ph type="subTitle" idx="1"/>
          </p:nvPr>
        </p:nvSpPr>
        <p:spPr/>
        <p:txBody>
          <a:bodyPr/>
          <a:lstStyle/>
          <a:p>
            <a:endParaRPr lang="hr-HR" dirty="0"/>
          </a:p>
        </p:txBody>
      </p:sp>
    </p:spTree>
    <p:extLst>
      <p:ext uri="{BB962C8B-B14F-4D97-AF65-F5344CB8AC3E}">
        <p14:creationId xmlns:p14="http://schemas.microsoft.com/office/powerpoint/2010/main" val="32932175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ctrTitle"/>
          </p:nvPr>
        </p:nvSpPr>
        <p:spPr/>
        <p:txBody>
          <a:bodyPr/>
          <a:lstStyle/>
          <a:p>
            <a:pPr algn="ctr"/>
            <a:r>
              <a:rPr lang="hr-HR" dirty="0" smtClean="0"/>
              <a:t>Pitanja?</a:t>
            </a:r>
            <a:endParaRPr lang="hr-HR" dirty="0"/>
          </a:p>
        </p:txBody>
      </p:sp>
      <p:sp>
        <p:nvSpPr>
          <p:cNvPr id="5" name="Podnaslov 4"/>
          <p:cNvSpPr>
            <a:spLocks noGrp="1"/>
          </p:cNvSpPr>
          <p:nvPr>
            <p:ph type="subTitle" idx="1"/>
          </p:nvPr>
        </p:nvSpPr>
        <p:spPr/>
        <p:txBody>
          <a:bodyPr/>
          <a:lstStyle/>
          <a:p>
            <a:endParaRPr lang="hr-HR" dirty="0"/>
          </a:p>
        </p:txBody>
      </p:sp>
    </p:spTree>
    <p:extLst>
      <p:ext uri="{BB962C8B-B14F-4D97-AF65-F5344CB8AC3E}">
        <p14:creationId xmlns:p14="http://schemas.microsoft.com/office/powerpoint/2010/main" val="46706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učiniti?</a:t>
            </a:r>
            <a:endParaRPr lang="hr-HR" dirty="0"/>
          </a:p>
        </p:txBody>
      </p:sp>
      <p:sp>
        <p:nvSpPr>
          <p:cNvPr id="5" name="Rezervirano mjesto sadržaja 4"/>
          <p:cNvSpPr>
            <a:spLocks noGrp="1"/>
          </p:cNvSpPr>
          <p:nvPr>
            <p:ph idx="1"/>
          </p:nvPr>
        </p:nvSpPr>
        <p:spPr/>
        <p:txBody>
          <a:bodyPr/>
          <a:lstStyle/>
          <a:p>
            <a:r>
              <a:rPr lang="hr-HR" dirty="0" smtClean="0"/>
              <a:t>Usmjeriti djecu prema ostvarivanju ciljeva u budućnosti</a:t>
            </a:r>
          </a:p>
          <a:p>
            <a:r>
              <a:rPr lang="hr-HR" dirty="0" smtClean="0"/>
              <a:t>Pronaći odgovarajuće izvore znanja </a:t>
            </a:r>
          </a:p>
          <a:p>
            <a:r>
              <a:rPr lang="hr-HR" dirty="0" smtClean="0"/>
              <a:t>Koristiti i stvarati zanimljiv i zabavan sadržaj</a:t>
            </a:r>
          </a:p>
          <a:p>
            <a:r>
              <a:rPr lang="hr-HR" dirty="0" smtClean="0"/>
              <a:t>Naučiti prepoznati i riješiti problem te ga prezentirati</a:t>
            </a:r>
          </a:p>
          <a:p>
            <a:r>
              <a:rPr lang="hr-HR" dirty="0" smtClean="0"/>
              <a:t>Naučiti računalno razmišljati</a:t>
            </a:r>
            <a:endParaRPr lang="hr-HR" dirty="0"/>
          </a:p>
        </p:txBody>
      </p:sp>
    </p:spTree>
    <p:extLst>
      <p:ext uri="{BB962C8B-B14F-4D97-AF65-F5344CB8AC3E}">
        <p14:creationId xmlns:p14="http://schemas.microsoft.com/office/powerpoint/2010/main" val="958117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564" y="4293096"/>
            <a:ext cx="4392488" cy="2355341"/>
          </a:xfrm>
          <a:prstGeom prst="flowChartDecision">
            <a:avLst/>
          </a:prstGeom>
          <a:ln w="25400">
            <a:solidFill>
              <a:schemeClr val="bg1"/>
            </a:solidFill>
          </a:ln>
          <a:scene3d>
            <a:camera prst="orthographicFront"/>
            <a:lightRig rig="threePt" dir="t"/>
          </a:scene3d>
          <a:sp3d>
            <a:bevelT prst="angle"/>
          </a:sp3d>
        </p:spPr>
      </p:pic>
      <p:sp>
        <p:nvSpPr>
          <p:cNvPr id="2" name="Naslov 1"/>
          <p:cNvSpPr>
            <a:spLocks noGrp="1"/>
          </p:cNvSpPr>
          <p:nvPr>
            <p:ph type="title"/>
          </p:nvPr>
        </p:nvSpPr>
        <p:spPr/>
        <p:txBody>
          <a:bodyPr/>
          <a:lstStyle/>
          <a:p>
            <a:r>
              <a:rPr lang="hr-HR" dirty="0" smtClean="0"/>
              <a:t>Kako?</a:t>
            </a:r>
            <a:endParaRPr lang="hr-HR" dirty="0"/>
          </a:p>
        </p:txBody>
      </p:sp>
      <p:sp>
        <p:nvSpPr>
          <p:cNvPr id="3" name="Rezervirano mjesto sadržaja 2"/>
          <p:cNvSpPr>
            <a:spLocks noGrp="1"/>
          </p:cNvSpPr>
          <p:nvPr>
            <p:ph idx="1"/>
          </p:nvPr>
        </p:nvSpPr>
        <p:spPr>
          <a:xfrm>
            <a:off x="1522413" y="1904999"/>
            <a:ext cx="9396535" cy="4114801"/>
          </a:xfrm>
        </p:spPr>
        <p:txBody>
          <a:bodyPr/>
          <a:lstStyle/>
          <a:p>
            <a:r>
              <a:rPr lang="hr-HR" dirty="0" smtClean="0"/>
              <a:t>Učenje programiranja </a:t>
            </a:r>
            <a:r>
              <a:rPr lang="hr-HR" b="1" dirty="0" smtClean="0"/>
              <a:t>kroz igru</a:t>
            </a:r>
          </a:p>
          <a:p>
            <a:r>
              <a:rPr lang="hr-HR" dirty="0" smtClean="0"/>
              <a:t>Prezentiranje programiranja kroz projekt </a:t>
            </a:r>
            <a:r>
              <a:rPr lang="hr-HR" b="1" dirty="0"/>
              <a:t>Hour of </a:t>
            </a:r>
            <a:r>
              <a:rPr lang="hr-HR" b="1" dirty="0" smtClean="0"/>
              <a:t>Code (Sat kodiranja)</a:t>
            </a:r>
            <a:endParaRPr lang="hr-HR" b="1" dirty="0"/>
          </a:p>
          <a:p>
            <a:r>
              <a:rPr lang="hr-HR" dirty="0" smtClean="0"/>
              <a:t>7. – 13.prosinca 2015. prvi puta smo proveli projekt Sat kodiranja u našoj Školi u Bregani i PŠ Noršić Selo – sudjelovalo 250 učenika</a:t>
            </a:r>
          </a:p>
          <a:p>
            <a:pPr marL="0" indent="0">
              <a:buNone/>
            </a:pPr>
            <a:endParaRPr lang="hr-HR" dirty="0" smtClean="0"/>
          </a:p>
          <a:p>
            <a:pPr marL="231775" lvl="1" indent="0">
              <a:buNone/>
            </a:pPr>
            <a:r>
              <a:rPr lang="hr-HR" sz="3600" spc="100" dirty="0">
                <a:ln w="15875">
                  <a:solidFill>
                    <a:schemeClr val="tx1"/>
                  </a:solidFill>
                </a:ln>
                <a:solidFill>
                  <a:schemeClr val="accent1">
                    <a:lumMod val="75000"/>
                  </a:schemeClr>
                </a:solidFill>
                <a:effectLst>
                  <a:glow rad="63500">
                    <a:schemeClr val="accent1">
                      <a:lumMod val="20000"/>
                      <a:lumOff val="80000"/>
                      <a:alpha val="40000"/>
                    </a:schemeClr>
                  </a:glow>
                  <a:reflection stA="34000" endPos="13000" dist="50800" dir="5400000" sy="-100000" algn="bl" rotWithShape="0"/>
                </a:effectLst>
                <a:latin typeface="+mj-lt"/>
                <a:ea typeface="+mj-ea"/>
                <a:cs typeface="+mj-cs"/>
                <a:hlinkClick r:id="rId4"/>
              </a:rPr>
              <a:t>Sat kodiranja u OŠ Milana Langa</a:t>
            </a:r>
            <a:endParaRPr lang="fi-FI" sz="3600" spc="100" dirty="0">
              <a:ln w="15875">
                <a:solidFill>
                  <a:schemeClr val="tx1"/>
                </a:solidFill>
              </a:ln>
              <a:solidFill>
                <a:schemeClr val="accent1">
                  <a:lumMod val="75000"/>
                </a:schemeClr>
              </a:solidFill>
              <a:effectLst>
                <a:glow rad="63500">
                  <a:schemeClr val="accent1">
                    <a:lumMod val="20000"/>
                    <a:lumOff val="80000"/>
                    <a:alpha val="40000"/>
                  </a:schemeClr>
                </a:glow>
                <a:reflection stA="34000" endPos="13000" dist="50800" dir="5400000" sy="-100000" algn="bl" rotWithShape="0"/>
              </a:effectLst>
              <a:latin typeface="+mj-lt"/>
              <a:ea typeface="+mj-ea"/>
              <a:cs typeface="+mj-cs"/>
            </a:endParaRPr>
          </a:p>
        </p:txBody>
      </p:sp>
    </p:spTree>
    <p:extLst>
      <p:ext uri="{BB962C8B-B14F-4D97-AF65-F5344CB8AC3E}">
        <p14:creationId xmlns:p14="http://schemas.microsoft.com/office/powerpoint/2010/main" val="1985659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djeca kažu o </a:t>
            </a:r>
            <a:r>
              <a:rPr lang="hr-HR" dirty="0"/>
              <a:t>S</a:t>
            </a:r>
            <a:r>
              <a:rPr lang="hr-HR" dirty="0" smtClean="0"/>
              <a:t>atu kodiranja?</a:t>
            </a:r>
            <a:endParaRPr lang="hr-HR" dirty="0"/>
          </a:p>
        </p:txBody>
      </p:sp>
      <p:sp>
        <p:nvSpPr>
          <p:cNvPr id="3" name="Rezervirano mjesto sadržaja 2"/>
          <p:cNvSpPr>
            <a:spLocks noGrp="1"/>
          </p:cNvSpPr>
          <p:nvPr>
            <p:ph idx="1"/>
          </p:nvPr>
        </p:nvSpPr>
        <p:spPr/>
        <p:txBody>
          <a:bodyPr>
            <a:normAutofit fontScale="92500" lnSpcReduction="20000"/>
          </a:bodyPr>
          <a:lstStyle/>
          <a:p>
            <a:r>
              <a:rPr lang="hr-HR" b="1" dirty="0"/>
              <a:t>Klara</a:t>
            </a:r>
            <a:r>
              <a:rPr lang="hr-HR" dirty="0"/>
              <a:t>: „Prije kodiranja sam mislila da je to jako teško, ali ispada da treba samo dobro promisliti i na kraju nije toliko teško.“</a:t>
            </a:r>
          </a:p>
          <a:p>
            <a:r>
              <a:rPr lang="hr-HR" b="1" dirty="0"/>
              <a:t>Uma</a:t>
            </a:r>
            <a:r>
              <a:rPr lang="hr-HR" dirty="0"/>
              <a:t>: „Prije sata kodiranja, kodiranje mi se nije baš činilo zanimljivim, no kroz igru je vrlo zabavno. Više mi se sviđa programiranje kroz igru.“</a:t>
            </a:r>
          </a:p>
          <a:p>
            <a:r>
              <a:rPr lang="hr-HR" b="1" dirty="0"/>
              <a:t>Ivona</a:t>
            </a:r>
            <a:r>
              <a:rPr lang="hr-HR" dirty="0"/>
              <a:t>: „Prije sata kodiranja sam mislila da je to jako dosadno i vrlo teško, ali nakon sata kodiranja mi se vrlo svidjelo i sada to dosta često igram.“ </a:t>
            </a:r>
          </a:p>
          <a:p>
            <a:r>
              <a:rPr lang="hr-HR" b="1" dirty="0" smtClean="0"/>
              <a:t>Leon</a:t>
            </a:r>
            <a:r>
              <a:rPr lang="hr-HR" dirty="0"/>
              <a:t>: „Najdraže mi je kad igram igrice koje sam izradio protiv prijatelja.“</a:t>
            </a:r>
          </a:p>
          <a:p>
            <a:r>
              <a:rPr lang="hr-HR" b="1" dirty="0"/>
              <a:t>Matija</a:t>
            </a:r>
            <a:r>
              <a:rPr lang="hr-HR" dirty="0"/>
              <a:t>: „Meni se programiranje jako sviđa zato što mogu raditi sve što poželim. Programiranje igrica mi je najbolji dio jer mogu napraviti igricu kakvu ja želim. Meni se Scratch sviđa zato što je jednostavan za uporabu</a:t>
            </a:r>
            <a:r>
              <a:rPr lang="hr-HR" dirty="0" smtClean="0"/>
              <a:t>.“</a:t>
            </a:r>
          </a:p>
          <a:p>
            <a:r>
              <a:rPr lang="hr-HR" dirty="0" smtClean="0"/>
              <a:t>…</a:t>
            </a:r>
            <a:endParaRPr lang="hr-HR" dirty="0"/>
          </a:p>
          <a:p>
            <a:endParaRPr lang="hr-HR" dirty="0"/>
          </a:p>
        </p:txBody>
      </p:sp>
    </p:spTree>
    <p:extLst>
      <p:ext uri="{BB962C8B-B14F-4D97-AF65-F5344CB8AC3E}">
        <p14:creationId xmlns:p14="http://schemas.microsoft.com/office/powerpoint/2010/main" val="371223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djeca kažu o </a:t>
            </a:r>
            <a:r>
              <a:rPr lang="hr-HR" dirty="0"/>
              <a:t>S</a:t>
            </a:r>
            <a:r>
              <a:rPr lang="hr-HR" dirty="0" smtClean="0"/>
              <a:t>atu kodiranja?</a:t>
            </a:r>
            <a:endParaRPr lang="hr-HR" dirty="0"/>
          </a:p>
        </p:txBody>
      </p:sp>
      <p:sp>
        <p:nvSpPr>
          <p:cNvPr id="3" name="Rezervirano mjesto sadržaja 2"/>
          <p:cNvSpPr>
            <a:spLocks noGrp="1"/>
          </p:cNvSpPr>
          <p:nvPr>
            <p:ph idx="1"/>
          </p:nvPr>
        </p:nvSpPr>
        <p:spPr/>
        <p:txBody>
          <a:bodyPr>
            <a:normAutofit/>
          </a:bodyPr>
          <a:lstStyle/>
          <a:p>
            <a:r>
              <a:rPr lang="hr-HR" dirty="0" smtClean="0"/>
              <a:t>Učenici drugog razreda razmišljali su na ovaj način:</a:t>
            </a:r>
            <a:endParaRPr lang="hr-HR" dirty="0"/>
          </a:p>
        </p:txBody>
      </p:sp>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4652" y="1883915"/>
            <a:ext cx="3694489" cy="4869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Slika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5940" y="2492896"/>
            <a:ext cx="5535563" cy="4149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93218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djeca kažu o </a:t>
            </a:r>
            <a:r>
              <a:rPr lang="hr-HR" dirty="0"/>
              <a:t>S</a:t>
            </a:r>
            <a:r>
              <a:rPr lang="hr-HR" dirty="0" smtClean="0"/>
              <a:t>atu kodiranja?</a:t>
            </a:r>
            <a:endParaRPr lang="hr-HR" dirty="0"/>
          </a:p>
        </p:txBody>
      </p:sp>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916" y="1484784"/>
            <a:ext cx="4022979" cy="510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8750" y="1484784"/>
            <a:ext cx="3866396" cy="51061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09571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Što djeca kažu o </a:t>
            </a:r>
            <a:r>
              <a:rPr lang="hr-HR" dirty="0"/>
              <a:t>S</a:t>
            </a:r>
            <a:r>
              <a:rPr lang="hr-HR" dirty="0" smtClean="0"/>
              <a:t>atu kodiranja?</a:t>
            </a:r>
            <a:endParaRPr lang="hr-HR" dirty="0"/>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306" y="1510928"/>
            <a:ext cx="6849733" cy="43112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2564" y="1510928"/>
            <a:ext cx="4288957" cy="4691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43316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nSpc>
            <a:spcPct val="90000"/>
          </a:lnSpc>
          <a:defRPr/>
        </a:defPPr>
      </a:lstStyle>
    </a:txDef>
  </a:objectDefaults>
  <a:extraClrSchemeLst/>
  <a:extLst>
    <a:ext uri="{05A4C25C-085E-4340-85A3-A5531E510DB2}">
      <thm15:themeFamily xmlns:thm15="http://schemas.microsoft.com/office/thememl/2012/main" name="Raspored naslova" id="{9B7A0130-F3C6-4EE6-83A4-61C87C8A67AD}" vid="{A1E6CF53-0264-4F31-AB78-8F09E2F47BAF}"/>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Digital Blue Tunn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E257D54-B65D-4775-8A47-BF76CA13EE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3387</Words>
  <Application>Microsoft Office PowerPoint</Application>
  <PresentationFormat>Prilagođeno</PresentationFormat>
  <Paragraphs>241</Paragraphs>
  <Slides>34</Slides>
  <Notes>34</Notes>
  <HiddenSlides>0</HiddenSlides>
  <MMClips>0</MMClips>
  <ScaleCrop>false</ScaleCrop>
  <HeadingPairs>
    <vt:vector size="6" baseType="variant">
      <vt:variant>
        <vt:lpstr>Korišteni fontovi</vt:lpstr>
      </vt:variant>
      <vt:variant>
        <vt:i4>3</vt:i4>
      </vt:variant>
      <vt:variant>
        <vt:lpstr>Tema</vt:lpstr>
      </vt:variant>
      <vt:variant>
        <vt:i4>1</vt:i4>
      </vt:variant>
      <vt:variant>
        <vt:lpstr>Naslovi slajdova</vt:lpstr>
      </vt:variant>
      <vt:variant>
        <vt:i4>34</vt:i4>
      </vt:variant>
    </vt:vector>
  </HeadingPairs>
  <TitlesOfParts>
    <vt:vector size="38" baseType="lpstr">
      <vt:lpstr>Arial</vt:lpstr>
      <vt:lpstr>Corbel</vt:lpstr>
      <vt:lpstr>Wingdings</vt:lpstr>
      <vt:lpstr>Digital Blue Tunnel 16x9</vt:lpstr>
      <vt:lpstr>Igrom i programiranjem naučimo djecu razmišljati</vt:lpstr>
      <vt:lpstr>Što se traži, a što o tome misle djeca?</vt:lpstr>
      <vt:lpstr>Što djeca žele?</vt:lpstr>
      <vt:lpstr>Što učiniti?</vt:lpstr>
      <vt:lpstr>Kako?</vt:lpstr>
      <vt:lpstr>Što djeca kažu o Satu kodiranja?</vt:lpstr>
      <vt:lpstr>Što djeca kažu o Satu kodiranja?</vt:lpstr>
      <vt:lpstr>Što djeca kažu o Satu kodiranja?</vt:lpstr>
      <vt:lpstr>Što djeca kažu o Satu kodiranja?</vt:lpstr>
      <vt:lpstr>Što djeca kažu o Satu kodiranja?</vt:lpstr>
      <vt:lpstr>Kako povećati motivaciju i učenje?</vt:lpstr>
      <vt:lpstr>Code.org</vt:lpstr>
      <vt:lpstr>Code.org</vt:lpstr>
      <vt:lpstr>Kodable</vt:lpstr>
      <vt:lpstr>Kodable</vt:lpstr>
      <vt:lpstr>Kodu</vt:lpstr>
      <vt:lpstr>Kodu</vt:lpstr>
      <vt:lpstr>Kodu</vt:lpstr>
      <vt:lpstr>Scratch</vt:lpstr>
      <vt:lpstr>Scratch</vt:lpstr>
      <vt:lpstr>Tynker</vt:lpstr>
      <vt:lpstr>Tynker</vt:lpstr>
      <vt:lpstr>Tynker</vt:lpstr>
      <vt:lpstr>Tynker</vt:lpstr>
      <vt:lpstr>Tynker</vt:lpstr>
      <vt:lpstr>Oracle Academy</vt:lpstr>
      <vt:lpstr>Oracle Academy - Alice</vt:lpstr>
      <vt:lpstr>Učenje kroz igru</vt:lpstr>
      <vt:lpstr>Učenje kroz igru</vt:lpstr>
      <vt:lpstr>Učenje kroz igru</vt:lpstr>
      <vt:lpstr>Zaključak</vt:lpstr>
      <vt:lpstr>Korisni linkovi</vt:lpstr>
      <vt:lpstr>Hvala!</vt:lpstr>
      <vt:lpstr>Pitanja?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Igrom i programiranjem naučimo djecu razmišljati</dc:title>
  <dc:creator/>
  <cp:keywords>OŠ Milana Langa - Bregana</cp:keywords>
  <cp:lastModifiedBy/>
  <cp:revision>1</cp:revision>
  <dcterms:created xsi:type="dcterms:W3CDTF">2016-06-26T09:16:51Z</dcterms:created>
  <dcterms:modified xsi:type="dcterms:W3CDTF">2016-11-07T08:43:02Z</dcterms:modified>
  <cp:category>Interaktivno izlaganje</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TC028952619991</vt:lpwstr>
  </property>
</Properties>
</file>