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63" r:id="rId5"/>
    <p:sldId id="265" r:id="rId6"/>
    <p:sldId id="287" r:id="rId7"/>
    <p:sldId id="270" r:id="rId8"/>
    <p:sldId id="271" r:id="rId9"/>
    <p:sldId id="272" r:id="rId10"/>
    <p:sldId id="266" r:id="rId11"/>
    <p:sldId id="273" r:id="rId12"/>
    <p:sldId id="274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57" r:id="rId23"/>
    <p:sldId id="285" r:id="rId24"/>
    <p:sldId id="269" r:id="rId25"/>
    <p:sldId id="268" r:id="rId26"/>
    <p:sldId id="264" r:id="rId27"/>
    <p:sldId id="286" r:id="rId28"/>
    <p:sldId id="258" r:id="rId29"/>
    <p:sldId id="260" r:id="rId30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B0125-5B99-4933-BFEF-4E299BAEF42F}" type="datetimeFigureOut">
              <a:rPr lang="hr-BA" smtClean="0"/>
              <a:t>10.11.2016.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BA910-01D1-43D5-9464-77BF3255C243}" type="slidenum">
              <a:rPr lang="hr-BA" smtClean="0"/>
              <a:t>0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525D8-C32D-4F17-8041-36129A10E96B}" type="datetimeFigureOut">
              <a:rPr lang="hr-HR"/>
              <a:t>10.11.2016.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6E86F-53EF-46F8-A9EA-796A19DBECBC}" type="slidenum">
              <a:rPr lang="hr-HR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6E86F-53EF-46F8-A9EA-796A19DBECBC}" type="slidenum">
              <a:rPr lang="hr-HR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6476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6E86F-53EF-46F8-A9EA-796A19DBECBC}" type="slidenum">
              <a:rPr lang="hr-HR"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966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6E86F-53EF-46F8-A9EA-796A19DBECBC}" type="slidenum">
              <a:rPr lang="hr-HR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8406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6E86F-53EF-46F8-A9EA-796A19DBECBC}" type="slidenum">
              <a:rPr lang="hr-HR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4967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6E86F-53EF-46F8-A9EA-796A19DBECBC}" type="slidenum">
              <a:rPr lang="hr-HR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486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6E86F-53EF-46F8-A9EA-796A19DBECBC}" type="slidenum">
              <a:rPr lang="hr-HR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7235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6E86F-53EF-46F8-A9EA-796A19DBECBC}" type="slidenum">
              <a:rPr lang="hr-HR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6700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6E86F-53EF-46F8-A9EA-796A19DBECBC}" type="slidenum">
              <a:rPr lang="hr-HR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6145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hr-HR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Cilj kviza - osvijestiti (i nas i njih) koliko sudionici poznaju:</a:t>
            </a:r>
            <a:endParaRPr lang="hr-HR" b="0">
              <a:effectLst/>
            </a:endParaRPr>
          </a:p>
          <a:p>
            <a:pPr rtl="0" fontAlgn="base"/>
            <a:r>
              <a:rPr lang="hr-HR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nove pedagogije</a:t>
            </a:r>
          </a:p>
          <a:p>
            <a:pPr rtl="0" fontAlgn="base"/>
            <a:r>
              <a:rPr lang="hr-HR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neke od alata koje koristimo u SU</a:t>
            </a:r>
          </a:p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6E86F-53EF-46F8-A9EA-796A19DBECBC}" type="slidenum">
              <a:rPr lang="hr-HR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1649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6E86F-53EF-46F8-A9EA-796A19DBECBC}" type="slidenum">
              <a:rPr lang="hr-HR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0357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547937"/>
            <a:ext cx="9144000" cy="774784"/>
          </a:xfrm>
        </p:spPr>
        <p:txBody>
          <a:bodyPr anchor="b">
            <a:normAutofit/>
          </a:bodyPr>
          <a:lstStyle>
            <a:lvl1pPr algn="r">
              <a:defRPr sz="32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414796"/>
            <a:ext cx="9144000" cy="432551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708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t>10.11.2016.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099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t>10.11.2016.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0759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t>10.11.2016.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174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31" y="4864937"/>
            <a:ext cx="105156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0147" y="659541"/>
            <a:ext cx="1719154" cy="225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0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31" y="4864937"/>
            <a:ext cx="105156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12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87" y="1325521"/>
            <a:ext cx="10515600" cy="528136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87" y="2210260"/>
            <a:ext cx="10515600" cy="273375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t>10.11.2016.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65" y="5999747"/>
            <a:ext cx="1873546" cy="61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7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t>10.11.2016.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847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t>10.11.2016.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765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t>10.11.2016.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284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t>10.11.2016.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786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t>10.11.2016.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528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BA5A5-2AD9-4520-91CD-440CA45FCE21}" type="datetimeFigureOut">
              <a:rPr lang="hr-HR" smtClean="0"/>
              <a:t>10.11.2016.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630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8084" y="5170915"/>
            <a:ext cx="5542547" cy="796748"/>
          </a:xfrm>
        </p:spPr>
        <p:txBody>
          <a:bodyPr>
            <a:normAutofit/>
          </a:bodyPr>
          <a:lstStyle/>
          <a:p>
            <a:r>
              <a:rPr lang="hr-HR" sz="11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Projekt je </a:t>
            </a:r>
            <a:r>
              <a:rPr lang="en-US" sz="110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sufinancirala</a:t>
            </a:r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110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Europska</a:t>
            </a:r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110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unija</a:t>
            </a:r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110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iz</a:t>
            </a:r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 </a:t>
            </a:r>
            <a:r>
              <a:rPr lang="en-US" sz="110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Europskog</a:t>
            </a:r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110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socijalnog</a:t>
            </a:r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110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fonda</a:t>
            </a:r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</a:t>
            </a:r>
            <a:endParaRPr lang="hr-HR" sz="110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en-US" sz="110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Više</a:t>
            </a:r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110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informacija</a:t>
            </a:r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o EU </a:t>
            </a:r>
            <a:r>
              <a:rPr lang="en-US" sz="110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fondovima</a:t>
            </a:r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110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možete</a:t>
            </a:r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110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pronaći</a:t>
            </a:r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110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na</a:t>
            </a:r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:  </a:t>
            </a:r>
            <a:r>
              <a:rPr lang="en-US" sz="110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www.strukturnifondovi.hr</a:t>
            </a:r>
            <a:endParaRPr lang="hr-HR" sz="110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094" y="679890"/>
            <a:ext cx="2458537" cy="2834657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5129463" y="6063057"/>
            <a:ext cx="6857998" cy="25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000" b="1" i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Sadržaj ovog materijala isključiva je odgovornost Hrvatske akademske i istraživačke mreže - CARNet.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770566" y="4127682"/>
            <a:ext cx="3945604" cy="828687"/>
            <a:chOff x="5728574" y="4498360"/>
            <a:chExt cx="3168707" cy="66551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56" r="21700"/>
            <a:stretch/>
          </p:blipFill>
          <p:spPr>
            <a:xfrm>
              <a:off x="8084578" y="4498360"/>
              <a:ext cx="812703" cy="66551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134"/>
            <a:stretch/>
          </p:blipFill>
          <p:spPr>
            <a:xfrm>
              <a:off x="5728574" y="4498360"/>
              <a:ext cx="2388732" cy="665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1099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Scenarij učenja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/>
              <a:t>različite definicije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/>
              <a:t>scenarij učenja =&gt; </a:t>
            </a:r>
            <a:r>
              <a:rPr lang="hr-HR" sz="2800" b="1"/>
              <a:t>scenarij poučavanja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800"/>
          </a:p>
          <a:p>
            <a:r>
              <a:rPr lang="hr-HR" sz="2800" b="1"/>
              <a:t>= </a:t>
            </a:r>
            <a:r>
              <a:rPr lang="hr-HR" sz="2800"/>
              <a:t>inovativan i kreativan način korištenja </a:t>
            </a:r>
            <a:r>
              <a:rPr lang="hr-HR" sz="2800" err="1"/>
              <a:t>IKT</a:t>
            </a:r>
            <a:r>
              <a:rPr lang="hr-HR" sz="2800"/>
              <a:t>-a u nastavnom predmetu u skladu sa suvremenim pedagoškim pristupima</a:t>
            </a:r>
          </a:p>
          <a:p>
            <a:endParaRPr lang="hr-HR" sz="2800" b="1"/>
          </a:p>
        </p:txBody>
      </p:sp>
    </p:spTree>
    <p:extLst>
      <p:ext uri="{BB962C8B-B14F-4D97-AF65-F5344CB8AC3E}">
        <p14:creationId xmlns:p14="http://schemas.microsoft.com/office/powerpoint/2010/main" val="1433701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Scenarij učenja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/>
              <a:t>240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r-HR" sz="2800">
                <a:latin typeface="Arial" panose="020B0604020202020204" pitchFamily="34" charset="0"/>
                <a:cs typeface="Arial" panose="020B0604020202020204" pitchFamily="34" charset="0"/>
              </a:rPr>
              <a:t>biologija (60), fizika (60), kemija (60) i matematika (60)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hr-HR" sz="2800">
                <a:latin typeface="Arial" panose="020B0604020202020204" pitchFamily="34" charset="0"/>
                <a:cs typeface="Arial" panose="020B0604020202020204" pitchFamily="34" charset="0"/>
              </a:rPr>
              <a:t>OŠ 7. (15) i 8. (15)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hr-HR" sz="2800" err="1">
                <a:latin typeface="Arial" panose="020B0604020202020204" pitchFamily="34" charset="0"/>
                <a:cs typeface="Arial" panose="020B0604020202020204" pitchFamily="34" charset="0"/>
              </a:rPr>
              <a:t>SŠ</a:t>
            </a:r>
            <a:r>
              <a:rPr lang="hr-HR" sz="2800">
                <a:latin typeface="Arial" panose="020B0604020202020204" pitchFamily="34" charset="0"/>
                <a:cs typeface="Arial" panose="020B0604020202020204" pitchFamily="34" charset="0"/>
              </a:rPr>
              <a:t> 1. (15) i 2. (15)</a:t>
            </a:r>
          </a:p>
        </p:txBody>
      </p:sp>
    </p:spTree>
    <p:extLst>
      <p:ext uri="{BB962C8B-B14F-4D97-AF65-F5344CB8AC3E}">
        <p14:creationId xmlns:p14="http://schemas.microsoft.com/office/powerpoint/2010/main" val="233521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Scenarij učenja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/>
              <a:t>naglasak na </a:t>
            </a:r>
            <a:r>
              <a:rPr lang="hr-HR" sz="2800" b="1"/>
              <a:t>ideji (aktivnosti) </a:t>
            </a:r>
            <a:r>
              <a:rPr lang="hr-HR" sz="2800"/>
              <a:t>korištenja </a:t>
            </a:r>
            <a:r>
              <a:rPr lang="hr-HR" sz="2800" err="1"/>
              <a:t>IKT</a:t>
            </a:r>
            <a:r>
              <a:rPr lang="hr-HR" sz="2800"/>
              <a:t>-a u području nastavnog predmeta</a:t>
            </a:r>
          </a:p>
          <a:p>
            <a:endParaRPr lang="hr-HR" sz="28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/>
              <a:t>pisano dovoljno jasno da je vidljiv mogući način realizacije koji nastavniku ostavlja slobodu</a:t>
            </a:r>
          </a:p>
        </p:txBody>
      </p:sp>
    </p:spTree>
    <p:extLst>
      <p:ext uri="{BB962C8B-B14F-4D97-AF65-F5344CB8AC3E}">
        <p14:creationId xmlns:p14="http://schemas.microsoft.com/office/powerpoint/2010/main" val="3438021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Scenarij učenja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HR" sz="2800"/>
              <a:t>djelomično prati </a:t>
            </a:r>
            <a:r>
              <a:rPr lang="hr-HR" sz="2800" err="1"/>
              <a:t>NPP</a:t>
            </a:r>
            <a:r>
              <a:rPr lang="hr-HR" sz="2800"/>
              <a:t> / kurikulum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r-HR" sz="280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HR" sz="2800"/>
              <a:t>mogući oblici aktivnosti: a) varijacije na temu, b) aktivnosti u nizu, c) nevezane aktivnosti (npr. povezuje zajednička „nastavna tema”)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r-HR" sz="280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HR" sz="2800"/>
              <a:t>obavezno sadrži </a:t>
            </a:r>
            <a:r>
              <a:rPr lang="hr-HR" sz="2800" err="1"/>
              <a:t>IKT</a:t>
            </a:r>
            <a:r>
              <a:rPr lang="hr-HR" sz="2800"/>
              <a:t> – u funkciji nastavnog predmeta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529846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Scenarij učenja </a:t>
            </a:r>
            <a:r>
              <a:rPr lang="hr-HR" sz="3600" b="1"/>
              <a:t>nije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/>
              <a:t>pisana priprema za nastavni sat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/>
              <a:t>posebno izdvojeni elementi (ciljevi, motivacija, zadaci, aktivnosti, uvod / zaključak, 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/>
              <a:t>detaljna razrada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/>
              <a:t>strogo praćenje </a:t>
            </a:r>
            <a:r>
              <a:rPr lang="hr-HR" sz="2400" err="1"/>
              <a:t>NPP</a:t>
            </a:r>
            <a:r>
              <a:rPr lang="hr-HR" sz="2400"/>
              <a:t>-a / kurikuluma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/>
              <a:t>isključivo slijedne (vezane) ili isključivo različite (zasebne) aktivnosti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/>
              <a:t>nastavni sat Informatike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40819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205" y="1079862"/>
            <a:ext cx="10515600" cy="528136"/>
          </a:xfrm>
        </p:spPr>
        <p:txBody>
          <a:bodyPr>
            <a:normAutofit fontScale="90000"/>
          </a:bodyPr>
          <a:lstStyle/>
          <a:p>
            <a:r>
              <a:rPr lang="hr-HR"/>
              <a:t>Osnovni dijelovi scenarija učenja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87" y="1765412"/>
            <a:ext cx="10515600" cy="273375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/>
              <a:t>nastavni predmet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/>
              <a:t>razred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/>
              <a:t>naziv scenarija učenja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/>
              <a:t>razina </a:t>
            </a:r>
            <a:r>
              <a:rPr lang="hr-HR" sz="2400" err="1"/>
              <a:t>IKT</a:t>
            </a:r>
            <a:r>
              <a:rPr lang="hr-HR" sz="2400"/>
              <a:t> kompetencije nastavnika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/>
              <a:t>ishod(i) učenja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 err="1"/>
              <a:t>IKT</a:t>
            </a:r>
            <a:r>
              <a:rPr lang="hr-HR" sz="2400"/>
              <a:t> alati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/>
              <a:t>aktivnost (kratak opis koraka, motivacija, odgojnost, 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/>
              <a:t>elementi prilagodbe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517657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Scenarij učenja – dodatno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/>
              <a:t>metodički priručnik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r-HR" sz="2800">
                <a:latin typeface="Arial" panose="020B0604020202020204" pitchFamily="34" charset="0"/>
                <a:cs typeface="Arial" panose="020B0604020202020204" pitchFamily="34" charset="0"/>
              </a:rPr>
              <a:t>pedagoško-psihološko-didaktički elementi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r-HR" sz="2800">
                <a:latin typeface="Arial" panose="020B0604020202020204" pitchFamily="34" charset="0"/>
                <a:cs typeface="Arial" panose="020B0604020202020204" pitchFamily="34" charset="0"/>
              </a:rPr>
              <a:t>elementi prilagodbe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r-HR" sz="2800">
                <a:latin typeface="Arial" panose="020B0604020202020204" pitchFamily="34" charset="0"/>
                <a:cs typeface="Arial" panose="020B0604020202020204" pitchFamily="34" charset="0"/>
              </a:rPr>
              <a:t>primjeri korištenja SU u pisanoj pripremi za nastavni sat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r-HR" sz="2800">
                <a:latin typeface="Arial" panose="020B0604020202020204" pitchFamily="34" charset="0"/>
                <a:cs typeface="Arial" panose="020B0604020202020204" pitchFamily="34" charset="0"/>
              </a:rPr>
              <a:t>pojašnjenja: scenarij učenja, </a:t>
            </a:r>
            <a:r>
              <a:rPr lang="hr-HR" sz="2800" b="1">
                <a:latin typeface="Arial" panose="020B0604020202020204" pitchFamily="34" charset="0"/>
                <a:cs typeface="Arial" panose="020B0604020202020204" pitchFamily="34" charset="0"/>
              </a:rPr>
              <a:t>a) digitalni obrazovni</a:t>
            </a:r>
            <a:br>
              <a:rPr lang="hr-HR" sz="28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800" b="1">
                <a:latin typeface="Arial" panose="020B0604020202020204" pitchFamily="34" charset="0"/>
                <a:cs typeface="Arial" panose="020B0604020202020204" pitchFamily="34" charset="0"/>
              </a:rPr>
              <a:t>b) sadržaj, c) repozitorij, d) </a:t>
            </a:r>
            <a:r>
              <a:rPr lang="hr-HR" sz="2800" b="1" err="1">
                <a:latin typeface="Arial" panose="020B0604020202020204" pitchFamily="34" charset="0"/>
                <a:cs typeface="Arial" panose="020B0604020202020204" pitchFamily="34" charset="0"/>
              </a:rPr>
              <a:t>eLektira</a:t>
            </a:r>
            <a:r>
              <a:rPr lang="hr-HR" sz="2800" b="1">
                <a:latin typeface="Arial" panose="020B0604020202020204" pitchFamily="34" charset="0"/>
                <a:cs typeface="Arial" panose="020B0604020202020204" pitchFamily="34" charset="0"/>
              </a:rPr>
              <a:t>, e) </a:t>
            </a:r>
            <a:r>
              <a:rPr lang="hr-HR" sz="2800" b="1" err="1">
                <a:latin typeface="Arial" panose="020B0604020202020204" pitchFamily="34" charset="0"/>
                <a:cs typeface="Arial" panose="020B0604020202020204" pitchFamily="34" charset="0"/>
              </a:rPr>
              <a:t>eLaboratorij</a:t>
            </a:r>
            <a:r>
              <a:rPr lang="hr-HR" sz="2800" b="1">
                <a:latin typeface="Arial" panose="020B0604020202020204" pitchFamily="34" charset="0"/>
                <a:cs typeface="Arial" panose="020B0604020202020204" pitchFamily="34" charset="0"/>
              </a:rPr>
              <a:t>, 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5152913" y="5300621"/>
            <a:ext cx="6018074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9FE3"/>
            </a:solidFill>
            <a:prstDash val="solid"/>
          </a:ln>
        </p:spPr>
        <p:txBody>
          <a:bodyPr wrap="square" anchor="ctr" anchorCtr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r-HR" sz="2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scenarij učenja</a:t>
            </a:r>
            <a:r>
              <a:rPr lang="it-IT" sz="2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≠ a), b), c), d), e)</a:t>
            </a:r>
            <a:endParaRPr lang="en-US" sz="2800" b="1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44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Scenarij učenja – autori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/>
              <a:t>predmetni nastavnici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r-HR" sz="28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/>
              <a:t>metodičari predmeta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r-HR" sz="28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/>
              <a:t>stručnjaci za prilagodbu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606642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Scenarij učenja – testiranje i recenzija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/>
              <a:t>20 SU testirano u praksi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r-HR" sz="28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/>
              <a:t>unutarnja recenzija (</a:t>
            </a:r>
            <a:r>
              <a:rPr lang="hr-HR" sz="2800" err="1"/>
              <a:t>CARNet</a:t>
            </a:r>
            <a:r>
              <a:rPr lang="hr-HR" sz="2800"/>
              <a:t> i FOI)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r-HR" sz="28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/>
              <a:t>vanjska recenzija (predmetni nastavnici, metodičari predmeta, stručnjaci za prilagodbu)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32925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31" y="3997429"/>
            <a:ext cx="10515600" cy="1325563"/>
          </a:xfrm>
        </p:spPr>
        <p:txBody>
          <a:bodyPr>
            <a:normAutofit/>
          </a:bodyPr>
          <a:lstStyle/>
          <a:p>
            <a:r>
              <a:rPr lang="hr-HR" sz="4400">
                <a:ea typeface="Open Sans" panose="020B0606030504020204" pitchFamily="34" charset="0"/>
              </a:rPr>
              <a:t>IKT-u u scenarijima učenja</a:t>
            </a:r>
            <a:endParaRPr lang="hr-HR" sz="4400"/>
          </a:p>
        </p:txBody>
      </p:sp>
    </p:spTree>
    <p:extLst>
      <p:ext uri="{BB962C8B-B14F-4D97-AF65-F5344CB8AC3E}">
        <p14:creationId xmlns:p14="http://schemas.microsoft.com/office/powerpoint/2010/main" val="412393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4261" y="503473"/>
            <a:ext cx="9349154" cy="1770803"/>
          </a:xfrm>
        </p:spPr>
        <p:txBody>
          <a:bodyPr>
            <a:normAutofit/>
          </a:bodyPr>
          <a:lstStyle/>
          <a:p>
            <a:r>
              <a:rPr lang="hr-HR" sz="3600">
                <a:ea typeface="Open Sans" panose="020B0606030504020204" pitchFamily="34" charset="0"/>
              </a:rPr>
              <a:t>Radionica o scenarijima učenja: </a:t>
            </a:r>
            <a:br>
              <a:rPr lang="hr-HR" sz="3600">
                <a:ea typeface="Open Sans" panose="020B0606030504020204" pitchFamily="34" charset="0"/>
              </a:rPr>
            </a:br>
            <a:br>
              <a:rPr lang="hr-HR" sz="3600">
                <a:ea typeface="Open Sans" panose="020B0606030504020204" pitchFamily="34" charset="0"/>
              </a:rPr>
            </a:br>
            <a:r>
              <a:rPr lang="hr-HR" sz="3600" b="1">
                <a:ea typeface="Open Sans" panose="020B0606030504020204" pitchFamily="34" charset="0"/>
              </a:rPr>
              <a:t>(I)</a:t>
            </a:r>
            <a:r>
              <a:rPr lang="hr-HR" sz="3600" b="1" err="1">
                <a:ea typeface="Open Sans" panose="020B0606030504020204" pitchFamily="34" charset="0"/>
              </a:rPr>
              <a:t>sceniraj</a:t>
            </a:r>
            <a:r>
              <a:rPr lang="hr-HR" sz="3600" b="1">
                <a:ea typeface="Open Sans" panose="020B0606030504020204" pitchFamily="34" charset="0"/>
              </a:rPr>
              <a:t> svoju nastavu</a:t>
            </a:r>
            <a:endParaRPr lang="en-US" sz="36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65631" y="3094892"/>
            <a:ext cx="4988169" cy="2752455"/>
          </a:xfrm>
        </p:spPr>
        <p:txBody>
          <a:bodyPr>
            <a:normAutofit/>
          </a:bodyPr>
          <a:lstStyle/>
          <a:p>
            <a:r>
              <a:rPr lang="en-US"/>
              <a:t>Gordana Benat, CARNet; </a:t>
            </a:r>
            <a:endParaRPr lang="hr-HR"/>
          </a:p>
          <a:p>
            <a:r>
              <a:rPr lang="en-US"/>
              <a:t>Aleksandra Mudrinić Ribić, CARNet; </a:t>
            </a:r>
            <a:endParaRPr lang="hr-HR"/>
          </a:p>
          <a:p>
            <a:r>
              <a:rPr lang="en-US"/>
              <a:t>Maja Quien, CARNet; </a:t>
            </a:r>
            <a:endParaRPr lang="hr-HR"/>
          </a:p>
          <a:p>
            <a:r>
              <a:rPr lang="en-US" err="1"/>
              <a:t>mr.</a:t>
            </a:r>
            <a:r>
              <a:rPr lang="en-US"/>
              <a:t> sc. Vesna Ciglar, FOI; </a:t>
            </a:r>
            <a:endParaRPr lang="hr-HR"/>
          </a:p>
          <a:p>
            <a:r>
              <a:rPr lang="en-US"/>
              <a:t>dr. sc. Goran Hajdin, FOI</a:t>
            </a:r>
            <a:endParaRPr lang="en-US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51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86" y="2210260"/>
            <a:ext cx="10333455" cy="2698624"/>
          </a:xfrm>
        </p:spPr>
        <p:txBody>
          <a:bodyPr>
            <a:noAutofit/>
          </a:bodyPr>
          <a:lstStyle/>
          <a:p>
            <a:pPr algn="ctr"/>
            <a:r>
              <a:rPr lang="hr-HR" sz="5400"/>
              <a:t>IKT u nastavi – DA!</a:t>
            </a:r>
          </a:p>
          <a:p>
            <a:pPr algn="ctr"/>
            <a:endParaRPr lang="hr-HR" sz="5400"/>
          </a:p>
          <a:p>
            <a:pPr algn="ctr"/>
            <a:r>
              <a:rPr lang="hr-HR" sz="5400" b="1"/>
              <a:t>ALI svrhovito i strateški! </a:t>
            </a:r>
          </a:p>
        </p:txBody>
      </p:sp>
    </p:spTree>
    <p:extLst>
      <p:ext uri="{BB962C8B-B14F-4D97-AF65-F5344CB8AC3E}">
        <p14:creationId xmlns:p14="http://schemas.microsoft.com/office/powerpoint/2010/main" val="1732417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368842" y="2454442"/>
            <a:ext cx="8823158" cy="27462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endParaRPr lang="hr-HR" sz="5400"/>
          </a:p>
          <a:p>
            <a:pPr algn="ctr"/>
            <a:r>
              <a:rPr lang="HR-HR" sz="5400"/>
              <a:t>Kahoot.it</a:t>
            </a:r>
          </a:p>
          <a:p>
            <a:pPr algn="ctr"/>
            <a:r>
              <a:rPr lang="HR-HR" sz="5400"/>
              <a:t>Game pin: </a:t>
            </a:r>
            <a:r>
              <a:rPr lang="HR-HR" sz="5400" b="1">
                <a:solidFill>
                  <a:srgbClr val="333333"/>
                </a:solidFill>
              </a:rPr>
              <a:t>798721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" y="3238500"/>
            <a:ext cx="4413140" cy="1685919"/>
          </a:xfrm>
          <a:prstGeom prst="rect">
            <a:avLst/>
          </a:prstGeom>
        </p:spPr>
      </p:pic>
      <p:sp>
        <p:nvSpPr>
          <p:cNvPr id="5" name="Rezervirano mjesto teksta 2"/>
          <p:cNvSpPr txBox="1">
            <a:spLocks/>
          </p:cNvSpPr>
          <p:nvPr/>
        </p:nvSpPr>
        <p:spPr>
          <a:xfrm>
            <a:off x="2021305" y="997462"/>
            <a:ext cx="9216190" cy="1681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5400"/>
              <a:t>Koliko poznajete suvremene metode poučavanja?</a:t>
            </a:r>
          </a:p>
        </p:txBody>
      </p:sp>
    </p:spTree>
    <p:extLst>
      <p:ext uri="{BB962C8B-B14F-4D97-AF65-F5344CB8AC3E}">
        <p14:creationId xmlns:p14="http://schemas.microsoft.com/office/powerpoint/2010/main" val="358073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66" y="150125"/>
            <a:ext cx="11181770" cy="58821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5714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17195" y="1882775"/>
            <a:ext cx="11722418" cy="445370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algn="just"/>
            <a:r>
              <a:rPr lang="SR-LATN-RS" sz="2800" err="1">
                <a:solidFill>
                  <a:srgbClr val="595959"/>
                </a:solidFill>
              </a:rPr>
              <a:t>Podijelite</a:t>
            </a:r>
            <a:r>
              <a:rPr lang="SR-LATN-RS" sz="2800">
                <a:solidFill>
                  <a:srgbClr val="595959"/>
                </a:solidFill>
              </a:rPr>
              <a:t> se u grupe od 4 osobe.</a:t>
            </a:r>
            <a:endParaRPr lang="sr-Latn-RS" sz="2800">
              <a:solidFill>
                <a:srgbClr val="595959"/>
              </a:solidFill>
            </a:endParaRPr>
          </a:p>
          <a:p>
            <a:pPr algn="just"/>
            <a:r>
              <a:rPr lang="SR-LATN-RS" sz="2800">
                <a:solidFill>
                  <a:srgbClr val="000000"/>
                </a:solidFill>
                <a:latin typeface="Calibri"/>
              </a:rPr>
              <a:t>1. Proučite scenarij učenja. (</a:t>
            </a:r>
            <a:r>
              <a:rPr lang="SR-LATN-RS" sz="2800">
                <a:solidFill>
                  <a:schemeClr val="tx1"/>
                </a:solidFill>
                <a:latin typeface="Calibri"/>
              </a:rPr>
              <a:t>http://bit.ly/2eGhsF4)</a:t>
            </a:r>
          </a:p>
          <a:p>
            <a:pPr algn="just"/>
            <a:r>
              <a:rPr lang="SR-LATN-RS" sz="2800">
                <a:solidFill>
                  <a:schemeClr val="tx1"/>
                </a:solidFill>
                <a:latin typeface="Calibri"/>
              </a:rPr>
              <a:t>2. Identificirajte elemente scenarija učenja: motivacija, odgojni elementi, aktivnost(i), </a:t>
            </a:r>
            <a:r>
              <a:rPr lang="SR-LATN-RS" sz="2800" err="1">
                <a:solidFill>
                  <a:schemeClr val="tx1"/>
                </a:solidFill>
                <a:latin typeface="Calibri"/>
              </a:rPr>
              <a:t>redoslijed</a:t>
            </a:r>
            <a:r>
              <a:rPr lang="SR-LATN-RS" sz="2800">
                <a:solidFill>
                  <a:schemeClr val="tx1"/>
                </a:solidFill>
                <a:latin typeface="Calibri"/>
              </a:rPr>
              <a:t> koraka u aktivnosti(ma), nastavna sredstva i pomagala, cilj aktivnosti, pedagoški pristup, …</a:t>
            </a:r>
          </a:p>
          <a:p>
            <a:pPr algn="just"/>
            <a:r>
              <a:rPr lang="SR-LATN-RS" sz="2800">
                <a:solidFill>
                  <a:schemeClr val="tx1"/>
                </a:solidFill>
                <a:latin typeface="Calibri"/>
              </a:rPr>
              <a:t>3. Povežite identificirane elemente s ishodima učenja koji su definirani u scenariju.</a:t>
            </a:r>
          </a:p>
          <a:p>
            <a:pPr algn="just"/>
            <a:r>
              <a:rPr lang="SR-LATN-RS" sz="2800">
                <a:solidFill>
                  <a:schemeClr val="tx1"/>
                </a:solidFill>
                <a:latin typeface="Calibri"/>
              </a:rPr>
              <a:t>4. Pomoću identificiranih elemenata i ishoda učenja osmislite koncept pisane pripreme za nastavni sat.</a:t>
            </a:r>
          </a:p>
          <a:p>
            <a:pPr algn="just"/>
            <a:br>
              <a:rPr lang="sr-Latn-RS" sz="2800">
                <a:solidFill>
                  <a:schemeClr val="tx1"/>
                </a:solidFill>
              </a:rPr>
            </a:br>
            <a:endParaRPr lang="SR-LATN-RS" sz="2800">
              <a:solidFill>
                <a:schemeClr val="tx1"/>
              </a:solidFill>
            </a:endParaRPr>
          </a:p>
          <a:p>
            <a:pPr algn="just"/>
            <a:endParaRPr lang="sr-Latn-RS" sz="2800">
              <a:solidFill>
                <a:srgbClr val="595959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1768" y="1047750"/>
            <a:ext cx="11722607" cy="528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BA" sz="4400">
                <a:solidFill>
                  <a:srgbClr val="5B9BD5"/>
                </a:solidFill>
              </a:rPr>
              <a:t>Grupni rad </a:t>
            </a:r>
            <a:r>
              <a:rPr lang="HR-BA" sz="2800">
                <a:solidFill>
                  <a:srgbClr val="5B9BD5"/>
                </a:solidFill>
              </a:rPr>
              <a:t>(25 min):</a:t>
            </a:r>
            <a:r>
              <a:rPr lang="HR-BA" sz="4400">
                <a:solidFill>
                  <a:srgbClr val="5B9BD5"/>
                </a:solidFill>
              </a:rPr>
              <a:t> </a:t>
            </a:r>
            <a:endParaRPr lang="sr-Latn-RS" sz="4400">
              <a:solidFill>
                <a:srgbClr val="5B9BD5"/>
              </a:solidFill>
            </a:endParaRPr>
          </a:p>
          <a:p>
            <a:r>
              <a:rPr lang="HR-BA" sz="2800">
                <a:solidFill>
                  <a:srgbClr val="5B9BD5"/>
                </a:solidFill>
              </a:rPr>
              <a:t>izrada pripreme za sat koja se temelji na scenariju učenja </a:t>
            </a:r>
            <a:endParaRPr lang="HR-BA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1770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BA" sz="4400">
                <a:solidFill>
                  <a:srgbClr val="5B9BD5"/>
                </a:solidFill>
              </a:rPr>
              <a:t>Grupni rad</a:t>
            </a:r>
            <a:endParaRPr lang="sr-Latn-RS" sz="4400">
              <a:solidFill>
                <a:schemeClr val="tx1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algn="just"/>
            <a:r>
              <a:rPr lang="SR-LATN-RS" sz="2400">
                <a:solidFill>
                  <a:schemeClr val="tx1"/>
                </a:solidFill>
                <a:latin typeface="Calibri"/>
              </a:rPr>
              <a:t>Dodatne upute:</a:t>
            </a:r>
            <a:r>
              <a:rPr lang="EN-US" sz="2400">
                <a:solidFill>
                  <a:schemeClr val="tx1"/>
                </a:solidFill>
                <a:latin typeface="Calibri"/>
              </a:rPr>
              <a:t> </a:t>
            </a:r>
          </a:p>
          <a:p>
            <a:pPr algn="just"/>
            <a:r>
              <a:rPr lang="SR-LATN-RS" sz="2400">
                <a:solidFill>
                  <a:schemeClr val="tx1"/>
                </a:solidFill>
                <a:latin typeface="Calibri"/>
              </a:rPr>
              <a:t>a) Neki scenariji učenja nužno nemaju sve elemente koji su navedeni pod #2.</a:t>
            </a:r>
            <a:r>
              <a:rPr lang="EN-US" sz="2400">
                <a:solidFill>
                  <a:schemeClr val="tx1"/>
                </a:solidFill>
                <a:latin typeface="Calibri"/>
              </a:rPr>
              <a:t> </a:t>
            </a:r>
          </a:p>
          <a:p>
            <a:pPr algn="just"/>
            <a:r>
              <a:rPr lang="SR-LATN-RS" sz="2400">
                <a:solidFill>
                  <a:schemeClr val="tx1"/>
                </a:solidFill>
                <a:latin typeface="Calibri"/>
              </a:rPr>
              <a:t>b) Prema potrebi prilagodite ishode učenja konceptu nastavnog sata (ili definirate nove).</a:t>
            </a:r>
            <a:r>
              <a:rPr lang="EN-US" sz="2400">
                <a:solidFill>
                  <a:schemeClr val="tx1"/>
                </a:solidFill>
                <a:latin typeface="Calibri"/>
              </a:rPr>
              <a:t> </a:t>
            </a:r>
          </a:p>
          <a:p>
            <a:pPr algn="just"/>
            <a:r>
              <a:rPr lang="SR-LATN-RS" sz="2400">
                <a:solidFill>
                  <a:schemeClr val="tx1"/>
                </a:solidFill>
                <a:latin typeface="Calibri"/>
              </a:rPr>
              <a:t>c) Pisanu pripremu za nastavni sat ne morate detaljno razraditi. Poželjno je da u konceptu jasno bude vidljivo što i kako biste radili u pojedinom </a:t>
            </a:r>
            <a:r>
              <a:rPr lang="SR-LATN-RS" sz="2400" err="1">
                <a:solidFill>
                  <a:schemeClr val="tx1"/>
                </a:solidFill>
                <a:latin typeface="Calibri"/>
              </a:rPr>
              <a:t>dijelu</a:t>
            </a:r>
            <a:r>
              <a:rPr lang="SR-LATN-RS" sz="2400">
                <a:solidFill>
                  <a:schemeClr val="tx1"/>
                </a:solidFill>
                <a:latin typeface="Calibri"/>
              </a:rPr>
              <a:t> sata. Ostalo koliko stignete.</a:t>
            </a:r>
            <a:r>
              <a:rPr lang="EN-US" sz="2400">
                <a:solidFill>
                  <a:schemeClr val="tx1"/>
                </a:solidFill>
                <a:latin typeface="Calibri"/>
              </a:rPr>
              <a:t> </a:t>
            </a:r>
          </a:p>
          <a:p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4802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/>
              <a:t>Zaključak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87" y="2161671"/>
            <a:ext cx="10235526" cy="27337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800"/>
              <a:t>Scenariji učenja u projektu e-Škole: naglasak na inovativnoj </a:t>
            </a:r>
            <a:r>
              <a:rPr lang="HR-HR" sz="2800" b="1"/>
              <a:t>ideji (aktivnosti) korištenja IKT-a </a:t>
            </a:r>
            <a:r>
              <a:rPr lang="HR-HR" sz="2800"/>
              <a:t>u nekom predmetu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800"/>
              <a:t>Prilagodba kontekstu podučavanja – planiranje vremena, IKT-a i drugih resursa…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800"/>
              <a:t>Objava 100 scenarija početkom 2017.!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561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59052" y="5399043"/>
            <a:ext cx="4585393" cy="641977"/>
          </a:xfrm>
        </p:spPr>
        <p:txBody>
          <a:bodyPr>
            <a:normAutofit/>
          </a:bodyPr>
          <a:lstStyle/>
          <a:p>
            <a:r>
              <a:rPr lang="hr-HR" sz="9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Projekt je sufinancirala Europska unija iz europskih strukturnih i investicijskih fondova.</a:t>
            </a:r>
          </a:p>
          <a:p>
            <a:r>
              <a:rPr lang="hr-HR" sz="9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Više informacija o EU fondovima možete naći na web stranicama Ministarstva regionalnoga razvoja i fondova Europske unije: www.strukturnifondovi.hr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042" y="4252803"/>
            <a:ext cx="1403682" cy="1618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724" y="4514857"/>
            <a:ext cx="4986449" cy="58162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644173" y="1562119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r-HR" sz="88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Hvala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273842" y="6138198"/>
            <a:ext cx="6857998" cy="25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000" b="1" i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Sadržaj ovog materijala isključiva je odgovornost Hrvatske akademske i istraživačke mreže - CARNet.</a:t>
            </a:r>
          </a:p>
        </p:txBody>
      </p:sp>
    </p:spTree>
    <p:extLst>
      <p:ext uri="{BB962C8B-B14F-4D97-AF65-F5344CB8AC3E}">
        <p14:creationId xmlns:p14="http://schemas.microsoft.com/office/powerpoint/2010/main" val="378900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Program radionice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55638" y="1953768"/>
            <a:ext cx="10515600" cy="29897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hr-HR"/>
          </a:p>
          <a:p>
            <a:pPr marL="457200" indent="-457200">
              <a:buFont typeface="+mj-lt"/>
              <a:buAutoNum type="arabicPeriod"/>
            </a:pPr>
            <a:r>
              <a:rPr lang="HR-HR"/>
              <a:t>Uvod – Scenariji učenja u kontekstu e-Škola (5 min)</a:t>
            </a:r>
            <a:endParaRPr lang="hr-HR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HR-HR">
                <a:solidFill>
                  <a:srgbClr val="898989"/>
                </a:solidFill>
              </a:rPr>
              <a:t>Detaljnije o scenarijima učenja (15 min)</a:t>
            </a:r>
            <a:endParaRPr lang="hr-HR">
              <a:solidFill>
                <a:srgbClr val="898989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HR-HR" err="1">
                <a:solidFill>
                  <a:srgbClr val="898989"/>
                </a:solidFill>
              </a:rPr>
              <a:t>Kahoot</a:t>
            </a:r>
            <a:r>
              <a:rPr lang="HR-HR">
                <a:solidFill>
                  <a:srgbClr val="898989"/>
                </a:solidFill>
              </a:rPr>
              <a:t> kviz (10 min)</a:t>
            </a:r>
            <a:endParaRPr lang="hr-HR">
              <a:solidFill>
                <a:srgbClr val="898989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HR-HR">
                <a:solidFill>
                  <a:srgbClr val="898989"/>
                </a:solidFill>
              </a:rPr>
              <a:t>E-Laboratorij (5 min)</a:t>
            </a:r>
            <a:endParaRPr lang="hr-HR">
              <a:solidFill>
                <a:srgbClr val="898989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HR-HR">
                <a:solidFill>
                  <a:srgbClr val="898989"/>
                </a:solidFill>
              </a:rPr>
              <a:t>Rad u grupama (25 min)</a:t>
            </a:r>
            <a:endParaRPr lang="hr-HR">
              <a:solidFill>
                <a:srgbClr val="898989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HR-HR">
                <a:solidFill>
                  <a:srgbClr val="898989"/>
                </a:solidFill>
              </a:rPr>
              <a:t>Prezentiranje rezultata rada u grupama (30 min)</a:t>
            </a:r>
            <a:endParaRPr lang="hr-HR">
              <a:solidFill>
                <a:srgbClr val="898989"/>
              </a:solidFill>
            </a:endParaRPr>
          </a:p>
          <a:p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13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19150" y="2152650"/>
            <a:ext cx="4133087" cy="27336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hr-HR">
              <a:solidFill>
                <a:schemeClr val="tx1"/>
              </a:solidFill>
            </a:endParaRPr>
          </a:p>
          <a:p>
            <a:r>
              <a:rPr lang="HR-HR" sz="3200" b="1">
                <a:solidFill>
                  <a:srgbClr val="009FE3"/>
                </a:solidFill>
              </a:rPr>
              <a:t>Što je scenarij učenja?</a:t>
            </a:r>
          </a:p>
        </p:txBody>
      </p:sp>
      <p:sp>
        <p:nvSpPr>
          <p:cNvPr id="5" name="Rezervirano mjesto teksta 2"/>
          <p:cNvSpPr>
            <a:spLocks noGrp="1"/>
          </p:cNvSpPr>
          <p:nvPr>
            <p:ph type="body" idx="1"/>
          </p:nvPr>
        </p:nvSpPr>
        <p:spPr>
          <a:xfrm>
            <a:off x="5210175" y="2144713"/>
            <a:ext cx="5047487" cy="273367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hr-HR"/>
          </a:p>
        </p:txBody>
      </p:sp>
      <p:pic>
        <p:nvPicPr>
          <p:cNvPr id="6" name="Slika 5" descr="shutterstock_19262773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725" y="1295400"/>
            <a:ext cx="6034151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804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Zašto scenariji učenja u pilot projektu e-Škole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sz="2400"/>
              <a:t>Važan dio velike sveobuhvatne slike:</a:t>
            </a:r>
            <a:endParaRPr lang="hr-HR" sz="240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rgbClr val="898989"/>
                </a:solidFill>
                <a:latin typeface="Arial"/>
              </a:rPr>
              <a:t>IKT infrastruktura i oprema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rgbClr val="898989"/>
                </a:solidFill>
                <a:latin typeface="Arial"/>
              </a:rPr>
              <a:t>Podizanje digitalnih kompetencija učitelja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rgbClr val="898989"/>
                </a:solidFill>
                <a:latin typeface="Arial"/>
              </a:rPr>
              <a:t>Podizanje digitalnih kompetencija učenika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rgbClr val="898989"/>
                </a:solidFill>
                <a:latin typeface="Arial"/>
              </a:rPr>
              <a:t>Podizanje digitalne zrelosti škola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hr-HR">
              <a:solidFill>
                <a:schemeClr val="tx1"/>
              </a:solidFill>
              <a:latin typeface="Arial"/>
            </a:endParaRPr>
          </a:p>
          <a:p>
            <a:endParaRPr lang="hr-HR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8696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Scenariji učenja u kontekstu pilot projekta e-Škole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55387" y="1876425"/>
            <a:ext cx="10204450" cy="352005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sr-Latn-RS">
              <a:solidFill>
                <a:srgbClr val="898989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rgbClr val="898989"/>
                </a:solidFill>
              </a:rPr>
              <a:t>Dokument namijenjen učiteljima STEM predmeta, koji predstavlja inovativne i kreativne ideje kako provesti nastavne aktivnosti kroz suvremene pedagoške metode uz primjenu digitalnih sadržaja i alata.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>
              <a:solidFill>
                <a:srgbClr val="898989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rgbClr val="898989"/>
                </a:solidFill>
              </a:rPr>
              <a:t>Podizvođač konzorcij Profil </a:t>
            </a:r>
            <a:r>
              <a:rPr lang="HR-HR" err="1">
                <a:solidFill>
                  <a:srgbClr val="898989"/>
                </a:solidFill>
              </a:rPr>
              <a:t>Klett</a:t>
            </a:r>
            <a:r>
              <a:rPr lang="HR-HR">
                <a:solidFill>
                  <a:srgbClr val="898989"/>
                </a:solidFill>
              </a:rPr>
              <a:t>, British </a:t>
            </a:r>
            <a:r>
              <a:rPr lang="HR-HR" err="1">
                <a:solidFill>
                  <a:srgbClr val="898989"/>
                </a:solidFill>
              </a:rPr>
              <a:t>Council</a:t>
            </a:r>
            <a:r>
              <a:rPr lang="HR-HR">
                <a:solidFill>
                  <a:srgbClr val="898989"/>
                </a:solidFill>
              </a:rPr>
              <a:t> i Centar </a:t>
            </a:r>
            <a:r>
              <a:rPr lang="HR-HR" err="1">
                <a:solidFill>
                  <a:srgbClr val="898989"/>
                </a:solidFill>
              </a:rPr>
              <a:t>inkluzivne</a:t>
            </a:r>
            <a:r>
              <a:rPr lang="HR-HR">
                <a:solidFill>
                  <a:srgbClr val="898989"/>
                </a:solidFill>
              </a:rPr>
              <a:t> potpore Idem </a:t>
            </a:r>
            <a:endParaRPr lang="HR-HR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rgbClr val="898989"/>
                </a:solidFill>
              </a:rPr>
              <a:t>Autori scenarija učenja predmetni, metodički i </a:t>
            </a:r>
            <a:r>
              <a:rPr lang="HR-HR" err="1">
                <a:solidFill>
                  <a:srgbClr val="898989"/>
                </a:solidFill>
              </a:rPr>
              <a:t>inkluzivni</a:t>
            </a:r>
            <a:r>
              <a:rPr lang="HR-HR">
                <a:solidFill>
                  <a:srgbClr val="898989"/>
                </a:solidFill>
              </a:rPr>
              <a:t> stručnjaci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rgbClr val="898989"/>
                </a:solidFill>
              </a:rPr>
              <a:t>Tri izvedbene razine složenosti u skladu s razinom digitalne kompetencije učitelja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rgbClr val="898989"/>
                </a:solidFill>
              </a:rPr>
              <a:t>Postupci potpore za učenike s posebnim potrebama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rgbClr val="898989"/>
                </a:solidFill>
              </a:rPr>
              <a:t>Osiguranje kvalitete – unutarnja i vanjska evaluacija</a:t>
            </a:r>
            <a:endParaRPr lang="hr-HR">
              <a:solidFill>
                <a:srgbClr val="898989"/>
              </a:solidFill>
            </a:endParaRPr>
          </a:p>
          <a:p>
            <a:endParaRPr lang="hr-HR">
              <a:solidFill>
                <a:srgbClr val="000000"/>
              </a:solidFill>
            </a:endParaRPr>
          </a:p>
          <a:p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22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Primjena 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14945" y="2012619"/>
            <a:ext cx="10515349" cy="2971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endParaRPr lang="sr-Latn-RS">
              <a:solidFill>
                <a:srgbClr val="3F3F3F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RS" sz="2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Preuzimanje s repozitorija digitalnih sadržaja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RS" sz="2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Prilagodba SU u skladu s 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sr-Latn-RS" sz="2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tehničkim mogućnostima 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sr-Latn-RS" sz="2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znanjima i sposobnostima učenika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RS" sz="2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E-laboratorij - podrška učiteljima za primjenu digitalnih alata </a:t>
            </a:r>
            <a:r>
              <a:rPr lang="sr-Latn-RS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 </a:t>
            </a:r>
          </a:p>
          <a:p>
            <a:pPr lvl="1" algn="just"/>
            <a:endParaRPr lang="sr-Latn-RS">
              <a:solidFill>
                <a:schemeClr val="tx1"/>
              </a:solidFill>
              <a:latin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RS">
              <a:solidFill>
                <a:schemeClr val="tx1"/>
              </a:solidFill>
              <a:latin typeface="Arial"/>
            </a:endParaRPr>
          </a:p>
        </p:txBody>
      </p:sp>
      <p:pic>
        <p:nvPicPr>
          <p:cNvPr id="3" name="Slika 2" descr="e-la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5281" y="4551905"/>
            <a:ext cx="4035758" cy="150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165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Planovi do kraja pilot projekta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/>
              <a:t>do sada izrađeno 20 SU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rgbClr val="898989"/>
                </a:solidFill>
              </a:rPr>
              <a:t>u tijeku izrada 80 SU – javna objava u siječnju 2017.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rgbClr val="898989"/>
                </a:solidFill>
              </a:rPr>
              <a:t>do kraja 2017. ukupno 240 SU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rgbClr val="898989"/>
                </a:solidFill>
              </a:rPr>
              <a:t>edukacija o primjeni i izradi SU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rgbClr val="898989"/>
                </a:solidFill>
              </a:rPr>
              <a:t>repozitorij kao mjesto za pohranu i dijeljenje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>
              <a:solidFill>
                <a:schemeClr val="tx1"/>
              </a:solidFill>
            </a:endParaRPr>
          </a:p>
          <a:p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27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5153" y="4305378"/>
            <a:ext cx="9395826" cy="1325563"/>
          </a:xfrm>
        </p:spPr>
        <p:txBody>
          <a:bodyPr>
            <a:noAutofit/>
          </a:bodyPr>
          <a:lstStyle/>
          <a:p>
            <a:r>
              <a:rPr lang="hr-HR" sz="4800"/>
              <a:t>Koncept scenarija učenja u projektu e-Škole</a:t>
            </a:r>
          </a:p>
        </p:txBody>
      </p:sp>
    </p:spTree>
    <p:extLst>
      <p:ext uri="{BB962C8B-B14F-4D97-AF65-F5344CB8AC3E}">
        <p14:creationId xmlns:p14="http://schemas.microsoft.com/office/powerpoint/2010/main" val="2067424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-Skole_PPT_A_B_AB" id="{71D731D3-5529-D942-B070-F1A5DD9A5D5A}" vid="{13C306F2-F1C0-CE47-904A-53755D3233AE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092CA4ACE44084D8AE07B7E04943902" ma:contentTypeVersion="4" ma:contentTypeDescription="Stvaranje novog dokumenta." ma:contentTypeScope="" ma:versionID="850d7292a7ca7c85a53c45caffb750ef">
  <xsd:schema xmlns:xsd="http://www.w3.org/2001/XMLSchema" xmlns:xs="http://www.w3.org/2001/XMLSchema" xmlns:p="http://schemas.microsoft.com/office/2006/metadata/properties" xmlns:ns2="a8a8fad6-243b-4c19-abf4-d8c7951ab246" targetNamespace="http://schemas.microsoft.com/office/2006/metadata/properties" ma:root="true" ma:fieldsID="a6096b9d87477604b52dc03a77d0e94c" ns2:_="">
    <xsd:import namespace="a8a8fad6-243b-4c19-abf4-d8c7951ab24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8fad6-243b-4c19-abf4-d8c7951ab2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Zajednički se koristi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ji o zajedničkom korištenju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Zadnji put podijeljeno prema korisniku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Zadnji put podijeljeno prema vremenu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177D5A-C845-49AC-A8AB-EDDDA9DA79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a8fad6-243b-4c19-abf4-d8c7951ab2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73BB5E-3874-4B06-BF0B-F8CAF27DD1C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6544EE4-4FA9-45BE-BA57-89C01F1AF4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26</Slides>
  <Notes>10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Radionica o scenarijima učenja:   (I)sceniraj svoju nastavu</vt:lpstr>
      <vt:lpstr>Program radionice</vt:lpstr>
      <vt:lpstr>PowerPoint Presentation</vt:lpstr>
      <vt:lpstr>Zašto scenariji učenja u pilot projektu e-Škole</vt:lpstr>
      <vt:lpstr>Scenariji učenja u kontekstu pilot projekta e-Škole</vt:lpstr>
      <vt:lpstr>Primjena </vt:lpstr>
      <vt:lpstr>Planovi do kraja pilot projekta</vt:lpstr>
      <vt:lpstr>Koncept scenarija učenja u projektu e-Škole</vt:lpstr>
      <vt:lpstr>Scenarij učenja</vt:lpstr>
      <vt:lpstr>Scenarij učenja</vt:lpstr>
      <vt:lpstr>Scenarij učenja</vt:lpstr>
      <vt:lpstr>Scenarij učenja</vt:lpstr>
      <vt:lpstr>Scenarij učenja nije</vt:lpstr>
      <vt:lpstr>Osnovni dijelovi scenarija učenja</vt:lpstr>
      <vt:lpstr>Scenarij učenja – dodatno</vt:lpstr>
      <vt:lpstr>Scenarij učenja – autori</vt:lpstr>
      <vt:lpstr>Scenarij učenja – testiranje i recenzija</vt:lpstr>
      <vt:lpstr>IKT-u u scenarijima učenja</vt:lpstr>
      <vt:lpstr>PowerPoint Presentation</vt:lpstr>
      <vt:lpstr>PowerPoint Presentation</vt:lpstr>
      <vt:lpstr>PowerPoint Presentation</vt:lpstr>
      <vt:lpstr>PowerPoint Presentation</vt:lpstr>
      <vt:lpstr>Grupni rad</vt:lpstr>
      <vt:lpstr>Zaključak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2016-11-10T23:31:46Z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0x0101002092CA4ACE44084D8AE07B7E04943902</vt:lpwstr>
  </property>
</Properties>
</file>