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78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2" r:id="rId21"/>
    <p:sldId id="275" r:id="rId22"/>
    <p:sldId id="276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573" autoAdjust="0"/>
  </p:normalViewPr>
  <p:slideViewPr>
    <p:cSldViewPr snapToGrid="0">
      <p:cViewPr varScale="1">
        <p:scale>
          <a:sx n="66" d="100"/>
          <a:sy n="66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39152-B3F2-4FF7-A935-33218A2C993B}" type="datetimeFigureOut">
              <a:rPr lang="en-US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A93B6-9E27-47E9-AA13-CFA7EF892FE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93B6-9E27-47E9-AA13-CFA7EF892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46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Samostalniji učenici napravili su vlastite igre. Postigao se najpoželjniji učinak, a taj je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su učenici sami osmislili igrice. Kada nisu znali riješiti problem tražili su informacije na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internetu, a s obzirom da je Scratch zajednica popularna u svijetu, učenici su informacijama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lako pristupili.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Dakle, učenici su sami nalazili informacije u svrhu rješavanja problema te su ih sami i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rješavali. U vrijeme kad digitalni domoroci [9] nemaju, unatoč vjerovanjima, visoku razinu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medijske pismenosti te internet koriste isključivo za zabavu, vrlo je važna činjenica da su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učenici svoje vještine “surfanja” iskoristili za nešto korisno. Učenici koji nisu postigli potpunu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samostalnost u novom okruženja Scratch-a, napravili su vlastite inačice Pong igre. Mijenjali su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pozadine i likove. Time su svaki na svoj način ispričali priču. Također su nastale i verzije sa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više kugli, različitim događajima u programu gdje primjerice kugla mijenja boju u dodiru sa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Paddle-om.</a:t>
            </a:r>
            <a:r>
              <a:rPr lang="hr-HR" dirty="0" smtClean="0"/>
              <a:t>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93B6-9E27-47E9-AA13-CFA7EF892F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36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93B6-9E27-47E9-AA13-CFA7EF892F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29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Scratch je zanimljivo i kreativno programsko okruženje koje bi trebalo više uključiti u</a:t>
            </a:r>
          </a:p>
          <a:p>
            <a:r>
              <a:rPr lang="hr-HR" dirty="0" smtClean="0"/>
              <a:t>nastavni proces primarnog obrazovanja. Nama autorima je neshvaljivo da još uvijek u</a:t>
            </a:r>
          </a:p>
          <a:p>
            <a:r>
              <a:rPr lang="hr-HR" dirty="0" smtClean="0"/>
              <a:t>školama možemo pronaći nastavu programiranja u Basicu koji je kvalitetan programski jezik</a:t>
            </a:r>
          </a:p>
          <a:p>
            <a:r>
              <a:rPr lang="hr-HR" dirty="0" smtClean="0"/>
              <a:t>ali je na žalost “ostario”. Scratch se pokazao kao zanimljivo i poticajno programsko okruženjekoje ima potencijal za korištenje u primarnom obrazovanju. U slijedećim istraživanjima</a:t>
            </a:r>
          </a:p>
          <a:p>
            <a:r>
              <a:rPr lang="hr-HR" dirty="0" smtClean="0"/>
              <a:t>potrebno je potkrijepiti ovu studiju slučaja na većem uzorku učenika i sa kompleksnijim</a:t>
            </a:r>
          </a:p>
          <a:p>
            <a:r>
              <a:rPr lang="hr-HR" dirty="0" smtClean="0"/>
              <a:t>zadacima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93B6-9E27-47E9-AA13-CFA7EF892F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15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“Bilo je zabavno“; „Bilo je nešto drugačije, ali je bilo zabavno“; „Jako mi se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svidjelo“; „Cool je“; „Sve ja jako dobro čak i zabavno“; „Na početku teško, a onda zabavno“;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„Bilo je jako zabavno i kreativno“; „Svidjelo mi se raditi likove“; „Svidjelo mi se zato što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možemo napraviti svoje igrice“; „Bilo je zabavno i puno sam toga naučio“; „Jako je zabavno i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možeš biti kreativan!“; „Svidjelo mi se zato što se mogu raditi razne app-ovi“; „Vrlo edukativno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zabavno“; „Programiranje mi se jako svidjelo zato sto je zabavno i zanimljivo”.</a:t>
            </a:r>
            <a:r>
              <a:rPr lang="hr-HR" dirty="0" smtClean="0"/>
              <a:t>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93B6-9E27-47E9-AA13-CFA7EF892F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28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Zaključak možemo svesti na jednu rečenicu. Učenici vole stjecati nove i zanimljive</a:t>
            </a:r>
          </a:p>
          <a:p>
            <a:r>
              <a:rPr lang="hr-HR" dirty="0" smtClean="0"/>
              <a:t>vještine, oni vole učiti. Iznimno je važno omogućiti im to na način koji je njima prihvatljiv, a</a:t>
            </a:r>
          </a:p>
          <a:p>
            <a:r>
              <a:rPr lang="hr-HR" dirty="0" smtClean="0"/>
              <a:t>to je, naravno, kroz zabavu. Obzirom da postoji niz alata koji učiteljima omogućavaju učenje</a:t>
            </a:r>
          </a:p>
          <a:p>
            <a:r>
              <a:rPr lang="hr-HR" dirty="0" smtClean="0"/>
              <a:t>kroz zabavu, vrlo je važno implementirati ih u nastavu unatoč krutom planu i programu. Cilj je</a:t>
            </a:r>
          </a:p>
          <a:p>
            <a:r>
              <a:rPr lang="hr-HR" dirty="0" smtClean="0"/>
              <a:t>učenike naučiti tj. pripremiti ih za život, a odgovornost je na učiteljima da u tu svrhu stalno</a:t>
            </a:r>
          </a:p>
          <a:p>
            <a:r>
              <a:rPr lang="hr-HR" dirty="0" smtClean="0"/>
              <a:t>istražuju nova sredstva te time ulijevaju znanja novim generacijama.</a:t>
            </a:r>
          </a:p>
          <a:p>
            <a:endParaRPr lang="hr-HR" dirty="0" smtClean="0"/>
          </a:p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 čujem, to zaboravim.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 vidim, to zapamtim.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 učinim, to shvatim.</a:t>
            </a:r>
          </a:p>
          <a:p>
            <a:r>
              <a:rPr lang="hr-H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Zen poslovica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93B6-9E27-47E9-AA13-CFA7EF892F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72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93B6-9E27-47E9-AA13-CFA7EF892F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6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Novi </a:t>
            </a:r>
            <a:r>
              <a:rPr lang="EN-US" err="1"/>
              <a:t>kurikulum</a:t>
            </a:r>
            <a:r>
              <a:rPr lang="EN-US"/>
              <a:t> </a:t>
            </a:r>
            <a:r>
              <a:rPr lang="EN-US" err="1"/>
              <a:t>predviđa</a:t>
            </a:r>
            <a:r>
              <a:rPr lang="EN-US"/>
              <a:t> </a:t>
            </a:r>
            <a:r>
              <a:rPr lang="EN-US" err="1"/>
              <a:t>izbornu</a:t>
            </a:r>
            <a:r>
              <a:rPr lang="EN-US"/>
              <a:t> </a:t>
            </a:r>
            <a:r>
              <a:rPr lang="EN-US" err="1"/>
              <a:t>nastavu</a:t>
            </a:r>
            <a:r>
              <a:rPr lang="EN-US"/>
              <a:t> </a:t>
            </a:r>
            <a:r>
              <a:rPr lang="EN-US" err="1"/>
              <a:t>informatike</a:t>
            </a:r>
            <a:r>
              <a:rPr lang="EN-US"/>
              <a:t> od </a:t>
            </a:r>
            <a:r>
              <a:rPr lang="EN-US" err="1"/>
              <a:t>prvog</a:t>
            </a:r>
            <a:r>
              <a:rPr lang="EN-US"/>
              <a:t> </a:t>
            </a:r>
            <a:r>
              <a:rPr lang="EN-US" err="1"/>
              <a:t>razreda</a:t>
            </a:r>
            <a:r>
              <a:rPr lang="EN-US"/>
              <a:t> </a:t>
            </a:r>
            <a:r>
              <a:rPr lang="EN-US" err="1"/>
              <a:t>osnovne</a:t>
            </a:r>
            <a:r>
              <a:rPr lang="EN-US"/>
              <a:t> </a:t>
            </a:r>
            <a:r>
              <a:rPr lang="EN-US" err="1"/>
              <a:t>škole</a:t>
            </a:r>
            <a:r>
              <a:rPr lang="EN-US"/>
              <a:t> [1]. </a:t>
            </a:r>
            <a:r>
              <a:rPr lang="EN-US" err="1"/>
              <a:t>Unutar</a:t>
            </a:r>
            <a:r>
              <a:rPr lang="EN-US"/>
              <a:t> </a:t>
            </a:r>
            <a:r>
              <a:rPr lang="EN-US" err="1"/>
              <a:t>njega</a:t>
            </a:r>
            <a:r>
              <a:rPr lang="EN-US"/>
              <a:t> </a:t>
            </a:r>
            <a:r>
              <a:rPr lang="EN-US" err="1"/>
              <a:t>predviđeno</a:t>
            </a:r>
            <a:r>
              <a:rPr lang="EN-US"/>
              <a:t> </a:t>
            </a:r>
            <a:r>
              <a:rPr lang="EN-US" err="1"/>
              <a:t>je</a:t>
            </a:r>
            <a:r>
              <a:rPr lang="EN-US"/>
              <a:t> </a:t>
            </a:r>
            <a:r>
              <a:rPr lang="EN-US" err="1"/>
              <a:t>usvajanje</a:t>
            </a:r>
            <a:r>
              <a:rPr lang="EN-US"/>
              <a:t> </a:t>
            </a:r>
            <a:r>
              <a:rPr lang="EN-US" err="1"/>
              <a:t>znanja</a:t>
            </a:r>
            <a:r>
              <a:rPr lang="EN-US"/>
              <a:t> </a:t>
            </a:r>
            <a:r>
              <a:rPr lang="EN-US" err="1"/>
              <a:t>programiranja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algoritamskog</a:t>
            </a:r>
            <a:r>
              <a:rPr lang="EN-US"/>
              <a:t> </a:t>
            </a:r>
            <a:r>
              <a:rPr lang="EN-US" err="1"/>
              <a:t>razmišljanja</a:t>
            </a:r>
            <a:r>
              <a:rPr lang="EN-US"/>
              <a:t>. A </a:t>
            </a:r>
            <a:r>
              <a:rPr lang="EN-US" err="1"/>
              <a:t>zašto</a:t>
            </a:r>
            <a:r>
              <a:rPr lang="EN-US"/>
              <a:t> </a:t>
            </a:r>
            <a:r>
              <a:rPr lang="EN-US" err="1"/>
              <a:t>je</a:t>
            </a:r>
            <a:r>
              <a:rPr lang="EN-US"/>
              <a:t> ono </a:t>
            </a:r>
            <a:r>
              <a:rPr lang="EN-US" err="1"/>
              <a:t>važno</a:t>
            </a:r>
            <a:r>
              <a:rPr lang="EN-US"/>
              <a:t>? </a:t>
            </a:r>
            <a:r>
              <a:rPr lang="EN-US" err="1"/>
              <a:t>Generacije</a:t>
            </a:r>
            <a:r>
              <a:rPr lang="EN-US"/>
              <a:t> </a:t>
            </a:r>
            <a:r>
              <a:rPr lang="EN-US" err="1"/>
              <a:t>koje</a:t>
            </a:r>
            <a:r>
              <a:rPr lang="EN-US"/>
              <a:t> </a:t>
            </a:r>
            <a:r>
              <a:rPr lang="EN-US" err="1"/>
              <a:t>će</a:t>
            </a:r>
            <a:r>
              <a:rPr lang="EN-US"/>
              <a:t> </a:t>
            </a:r>
            <a:r>
              <a:rPr lang="EN-US" err="1"/>
              <a:t>stupiti</a:t>
            </a:r>
            <a:r>
              <a:rPr lang="EN-US"/>
              <a:t> </a:t>
            </a:r>
            <a:r>
              <a:rPr lang="EN-US" err="1"/>
              <a:t>na</a:t>
            </a:r>
            <a:r>
              <a:rPr lang="EN-US"/>
              <a:t> </a:t>
            </a:r>
            <a:r>
              <a:rPr lang="EN-US" err="1"/>
              <a:t>tržište</a:t>
            </a:r>
            <a:r>
              <a:rPr lang="EN-US"/>
              <a:t> </a:t>
            </a:r>
            <a:r>
              <a:rPr lang="EN-US" err="1"/>
              <a:t>rada</a:t>
            </a:r>
            <a:r>
              <a:rPr lang="EN-US"/>
              <a:t> </a:t>
            </a:r>
            <a:r>
              <a:rPr lang="EN-US" err="1"/>
              <a:t>više</a:t>
            </a:r>
            <a:r>
              <a:rPr lang="EN-US"/>
              <a:t> ne </a:t>
            </a:r>
            <a:r>
              <a:rPr lang="EN-US" err="1"/>
              <a:t>smijemo</a:t>
            </a:r>
            <a:r>
              <a:rPr lang="EN-US"/>
              <a:t> </a:t>
            </a:r>
            <a:r>
              <a:rPr lang="EN-US" err="1"/>
              <a:t>obrazovati</a:t>
            </a:r>
            <a:r>
              <a:rPr lang="EN-US"/>
              <a:t> </a:t>
            </a:r>
            <a:r>
              <a:rPr lang="EN-US" err="1"/>
              <a:t>po</a:t>
            </a:r>
            <a:r>
              <a:rPr lang="EN-US"/>
              <a:t> </a:t>
            </a:r>
            <a:r>
              <a:rPr lang="EN-US" err="1"/>
              <a:t>principu</a:t>
            </a:r>
            <a:r>
              <a:rPr lang="EN-US"/>
              <a:t> da </a:t>
            </a:r>
            <a:r>
              <a:rPr lang="EN-US" err="1"/>
              <a:t>ih</a:t>
            </a:r>
            <a:r>
              <a:rPr lang="EN-US"/>
              <a:t> </a:t>
            </a:r>
            <a:r>
              <a:rPr lang="EN-US" err="1"/>
              <a:t>pripremamo</a:t>
            </a:r>
            <a:r>
              <a:rPr lang="EN-US"/>
              <a:t> u </a:t>
            </a:r>
            <a:r>
              <a:rPr lang="EN-US" err="1"/>
              <a:t>školi</a:t>
            </a:r>
            <a:r>
              <a:rPr lang="EN-US"/>
              <a:t> </a:t>
            </a:r>
            <a:r>
              <a:rPr lang="EN-US" err="1"/>
              <a:t>određenim</a:t>
            </a:r>
            <a:r>
              <a:rPr lang="EN-US"/>
              <a:t> </a:t>
            </a:r>
            <a:r>
              <a:rPr lang="EN-US" err="1"/>
              <a:t>znanjima</a:t>
            </a:r>
            <a:r>
              <a:rPr lang="EN-US"/>
              <a:t> </a:t>
            </a:r>
            <a:r>
              <a:rPr lang="EN-US" err="1"/>
              <a:t>za</a:t>
            </a:r>
            <a:r>
              <a:rPr lang="EN-US"/>
              <a:t> </a:t>
            </a:r>
            <a:r>
              <a:rPr lang="EN-US" err="1"/>
              <a:t>određeno</a:t>
            </a:r>
            <a:r>
              <a:rPr lang="EN-US"/>
              <a:t> </a:t>
            </a:r>
            <a:r>
              <a:rPr lang="EN-US" err="1"/>
              <a:t>zanimanje</a:t>
            </a:r>
            <a:r>
              <a:rPr lang="EN-US"/>
              <a:t>. </a:t>
            </a:r>
            <a:r>
              <a:rPr lang="EN-US" err="1"/>
              <a:t>Zanimanja</a:t>
            </a:r>
            <a:r>
              <a:rPr lang="EN-US"/>
              <a:t> </a:t>
            </a:r>
            <a:r>
              <a:rPr lang="EN-US" err="1"/>
              <a:t>kojima</a:t>
            </a:r>
            <a:r>
              <a:rPr lang="EN-US"/>
              <a:t> </a:t>
            </a:r>
            <a:r>
              <a:rPr lang="EN-US" err="1"/>
              <a:t>će</a:t>
            </a:r>
            <a:r>
              <a:rPr lang="EN-US"/>
              <a:t> se </a:t>
            </a:r>
            <a:r>
              <a:rPr lang="EN-US" err="1"/>
              <a:t>nove</a:t>
            </a:r>
            <a:r>
              <a:rPr lang="EN-US"/>
              <a:t> </a:t>
            </a:r>
            <a:r>
              <a:rPr lang="EN-US" err="1"/>
              <a:t>generacije</a:t>
            </a:r>
            <a:r>
              <a:rPr lang="EN-US"/>
              <a:t> </a:t>
            </a:r>
            <a:r>
              <a:rPr lang="EN-US" err="1"/>
              <a:t>baviti</a:t>
            </a:r>
            <a:r>
              <a:rPr lang="EN-US"/>
              <a:t> </a:t>
            </a:r>
            <a:r>
              <a:rPr lang="EN-US" err="1"/>
              <a:t>još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ne </a:t>
            </a:r>
            <a:r>
              <a:rPr lang="EN-US" err="1"/>
              <a:t>postoje</a:t>
            </a:r>
            <a:r>
              <a:rPr lang="EN-US"/>
              <a:t>. </a:t>
            </a:r>
            <a:r>
              <a:rPr lang="EN-US" err="1"/>
              <a:t>Vrijeme</a:t>
            </a:r>
            <a:r>
              <a:rPr lang="EN-US"/>
              <a:t> </a:t>
            </a:r>
            <a:r>
              <a:rPr lang="EN-US" err="1"/>
              <a:t>je</a:t>
            </a:r>
            <a:r>
              <a:rPr lang="EN-US"/>
              <a:t> da </a:t>
            </a:r>
            <a:r>
              <a:rPr lang="EN-US" err="1"/>
              <a:t>škola</a:t>
            </a:r>
            <a:r>
              <a:rPr lang="EN-US"/>
              <a:t> </a:t>
            </a:r>
            <a:r>
              <a:rPr lang="EN-US" err="1"/>
              <a:t>priprema</a:t>
            </a:r>
            <a:r>
              <a:rPr lang="EN-US"/>
              <a:t> </a:t>
            </a:r>
            <a:r>
              <a:rPr lang="EN-US" err="1"/>
              <a:t>djecu</a:t>
            </a:r>
            <a:r>
              <a:rPr lang="EN-US"/>
              <a:t> </a:t>
            </a:r>
            <a:r>
              <a:rPr lang="EN-US" err="1"/>
              <a:t>za</a:t>
            </a:r>
            <a:r>
              <a:rPr lang="EN-US"/>
              <a:t> novo </a:t>
            </a:r>
            <a:r>
              <a:rPr lang="EN-US" err="1"/>
              <a:t>tržište</a:t>
            </a:r>
            <a:r>
              <a:rPr lang="EN-US"/>
              <a:t> </a:t>
            </a:r>
            <a:r>
              <a:rPr lang="EN-US" err="1"/>
              <a:t>rada</a:t>
            </a:r>
            <a:r>
              <a:rPr lang="EN-US"/>
              <a:t>. </a:t>
            </a:r>
            <a:r>
              <a:rPr lang="EN-US" err="1"/>
              <a:t>Nije</a:t>
            </a:r>
            <a:r>
              <a:rPr lang="EN-US"/>
              <a:t> </a:t>
            </a:r>
            <a:r>
              <a:rPr lang="EN-US" err="1"/>
              <a:t>više</a:t>
            </a:r>
            <a:r>
              <a:rPr lang="EN-US"/>
              <a:t> </a:t>
            </a:r>
            <a:r>
              <a:rPr lang="EN-US" err="1"/>
              <a:t>važno</a:t>
            </a:r>
            <a:r>
              <a:rPr lang="EN-US"/>
              <a:t> u </a:t>
            </a:r>
            <a:r>
              <a:rPr lang="EN-US" err="1"/>
              <a:t>učenike</a:t>
            </a:r>
            <a:r>
              <a:rPr lang="EN-US"/>
              <a:t> “</a:t>
            </a:r>
            <a:r>
              <a:rPr lang="EN-US" err="1"/>
              <a:t>uliti</a:t>
            </a:r>
            <a:r>
              <a:rPr lang="EN-US"/>
              <a:t>” </a:t>
            </a:r>
            <a:r>
              <a:rPr lang="EN-US" err="1"/>
              <a:t>mnoga</a:t>
            </a:r>
            <a:r>
              <a:rPr lang="EN-US"/>
              <a:t> </a:t>
            </a:r>
            <a:r>
              <a:rPr lang="EN-US" err="1"/>
              <a:t>znanja</a:t>
            </a:r>
            <a:r>
              <a:rPr lang="EN-US"/>
              <a:t> </a:t>
            </a:r>
            <a:r>
              <a:rPr lang="EN-US" err="1"/>
              <a:t>već</a:t>
            </a:r>
            <a:r>
              <a:rPr lang="EN-US"/>
              <a:t> </a:t>
            </a:r>
            <a:r>
              <a:rPr lang="EN-US" err="1"/>
              <a:t>ih</a:t>
            </a:r>
            <a:r>
              <a:rPr lang="EN-US"/>
              <a:t> </a:t>
            </a:r>
            <a:r>
              <a:rPr lang="EN-US" err="1"/>
              <a:t>moramo</a:t>
            </a:r>
            <a:r>
              <a:rPr lang="EN-US"/>
              <a:t> </a:t>
            </a:r>
            <a:r>
              <a:rPr lang="EN-US" err="1"/>
              <a:t>naučiti</a:t>
            </a:r>
            <a:r>
              <a:rPr lang="EN-US"/>
              <a:t> </a:t>
            </a:r>
            <a:r>
              <a:rPr lang="EN-US" err="1"/>
              <a:t>razmišljanju</a:t>
            </a:r>
            <a:r>
              <a:rPr lang="EN-US"/>
              <a:t>, </a:t>
            </a:r>
            <a:r>
              <a:rPr lang="EN-US" err="1"/>
              <a:t>rješavaju</a:t>
            </a:r>
            <a:r>
              <a:rPr lang="EN-US"/>
              <a:t> </a:t>
            </a:r>
            <a:r>
              <a:rPr lang="EN-US" err="1"/>
              <a:t>novonastalih</a:t>
            </a:r>
            <a:r>
              <a:rPr lang="EN-US"/>
              <a:t> </a:t>
            </a:r>
            <a:r>
              <a:rPr lang="EN-US" err="1"/>
              <a:t>problema</a:t>
            </a:r>
            <a:r>
              <a:rPr lang="EN-US"/>
              <a:t> </a:t>
            </a:r>
            <a:r>
              <a:rPr lang="EN-US" err="1"/>
              <a:t>te</a:t>
            </a:r>
            <a:r>
              <a:rPr lang="EN-US"/>
              <a:t> </a:t>
            </a:r>
            <a:r>
              <a:rPr lang="EN-US" err="1"/>
              <a:t>naučiti</a:t>
            </a:r>
            <a:r>
              <a:rPr lang="EN-US"/>
              <a:t> </a:t>
            </a:r>
            <a:r>
              <a:rPr lang="EN-US" err="1"/>
              <a:t>ih</a:t>
            </a:r>
            <a:r>
              <a:rPr lang="EN-US"/>
              <a:t> </a:t>
            </a:r>
            <a:r>
              <a:rPr lang="EN-US" err="1"/>
              <a:t>učiti</a:t>
            </a:r>
            <a:r>
              <a:rPr lang="EN-US"/>
              <a:t> ono </a:t>
            </a:r>
            <a:r>
              <a:rPr lang="EN-US" err="1"/>
              <a:t>što</a:t>
            </a:r>
            <a:r>
              <a:rPr lang="EN-US"/>
              <a:t> </a:t>
            </a:r>
            <a:r>
              <a:rPr lang="EN-US" err="1"/>
              <a:t>im</a:t>
            </a:r>
            <a:r>
              <a:rPr lang="EN-US"/>
              <a:t> </a:t>
            </a:r>
            <a:r>
              <a:rPr lang="EN-US" err="1"/>
              <a:t>je</a:t>
            </a:r>
            <a:r>
              <a:rPr lang="EN-US"/>
              <a:t> u </a:t>
            </a:r>
            <a:r>
              <a:rPr lang="EN-US" err="1"/>
              <a:t>datom</a:t>
            </a:r>
            <a:r>
              <a:rPr lang="EN-US"/>
              <a:t> </a:t>
            </a:r>
            <a:r>
              <a:rPr lang="EN-US" err="1"/>
              <a:t>trenutku</a:t>
            </a:r>
            <a:r>
              <a:rPr lang="EN-US"/>
              <a:t> </a:t>
            </a:r>
            <a:r>
              <a:rPr lang="EN-US" err="1"/>
              <a:t>potrebno</a:t>
            </a:r>
            <a:r>
              <a:rPr lang="EN-US"/>
              <a:t>. </a:t>
            </a:r>
            <a:r>
              <a:rPr lang="EN-US" err="1"/>
              <a:t>Prensky</a:t>
            </a:r>
            <a:r>
              <a:rPr lang="EN-US"/>
              <a:t> [2] </a:t>
            </a:r>
            <a:r>
              <a:rPr lang="EN-US" err="1"/>
              <a:t>je</a:t>
            </a:r>
            <a:r>
              <a:rPr lang="EN-US"/>
              <a:t> </a:t>
            </a:r>
            <a:r>
              <a:rPr lang="EN-US" err="1"/>
              <a:t>osmislio</a:t>
            </a:r>
            <a:r>
              <a:rPr lang="EN-US"/>
              <a:t> Plan B </a:t>
            </a:r>
            <a:r>
              <a:rPr lang="EN-US" err="1"/>
              <a:t>po</a:t>
            </a:r>
            <a:r>
              <a:rPr lang="EN-US"/>
              <a:t> </a:t>
            </a:r>
            <a:r>
              <a:rPr lang="EN-US" err="1"/>
              <a:t>kojem</a:t>
            </a:r>
            <a:r>
              <a:rPr lang="EN-US"/>
              <a:t> </a:t>
            </a:r>
            <a:r>
              <a:rPr lang="EN-US" err="1"/>
              <a:t>učenici</a:t>
            </a:r>
            <a:r>
              <a:rPr lang="EN-US"/>
              <a:t> </a:t>
            </a:r>
            <a:r>
              <a:rPr lang="EN-US" err="1"/>
              <a:t>uče</a:t>
            </a:r>
            <a:r>
              <a:rPr lang="EN-US"/>
              <a:t> </a:t>
            </a:r>
            <a:r>
              <a:rPr lang="EN-US" err="1"/>
              <a:t>dok</a:t>
            </a:r>
            <a:r>
              <a:rPr lang="EN-US"/>
              <a:t> </a:t>
            </a:r>
            <a:r>
              <a:rPr lang="EN-US" err="1"/>
              <a:t>rade</a:t>
            </a:r>
            <a:r>
              <a:rPr lang="EN-US"/>
              <a:t> </a:t>
            </a:r>
            <a:r>
              <a:rPr lang="EN-US" err="1"/>
              <a:t>tj</a:t>
            </a:r>
            <a:r>
              <a:rPr lang="EN-US"/>
              <a:t>. </a:t>
            </a:r>
            <a:r>
              <a:rPr lang="EN-US" err="1"/>
              <a:t>učimo</a:t>
            </a:r>
            <a:r>
              <a:rPr lang="EN-US"/>
              <a:t> </a:t>
            </a:r>
            <a:r>
              <a:rPr lang="EN-US" err="1"/>
              <a:t>ih</a:t>
            </a:r>
            <a:r>
              <a:rPr lang="EN-US"/>
              <a:t> </a:t>
            </a:r>
            <a:r>
              <a:rPr lang="EN-US" err="1"/>
              <a:t>novim</a:t>
            </a:r>
            <a:r>
              <a:rPr lang="EN-US"/>
              <a:t> </a:t>
            </a:r>
            <a:r>
              <a:rPr lang="EN-US" err="1"/>
              <a:t>vještinama</a:t>
            </a:r>
            <a:r>
              <a:rPr lang="EN-US"/>
              <a:t>, </a:t>
            </a:r>
            <a:r>
              <a:rPr lang="EN-US" err="1"/>
              <a:t>ali</a:t>
            </a:r>
            <a:r>
              <a:rPr lang="EN-US"/>
              <a:t> </a:t>
            </a:r>
            <a:r>
              <a:rPr lang="EN-US" err="1"/>
              <a:t>glavna</a:t>
            </a:r>
            <a:r>
              <a:rPr lang="EN-US"/>
              <a:t> </a:t>
            </a:r>
            <a:r>
              <a:rPr lang="EN-US" err="1"/>
              <a:t>je</a:t>
            </a:r>
            <a:r>
              <a:rPr lang="EN-US"/>
              <a:t> </a:t>
            </a:r>
            <a:r>
              <a:rPr lang="EN-US" err="1"/>
              <a:t>vještina</a:t>
            </a:r>
            <a:r>
              <a:rPr lang="EN-US"/>
              <a:t> da </a:t>
            </a:r>
            <a:r>
              <a:rPr lang="EN-US" err="1"/>
              <a:t>učenici</a:t>
            </a:r>
            <a:r>
              <a:rPr lang="EN-US"/>
              <a:t> </a:t>
            </a:r>
            <a:r>
              <a:rPr lang="EN-US" err="1"/>
              <a:t>radeći</a:t>
            </a:r>
            <a:r>
              <a:rPr lang="EN-US"/>
              <a:t> </a:t>
            </a:r>
            <a:r>
              <a:rPr lang="EN-US" err="1"/>
              <a:t>konkretne</a:t>
            </a:r>
            <a:r>
              <a:rPr lang="EN-US"/>
              <a:t> </a:t>
            </a:r>
            <a:r>
              <a:rPr lang="EN-US" err="1"/>
              <a:t>zadatke</a:t>
            </a:r>
            <a:r>
              <a:rPr lang="EN-US"/>
              <a:t> </a:t>
            </a:r>
            <a:r>
              <a:rPr lang="EN-US" err="1"/>
              <a:t>stječu</a:t>
            </a:r>
            <a:r>
              <a:rPr lang="EN-US"/>
              <a:t> nova </a:t>
            </a:r>
            <a:r>
              <a:rPr lang="EN-US" err="1"/>
              <a:t>znanja</a:t>
            </a:r>
            <a:r>
              <a:rPr lang="EN-US"/>
              <a:t>. 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93B6-9E27-47E9-AA13-CFA7EF892FEB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06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možemo</a:t>
            </a:r>
            <a:r>
              <a:rPr lang="EN-US"/>
              <a:t> </a:t>
            </a:r>
            <a:r>
              <a:rPr lang="EN-US" err="1"/>
              <a:t>očekivati</a:t>
            </a:r>
            <a:r>
              <a:rPr lang="EN-US"/>
              <a:t> da </a:t>
            </a:r>
            <a:r>
              <a:rPr lang="EN-US" err="1"/>
              <a:t>će</a:t>
            </a:r>
            <a:r>
              <a:rPr lang="EN-US"/>
              <a:t> </a:t>
            </a:r>
            <a:r>
              <a:rPr lang="EN-US" err="1"/>
              <a:t>svi</a:t>
            </a:r>
            <a:r>
              <a:rPr lang="EN-US"/>
              <a:t> </a:t>
            </a:r>
            <a:r>
              <a:rPr lang="EN-US" err="1"/>
              <a:t>učenici</a:t>
            </a:r>
            <a:r>
              <a:rPr lang="EN-US"/>
              <a:t> </a:t>
            </a:r>
            <a:r>
              <a:rPr lang="EN-US" err="1"/>
              <a:t>postati</a:t>
            </a:r>
            <a:r>
              <a:rPr lang="EN-US"/>
              <a:t> </a:t>
            </a:r>
            <a:r>
              <a:rPr lang="EN-US" err="1"/>
              <a:t>programeri</a:t>
            </a:r>
            <a:r>
              <a:rPr lang="EN-US"/>
              <a:t>, </a:t>
            </a:r>
            <a:r>
              <a:rPr lang="EN-US" err="1"/>
              <a:t>ali</a:t>
            </a:r>
            <a:r>
              <a:rPr lang="EN-US"/>
              <a:t> </a:t>
            </a:r>
            <a:r>
              <a:rPr lang="EN-US" err="1"/>
              <a:t>uvođenjem</a:t>
            </a:r>
            <a:r>
              <a:rPr lang="EN-US"/>
              <a:t> </a:t>
            </a:r>
            <a:r>
              <a:rPr lang="EN-US" err="1"/>
              <a:t>programiranja</a:t>
            </a:r>
            <a:r>
              <a:rPr lang="EN-US"/>
              <a:t> mi </a:t>
            </a:r>
            <a:r>
              <a:rPr lang="EN-US" err="1"/>
              <a:t>im</a:t>
            </a:r>
            <a:r>
              <a:rPr lang="EN-US"/>
              <a:t> </a:t>
            </a:r>
            <a:r>
              <a:rPr lang="EN-US" err="1"/>
              <a:t>omogućavamo</a:t>
            </a:r>
            <a:r>
              <a:rPr lang="EN-US"/>
              <a:t> </a:t>
            </a:r>
            <a:r>
              <a:rPr lang="EN-US" err="1"/>
              <a:t>usvajanje</a:t>
            </a:r>
            <a:r>
              <a:rPr lang="EN-US"/>
              <a:t> </a:t>
            </a:r>
            <a:r>
              <a:rPr lang="EN-US" err="1"/>
              <a:t>vještina</a:t>
            </a:r>
            <a:r>
              <a:rPr lang="EN-US"/>
              <a:t> </a:t>
            </a:r>
            <a:r>
              <a:rPr lang="EN-US" err="1"/>
              <a:t>problemskog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algoritamskog</a:t>
            </a:r>
            <a:r>
              <a:rPr lang="EN-US"/>
              <a:t> </a:t>
            </a:r>
            <a:r>
              <a:rPr lang="EN-US" err="1"/>
              <a:t>razmišljanja</a:t>
            </a:r>
            <a:r>
              <a:rPr lang="EN-US"/>
              <a:t> 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su</a:t>
            </a:r>
            <a:r>
              <a:rPr lang="EN-US"/>
              <a:t> </a:t>
            </a:r>
            <a:r>
              <a:rPr lang="EN-US" err="1"/>
              <a:t>učenici</a:t>
            </a:r>
            <a:r>
              <a:rPr lang="EN-US"/>
              <a:t> </a:t>
            </a:r>
            <a:r>
              <a:rPr lang="EN-US" err="1"/>
              <a:t>naučeni</a:t>
            </a:r>
            <a:r>
              <a:rPr lang="EN-US"/>
              <a:t> </a:t>
            </a:r>
            <a:r>
              <a:rPr lang="EN-US" err="1"/>
              <a:t>na</a:t>
            </a:r>
            <a:r>
              <a:rPr lang="EN-US"/>
              <a:t> </a:t>
            </a:r>
            <a:r>
              <a:rPr lang="EN-US" err="1"/>
              <a:t>boje</a:t>
            </a:r>
            <a:r>
              <a:rPr lang="EN-US"/>
              <a:t>, </a:t>
            </a:r>
            <a:r>
              <a:rPr lang="EN-US" err="1"/>
              <a:t>bogata</a:t>
            </a:r>
            <a:r>
              <a:rPr lang="EN-US"/>
              <a:t> </a:t>
            </a:r>
            <a:r>
              <a:rPr lang="EN-US" err="1"/>
              <a:t>grafička</a:t>
            </a:r>
            <a:r>
              <a:rPr lang="EN-US"/>
              <a:t> </a:t>
            </a:r>
            <a:r>
              <a:rPr lang="EN-US" err="1"/>
              <a:t>sučelja</a:t>
            </a:r>
            <a:r>
              <a:rPr lang="EN-US"/>
              <a:t>, </a:t>
            </a:r>
            <a:r>
              <a:rPr lang="EN-US" err="1"/>
              <a:t>moderna</a:t>
            </a:r>
            <a:r>
              <a:rPr lang="EN-US"/>
              <a:t> </a:t>
            </a:r>
            <a:r>
              <a:rPr lang="EN-US" err="1"/>
              <a:t>grafička</a:t>
            </a:r>
            <a:r>
              <a:rPr lang="EN-US"/>
              <a:t> </a:t>
            </a:r>
            <a:r>
              <a:rPr lang="EN-US" err="1"/>
              <a:t>rješenja</a:t>
            </a:r>
            <a:r>
              <a:rPr lang="EN-US"/>
              <a:t> </a:t>
            </a:r>
            <a:r>
              <a:rPr lang="EN-US" err="1"/>
              <a:t>za</a:t>
            </a:r>
            <a:r>
              <a:rPr lang="EN-US"/>
              <a:t> </a:t>
            </a:r>
            <a:r>
              <a:rPr lang="EN-US" err="1"/>
              <a:t>razliku</a:t>
            </a:r>
            <a:r>
              <a:rPr lang="EN-US"/>
              <a:t> od </a:t>
            </a:r>
            <a:r>
              <a:rPr lang="EN-US" err="1"/>
              <a:t>uobičajenog</a:t>
            </a:r>
            <a:r>
              <a:rPr lang="EN-US"/>
              <a:t> </a:t>
            </a:r>
            <a:r>
              <a:rPr lang="EN-US" err="1"/>
              <a:t>pisanja</a:t>
            </a:r>
            <a:r>
              <a:rPr lang="EN-US"/>
              <a:t> </a:t>
            </a:r>
            <a:r>
              <a:rPr lang="EN-US" err="1"/>
              <a:t>naredbi</a:t>
            </a:r>
            <a:r>
              <a:rPr lang="EN-US"/>
              <a:t> </a:t>
            </a:r>
            <a:r>
              <a:rPr lang="EN-US" err="1"/>
              <a:t>kroz</a:t>
            </a:r>
            <a:r>
              <a:rPr lang="EN-US"/>
              <a:t> </a:t>
            </a:r>
            <a:r>
              <a:rPr lang="EN-US" err="1"/>
              <a:t>naredbeni</a:t>
            </a:r>
            <a:r>
              <a:rPr lang="EN-US"/>
              <a:t> </a:t>
            </a:r>
            <a:r>
              <a:rPr lang="EN-US" err="1"/>
              <a:t>redak</a:t>
            </a:r>
            <a:endParaRPr lang="en-US" err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93B6-9E27-47E9-AA13-CFA7EF892FEB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43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upravo na taj način potrebno je postaviti učenje programiranja u osnovnoj školi. Ne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možemo očekivati da će svi učenici postati programeri, ali uvođenjem programiranja mi im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omogućavamo usvajanje vještina problemskog i algoritamskog razmišljanja. O programiranju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do nedavno smatralo kao aktivnostima za “odabrane učenike”, “matematičare” koji su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posjedovali intrinzičnu motivaciju, a razlog tome možda leži u činjenici da su programski jezici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(editori za pisanje koda, razvojna sučelja i sl.) novijim generacijama djelovali neprivlačno jer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 učenici naučeni na boje, bogata grafička sučelja, moderna grafička rješenja za razliku od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uobičajenog pisanja naredbi kroz naredbeni redak.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Osvještavanjem važnosti činjenice koliko je programiranje važno od najranije dobi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kontinuirano se osmišljavaju novi programski jezici prihvatljivi za rano učenje programiranja.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Jedan od takvih modernih pristupa je razvojna okolina 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Scratch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Svojim izgledom te lakoćom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pristupa i kreiranja koda privlači učenike koji do sada prema programiranju ne pokazuju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nikakve simpatije. Scratch jednostavnim setom naredbi kreiranih tako da podsjećaju na igru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slaganja “puzli” pruža široki spektar mogućnosti kojim se mogu kreirati složena programska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rješenja, te ovladati problemskim i algoritamskim načinom razmišljanja.</a:t>
            </a:r>
            <a:r>
              <a:rPr lang="hr-HR" dirty="0" smtClean="0"/>
              <a:t> </a:t>
            </a:r>
            <a:br>
              <a:rPr lang="hr-HR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93B6-9E27-47E9-AA13-CFA7EF892FE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36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Scratch je programski jezik i programsko okruženje koji omogućava jednostavno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stvaranje interaktivnih priča, igara i animacija, te dijeljenje radova preko računalne mreže.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Programsko sučelje učitava se unutar Web preglednika stoga je osnovni uvjet pristup mreži.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 programsko okruženje ne zahtijeva nikakve specifične dodatne računalne resurse.</a:t>
            </a:r>
            <a:r>
              <a:rPr lang="hr-HR" dirty="0" smtClean="0"/>
              <a:t>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93B6-9E27-47E9-AA13-CFA7EF892F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43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Danas je aktivno oko 12.297.156 online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korisnika što predstavlja nevjerojatnu brojku. Scratch je preveden na 40 jezika te broj korisnika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njihovih projekata raste iz dana u dan [4]. Posebno je važno što se razvijaju zajednice Scratch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programera pružajući jedni drugima potporu u realizaciji projekata. Svi projekti mogu biti javno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dostupni pružajući drugima mogućnost učenja kroz iste ili dalje zajedničko razvijanje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zanimljivih projekata.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93B6-9E27-47E9-AA13-CFA7EF892F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36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Autori ovog rada željeli su jednim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jednostavnom studijom slučaja (case study) otvoriti vrata Scratch programskom okruženju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unutar primarnog obrazovanja. U OŠ. Jure Kaštelana u 5. razredu s učenicima zmo započeli rad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unutar novog programskog okruženja. Kroz postojeći nastavni plan i program prilagodili smo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nastavu u novom okruženju. Nakon završene studije pitali smo učenike za njihovo mišljenje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(kroz kratki anketni upitnik), te analizirali njihove uradke.</a:t>
            </a:r>
            <a:r>
              <a:rPr lang="hr-HR" dirty="0" smtClean="0"/>
              <a:t>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93B6-9E27-47E9-AA13-CFA7EF892F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55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Autori ovog rada željeli su jednim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jednostavnom studijom slučaja (case study) otvoriti vrata Scratch programskom okruženju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unutar primarnog obrazovanja. U OŠ. Jure Kaštelana u 5. razredu s učenicima smo započeli rad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unutar novog programskog okruženja. Kroz postojeći nastavni plan i program prilagodili smo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nastavu u novom okruženju. Nakon završene studije pitali smo učenike za njihovo mišljenje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(kroz kratki anketni upitnik), te analizirali njihove uradke.</a:t>
            </a:r>
            <a:r>
              <a:rPr lang="hr-HR" dirty="0" smtClean="0"/>
              <a:t>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93B6-9E27-47E9-AA13-CFA7EF892F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09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Slijedi pristup zajednici. Kako bi se omogućio pristup zajednici učenici moraju stvoriti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svoj profil na Scratchu kroz pet koraka. Zatim moraju potvrditi pristup klikom na hipervezu na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elektroničkoj pošti.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Nakon što učenici pristupe zajednici pokazuju im se osnovne mogućnosti Scratcha tako</a:t>
            </a:r>
            <a:b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odaberu opciju za kreiranje vlastitog uratka (slika 2)</a:t>
            </a:r>
            <a:r>
              <a:rPr lang="hr-HR" dirty="0" smtClean="0"/>
              <a:t>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93B6-9E27-47E9-AA13-CFA7EF892F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0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685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8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9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1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30226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506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081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7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1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348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771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SjuiawRMU4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73" y="255425"/>
            <a:ext cx="10318418" cy="4394988"/>
          </a:xfrm>
        </p:spPr>
        <p:txBody>
          <a:bodyPr/>
          <a:lstStyle/>
          <a:p>
            <a:r>
              <a:rPr lang="EN-US" sz="8000" dirty="0"/>
              <a:t>Scratch - </a:t>
            </a:r>
            <a:r>
              <a:rPr lang="EN-US" sz="8000" dirty="0" err="1"/>
              <a:t>programiranje</a:t>
            </a:r>
            <a:r>
              <a:rPr lang="EN-US" sz="8000" dirty="0"/>
              <a:t> </a:t>
            </a:r>
            <a:r>
              <a:rPr lang="EN-US" sz="8000" dirty="0" err="1"/>
              <a:t>na</a:t>
            </a:r>
            <a:r>
              <a:rPr lang="EN-US" sz="8000" dirty="0"/>
              <a:t> </a:t>
            </a:r>
            <a:r>
              <a:rPr lang="EN-US" sz="8000" dirty="0" err="1"/>
              <a:t>zabavan</a:t>
            </a:r>
            <a:r>
              <a:rPr lang="EN-US" sz="8000" dirty="0"/>
              <a:t> </a:t>
            </a:r>
            <a:r>
              <a:rPr lang="EN-US" sz="8000" dirty="0" err="1"/>
              <a:t>način</a:t>
            </a:r>
            <a:r>
              <a:rPr lang="EN-US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13" y="5080000"/>
            <a:ext cx="10474731" cy="17780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prof.dr.sc.Mario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umančić</a:t>
            </a:r>
            <a:r>
              <a:rPr lang="EN-US" sz="1800" b="0" dirty="0"/>
              <a:t>,</a:t>
            </a:r>
            <a:endParaRPr lang="hr-HR" sz="1800" b="0" dirty="0"/>
          </a:p>
          <a:p>
            <a:pPr lvl="7" algn="just"/>
            <a:r>
              <a:rPr lang="EN-US" sz="2400" dirty="0" err="1" smtClean="0"/>
              <a:t>Učiteljski</a:t>
            </a:r>
            <a:r>
              <a:rPr lang="EN-US" sz="2400" dirty="0"/>
              <a:t> </a:t>
            </a:r>
            <a:r>
              <a:rPr lang="EN-US" sz="2400" dirty="0" err="1"/>
              <a:t>fakultet</a:t>
            </a:r>
            <a:r>
              <a:rPr lang="EN-US" sz="2400" dirty="0"/>
              <a:t> </a:t>
            </a:r>
            <a:r>
              <a:rPr lang="EN-US" sz="2400" dirty="0" err="1"/>
              <a:t>Sveučilišta</a:t>
            </a:r>
            <a:r>
              <a:rPr lang="EN-US" sz="2400" dirty="0"/>
              <a:t> u Zagreb</a:t>
            </a:r>
            <a:r>
              <a:rPr lang="hr-HR" sz="2400" dirty="0"/>
              <a:t>u</a:t>
            </a:r>
            <a:r>
              <a:rPr lang="EN-US" sz="2400" dirty="0"/>
              <a:t> </a:t>
            </a:r>
          </a:p>
          <a:p>
            <a:pPr algn="just"/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Mirena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Maljković</a:t>
            </a:r>
            <a:r>
              <a:rPr lang="EN-US" sz="1800" b="0" dirty="0" err="1" smtClean="0"/>
              <a:t>,</a:t>
            </a:r>
            <a:r>
              <a:rPr lang="EN-US" sz="1800" dirty="0" err="1" smtClean="0"/>
              <a:t>učiteljica</a:t>
            </a:r>
            <a:r>
              <a:rPr lang="EN-US" sz="1800" dirty="0" smtClean="0"/>
              <a:t> </a:t>
            </a:r>
            <a:r>
              <a:rPr lang="EN-US" sz="1800" dirty="0" err="1"/>
              <a:t>informatike</a:t>
            </a:r>
            <a:r>
              <a:rPr lang="EN-US" sz="1800" b="0" dirty="0"/>
              <a:t>, </a:t>
            </a:r>
            <a:endParaRPr lang="hr-HR" sz="1800" b="0" dirty="0" smtClean="0"/>
          </a:p>
          <a:p>
            <a:pPr lvl="7" algn="just"/>
            <a:r>
              <a:rPr lang="EN-US" sz="2400" b="0" dirty="0" smtClean="0"/>
              <a:t>OŠ</a:t>
            </a:r>
            <a:r>
              <a:rPr lang="EN-US" sz="2400" b="0" dirty="0"/>
              <a:t> </a:t>
            </a:r>
            <a:r>
              <a:rPr lang="EN-US" sz="2400" b="0" dirty="0" err="1"/>
              <a:t>Rapska</a:t>
            </a:r>
            <a:r>
              <a:rPr lang="EN-US" sz="2400" b="0" dirty="0"/>
              <a:t> </a:t>
            </a:r>
            <a:r>
              <a:rPr lang="EN-US" sz="2400" b="0" dirty="0" err="1"/>
              <a:t>i</a:t>
            </a:r>
            <a:r>
              <a:rPr lang="EN-US" sz="2400" b="0" dirty="0"/>
              <a:t> OŠ Jure </a:t>
            </a:r>
            <a:r>
              <a:rPr lang="EN-US" sz="2400" b="0" dirty="0" err="1" smtClean="0"/>
              <a:t>Kaštelana</a:t>
            </a:r>
            <a:r>
              <a:rPr lang="hr-HR" sz="2400" b="0" dirty="0" smtClean="0"/>
              <a:t>,</a:t>
            </a:r>
            <a:r>
              <a:rPr lang="EN-US" sz="2400" b="0" dirty="0"/>
              <a:t> </a:t>
            </a:r>
            <a:r>
              <a:rPr lang="EN-US" sz="2400" b="0" dirty="0" smtClean="0"/>
              <a:t>Zagreb</a:t>
            </a: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Prvi koraci u Scratch-u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535" y="1438337"/>
            <a:ext cx="10178322" cy="449916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 </a:t>
            </a:r>
            <a:r>
              <a:rPr lang="hr-HR" sz="2800" dirty="0" smtClean="0"/>
              <a:t>pristup zajednici kroz </a:t>
            </a:r>
            <a:r>
              <a:rPr lang="hr-HR" sz="2800" b="1" dirty="0" smtClean="0"/>
              <a:t>pet</a:t>
            </a:r>
            <a:r>
              <a:rPr lang="hr-HR" sz="2800" dirty="0" smtClean="0"/>
              <a:t> </a:t>
            </a:r>
            <a:r>
              <a:rPr lang="hr-HR" sz="2800" b="1" dirty="0" smtClean="0"/>
              <a:t>koraka</a:t>
            </a:r>
          </a:p>
          <a:p>
            <a:r>
              <a:rPr lang="hr-HR" sz="2800" dirty="0"/>
              <a:t> </a:t>
            </a:r>
            <a:r>
              <a:rPr lang="hr-HR" sz="2800" b="1" dirty="0" smtClean="0"/>
              <a:t>kreiranje</a:t>
            </a:r>
            <a:r>
              <a:rPr lang="hr-HR" sz="2800" dirty="0" smtClean="0"/>
              <a:t> vlastitog uratka</a:t>
            </a:r>
          </a:p>
          <a:p>
            <a:endParaRPr lang="hr-HR" sz="2800" dirty="0"/>
          </a:p>
          <a:p>
            <a:endParaRPr lang="hr-HR" sz="2800" dirty="0" smtClean="0"/>
          </a:p>
          <a:p>
            <a:r>
              <a:rPr lang="hr-HR" sz="2800" u="sng" dirty="0" smtClean="0"/>
              <a:t>Okruženje Scratcha - osnovni elementi: </a:t>
            </a:r>
          </a:p>
          <a:p>
            <a:pPr lvl="1"/>
            <a:r>
              <a:rPr lang="hr-HR" sz="2800" dirty="0"/>
              <a:t> </a:t>
            </a:r>
            <a:r>
              <a:rPr lang="hr-HR" sz="2800" b="1" dirty="0"/>
              <a:t>Likovi (Sprite</a:t>
            </a:r>
            <a:r>
              <a:rPr lang="hr-HR" sz="2800" b="1" dirty="0" smtClean="0"/>
              <a:t>)</a:t>
            </a:r>
          </a:p>
          <a:p>
            <a:pPr lvl="1"/>
            <a:r>
              <a:rPr lang="hr-HR" sz="2800" b="1" dirty="0"/>
              <a:t> </a:t>
            </a:r>
            <a:r>
              <a:rPr lang="hr-HR" sz="2800" b="1" dirty="0" smtClean="0"/>
              <a:t>Pozadine (Background)</a:t>
            </a:r>
          </a:p>
          <a:p>
            <a:pPr lvl="1"/>
            <a:r>
              <a:rPr lang="hr-HR" sz="2800" b="1" dirty="0" smtClean="0"/>
              <a:t> Naredbe – Blokovi naredbi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719" y="2178496"/>
            <a:ext cx="2363344" cy="75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046" y="164217"/>
            <a:ext cx="10178322" cy="1492132"/>
          </a:xfrm>
        </p:spPr>
        <p:txBody>
          <a:bodyPr/>
          <a:lstStyle/>
          <a:p>
            <a:r>
              <a:rPr lang="hr-HR" dirty="0" smtClean="0"/>
              <a:t>Likovi (SPRITE)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449"/>
          <a:stretch/>
        </p:blipFill>
        <p:spPr>
          <a:xfrm>
            <a:off x="1011046" y="1087735"/>
            <a:ext cx="4688263" cy="4485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497" y="1263107"/>
            <a:ext cx="6094538" cy="413521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51678" y="1219200"/>
            <a:ext cx="722265" cy="4371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ounded Rectangle 8"/>
          <p:cNvSpPr/>
          <p:nvPr/>
        </p:nvSpPr>
        <p:spPr>
          <a:xfrm>
            <a:off x="5768659" y="1087737"/>
            <a:ext cx="1144360" cy="4196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Straight Arrow Connector 10"/>
          <p:cNvCxnSpPr>
            <a:endCxn id="9" idx="1"/>
          </p:cNvCxnSpPr>
          <p:nvPr/>
        </p:nvCxnSpPr>
        <p:spPr>
          <a:xfrm>
            <a:off x="1973943" y="1297578"/>
            <a:ext cx="379471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11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4056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PozadiNe (BACKGROUND)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9750"/>
          <a:stretch/>
        </p:blipFill>
        <p:spPr>
          <a:xfrm>
            <a:off x="827905" y="1122947"/>
            <a:ext cx="2914877" cy="558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049" y="1521588"/>
            <a:ext cx="6898808" cy="478436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22317" y="1410809"/>
            <a:ext cx="1114150" cy="5166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ounded Rectangle 7"/>
          <p:cNvSpPr/>
          <p:nvPr/>
        </p:nvSpPr>
        <p:spPr>
          <a:xfrm>
            <a:off x="4245374" y="1346842"/>
            <a:ext cx="1465942" cy="4255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36467" y="1669142"/>
            <a:ext cx="2208907" cy="1943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58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BLOKOVI NAREDBI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image1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251678" y="1122948"/>
            <a:ext cx="10426975" cy="573505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9981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33068"/>
          </a:xfrm>
        </p:spPr>
        <p:txBody>
          <a:bodyPr/>
          <a:lstStyle/>
          <a:p>
            <a:r>
              <a:rPr lang="hr-HR" dirty="0" smtClean="0"/>
              <a:t>Zadatak za učenike: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55033"/>
            <a:ext cx="10178322" cy="4724560"/>
          </a:xfrm>
        </p:spPr>
        <p:txBody>
          <a:bodyPr/>
          <a:lstStyle/>
          <a:p>
            <a:r>
              <a:rPr lang="hr-HR" dirty="0" smtClean="0"/>
              <a:t>Korak po korak kreirali smo igru Pong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82" y="1693271"/>
            <a:ext cx="8438149" cy="516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DALJE...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863" y="1347537"/>
            <a:ext cx="10339137" cy="4580181"/>
          </a:xfrm>
        </p:spPr>
        <p:txBody>
          <a:bodyPr/>
          <a:lstStyle/>
          <a:p>
            <a:r>
              <a:rPr lang="hr-HR" dirty="0" smtClean="0"/>
              <a:t> </a:t>
            </a:r>
            <a:r>
              <a:rPr lang="hr-HR" sz="2800" dirty="0" smtClean="0"/>
              <a:t>učenici su dobili </a:t>
            </a:r>
            <a:r>
              <a:rPr lang="hr-HR" sz="2800" b="1" dirty="0" smtClean="0"/>
              <a:t>zadatak</a:t>
            </a:r>
            <a:r>
              <a:rPr lang="hr-HR" sz="2800" dirty="0" smtClean="0"/>
              <a:t> ovisno o razumijevanju naučenog:</a:t>
            </a:r>
          </a:p>
          <a:p>
            <a:pPr marL="0" indent="0">
              <a:buNone/>
            </a:pPr>
            <a:endParaRPr lang="hr-HR" sz="2800" dirty="0" smtClean="0"/>
          </a:p>
          <a:p>
            <a:pPr marL="457200" lvl="1" indent="0">
              <a:buNone/>
            </a:pPr>
            <a:r>
              <a:rPr lang="hr-HR" sz="2800" dirty="0" smtClean="0"/>
              <a:t>a) napraviti svoju </a:t>
            </a:r>
            <a:r>
              <a:rPr lang="hr-HR" sz="2800" b="1" dirty="0" smtClean="0"/>
              <a:t>varijaciju</a:t>
            </a:r>
            <a:r>
              <a:rPr lang="hr-HR" sz="2800" dirty="0" smtClean="0"/>
              <a:t> računalne igre Pong</a:t>
            </a:r>
          </a:p>
          <a:p>
            <a:pPr marL="457200" lvl="1" indent="0">
              <a:buNone/>
            </a:pPr>
            <a:r>
              <a:rPr lang="hr-HR" sz="2800" dirty="0" smtClean="0"/>
              <a:t>b) napraviti svoju potpuno </a:t>
            </a:r>
            <a:r>
              <a:rPr lang="hr-HR" sz="2800" b="1" dirty="0" smtClean="0"/>
              <a:t>novu</a:t>
            </a:r>
            <a:r>
              <a:rPr lang="hr-HR" sz="2800" dirty="0" smtClean="0"/>
              <a:t> računalnu igru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826542" y="4231983"/>
            <a:ext cx="2863058" cy="1550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Cloud 5"/>
          <p:cNvSpPr/>
          <p:nvPr/>
        </p:nvSpPr>
        <p:spPr>
          <a:xfrm>
            <a:off x="6213883" y="4127714"/>
            <a:ext cx="4425087" cy="19596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POTPUNO SAMOSTALNO</a:t>
            </a:r>
            <a:endParaRPr lang="hr-HR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2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449" y="111315"/>
            <a:ext cx="10178322" cy="1492132"/>
          </a:xfrm>
        </p:spPr>
        <p:txBody>
          <a:bodyPr/>
          <a:lstStyle/>
          <a:p>
            <a:r>
              <a:rPr lang="hr-HR" dirty="0" smtClean="0"/>
              <a:t>REZULTAT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371" y="1117600"/>
            <a:ext cx="10713071" cy="5849258"/>
          </a:xfrm>
        </p:spPr>
        <p:txBody>
          <a:bodyPr>
            <a:normAutofit/>
          </a:bodyPr>
          <a:lstStyle/>
          <a:p>
            <a:r>
              <a:rPr lang="hr-HR" b="1" dirty="0" smtClean="0"/>
              <a:t>Nesigurniji</a:t>
            </a:r>
            <a:r>
              <a:rPr lang="hr-HR" dirty="0" smtClean="0"/>
              <a:t> su napravili </a:t>
            </a:r>
            <a:r>
              <a:rPr lang="hr-HR" b="1" u="sng" dirty="0" smtClean="0"/>
              <a:t>svoju verziju</a:t>
            </a:r>
            <a:r>
              <a:rPr lang="hr-HR" dirty="0" smtClean="0"/>
              <a:t>, ispričali svoju priču </a:t>
            </a:r>
          </a:p>
          <a:p>
            <a:r>
              <a:rPr lang="hr-HR" b="1" dirty="0" smtClean="0"/>
              <a:t>Samostalniji</a:t>
            </a:r>
            <a:r>
              <a:rPr lang="hr-HR" dirty="0" smtClean="0"/>
              <a:t> </a:t>
            </a:r>
            <a:r>
              <a:rPr lang="hr-HR" dirty="0"/>
              <a:t>učenici napravili su </a:t>
            </a:r>
            <a:r>
              <a:rPr lang="hr-HR" b="1" u="sng" dirty="0"/>
              <a:t>vlastite</a:t>
            </a:r>
            <a:r>
              <a:rPr lang="hr-HR" dirty="0"/>
              <a:t> </a:t>
            </a:r>
            <a:r>
              <a:rPr lang="hr-HR" b="1" u="sng" dirty="0" smtClean="0"/>
              <a:t>igre</a:t>
            </a:r>
          </a:p>
          <a:p>
            <a:r>
              <a:rPr lang="hr-HR" dirty="0"/>
              <a:t>N</a:t>
            </a:r>
            <a:r>
              <a:rPr lang="hr-HR" dirty="0" smtClean="0"/>
              <a:t>ajpoželjniji učinak je taj da </a:t>
            </a:r>
            <a:r>
              <a:rPr lang="hr-HR" dirty="0"/>
              <a:t>su </a:t>
            </a:r>
            <a:r>
              <a:rPr lang="hr-HR" b="1" dirty="0"/>
              <a:t>učenici sami osmislili </a:t>
            </a:r>
            <a:r>
              <a:rPr lang="hr-HR" b="1" dirty="0" smtClean="0"/>
              <a:t>igrice</a:t>
            </a:r>
          </a:p>
          <a:p>
            <a:r>
              <a:rPr lang="hr-HR" dirty="0" smtClean="0"/>
              <a:t>Kada </a:t>
            </a:r>
            <a:r>
              <a:rPr lang="hr-HR" b="1" dirty="0"/>
              <a:t>nisu</a:t>
            </a:r>
            <a:r>
              <a:rPr lang="hr-HR" dirty="0"/>
              <a:t> znali </a:t>
            </a:r>
            <a:r>
              <a:rPr lang="hr-HR" b="1" dirty="0"/>
              <a:t>riješiti</a:t>
            </a:r>
            <a:r>
              <a:rPr lang="hr-HR" dirty="0"/>
              <a:t> </a:t>
            </a:r>
            <a:r>
              <a:rPr lang="hr-HR" b="1" dirty="0"/>
              <a:t>problem</a:t>
            </a:r>
            <a:r>
              <a:rPr lang="hr-HR" dirty="0"/>
              <a:t> </a:t>
            </a:r>
            <a:r>
              <a:rPr lang="hr-HR" b="1" dirty="0"/>
              <a:t>tražili</a:t>
            </a:r>
            <a:r>
              <a:rPr lang="hr-HR" dirty="0"/>
              <a:t> su </a:t>
            </a:r>
            <a:r>
              <a:rPr lang="hr-HR" b="1" dirty="0"/>
              <a:t>informacije</a:t>
            </a:r>
            <a:r>
              <a:rPr lang="hr-HR" dirty="0"/>
              <a:t> </a:t>
            </a:r>
            <a:r>
              <a:rPr lang="hr-HR" dirty="0" smtClean="0"/>
              <a:t>na internetu</a:t>
            </a:r>
            <a:r>
              <a:rPr lang="hr-HR" dirty="0"/>
              <a:t>, a s obzirom da je Scratch zajednica popularna u svijetu, učenici su </a:t>
            </a:r>
            <a:r>
              <a:rPr lang="hr-HR" dirty="0" smtClean="0"/>
              <a:t>informacijama lako pristupili</a:t>
            </a:r>
          </a:p>
          <a:p>
            <a:r>
              <a:rPr lang="hr-HR" dirty="0" smtClean="0"/>
              <a:t>Unatoč </a:t>
            </a:r>
            <a:r>
              <a:rPr lang="hr-HR" dirty="0"/>
              <a:t>vjerovanjima, </a:t>
            </a:r>
            <a:r>
              <a:rPr lang="hr-HR" b="1" dirty="0" smtClean="0"/>
              <a:t>digitalni domoroci </a:t>
            </a:r>
            <a:r>
              <a:rPr lang="hr-HR" b="1" u="sng" dirty="0" smtClean="0"/>
              <a:t>nemaju visoku razinu medijske </a:t>
            </a:r>
            <a:r>
              <a:rPr lang="hr-HR" b="1" u="sng" dirty="0"/>
              <a:t>pismenosti</a:t>
            </a:r>
            <a:r>
              <a:rPr lang="hr-HR" dirty="0"/>
              <a:t> te internet koriste isključivo za </a:t>
            </a:r>
            <a:r>
              <a:rPr lang="hr-HR" dirty="0" smtClean="0"/>
              <a:t>zabavu </a:t>
            </a:r>
          </a:p>
          <a:p>
            <a:pPr lvl="2"/>
            <a:r>
              <a:rPr lang="hr-HR" dirty="0" smtClean="0"/>
              <a:t>Stoga je vrlo važna </a:t>
            </a:r>
            <a:r>
              <a:rPr lang="hr-HR" dirty="0"/>
              <a:t>činjenica da </a:t>
            </a:r>
            <a:r>
              <a:rPr lang="hr-HR" dirty="0" smtClean="0"/>
              <a:t>su učenici </a:t>
            </a:r>
            <a:r>
              <a:rPr lang="hr-HR" dirty="0"/>
              <a:t>svoje vještine “</a:t>
            </a:r>
            <a:r>
              <a:rPr lang="hr-HR" dirty="0" smtClean="0"/>
              <a:t>surfanja” iskoristili </a:t>
            </a:r>
            <a:r>
              <a:rPr lang="hr-HR" dirty="0"/>
              <a:t>za nešto </a:t>
            </a:r>
            <a:r>
              <a:rPr lang="hr-HR" dirty="0" smtClean="0"/>
              <a:t>korisno</a:t>
            </a:r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1678" y="573494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SLIJEDE PRIMJERI...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156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553" y="15788"/>
            <a:ext cx="4443269" cy="852857"/>
          </a:xfrm>
        </p:spPr>
        <p:txBody>
          <a:bodyPr>
            <a:noAutofit/>
          </a:bodyPr>
          <a:lstStyle/>
          <a:p>
            <a:pPr algn="ctr"/>
            <a:r>
              <a:rPr lang="hr-HR" sz="2800" dirty="0" smtClean="0"/>
              <a:t>VJEVERICE IGRAJU NOGOMET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487"/>
            <a:ext cx="5694947" cy="5989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448" y="1233443"/>
            <a:ext cx="6084552" cy="458583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593500" y="136104"/>
            <a:ext cx="4443269" cy="8528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800" dirty="0" smtClean="0"/>
              <a:t>Autobus koji se odbija </a:t>
            </a:r>
            <a:r>
              <a:rPr lang="hr-HR" sz="2800" dirty="0" smtClean="0">
                <a:sym typeface="Wingdings" panose="05000000000000000000" pitchFamily="2" charset="2"/>
              </a:rPr>
              <a:t>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70831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553" y="336630"/>
            <a:ext cx="4443269" cy="852857"/>
          </a:xfrm>
        </p:spPr>
        <p:txBody>
          <a:bodyPr>
            <a:noAutofit/>
          </a:bodyPr>
          <a:lstStyle/>
          <a:p>
            <a:pPr algn="ctr"/>
            <a:r>
              <a:rPr lang="hr-HR" sz="2800" dirty="0"/>
              <a:t>loptica mijenja </a:t>
            </a:r>
            <a:r>
              <a:rPr lang="hr-HR" sz="2800" dirty="0" smtClean="0"/>
              <a:t>boju </a:t>
            </a:r>
            <a:r>
              <a:rPr lang="hr-HR" sz="2800" dirty="0"/>
              <a:t>svaki put kad dotakne Paddle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60664" y="763058"/>
            <a:ext cx="4443269" cy="8528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800" dirty="0"/>
              <a:t>Princeza hvata ključ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95" y="1628435"/>
            <a:ext cx="5743273" cy="4291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043" y="1628435"/>
            <a:ext cx="5448512" cy="41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Varijacije labirinta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302"/>
          <a:stretch/>
        </p:blipFill>
        <p:spPr>
          <a:xfrm>
            <a:off x="180081" y="1702024"/>
            <a:ext cx="5755498" cy="4761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142" r="3975"/>
          <a:stretch/>
        </p:blipFill>
        <p:spPr>
          <a:xfrm>
            <a:off x="6194942" y="1874517"/>
            <a:ext cx="5997058" cy="4586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022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88" y="0"/>
            <a:ext cx="8908288" cy="6681216"/>
          </a:xfrm>
        </p:spPr>
      </p:pic>
    </p:spTree>
    <p:extLst>
      <p:ext uri="{BB962C8B-B14F-4D97-AF65-F5344CB8AC3E}">
        <p14:creationId xmlns:p14="http://schemas.microsoft.com/office/powerpoint/2010/main" val="337015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33714"/>
            <a:ext cx="10178322" cy="3468915"/>
          </a:xfrm>
        </p:spPr>
        <p:txBody>
          <a:bodyPr>
            <a:normAutofit/>
          </a:bodyPr>
          <a:lstStyle/>
          <a:p>
            <a:r>
              <a:rPr lang="hr-HR" sz="2800" dirty="0" smtClean="0"/>
              <a:t>Anketi </a:t>
            </a:r>
            <a:r>
              <a:rPr lang="hr-HR" sz="2800" dirty="0"/>
              <a:t>je pristupilo </a:t>
            </a:r>
            <a:r>
              <a:rPr lang="hr-HR" sz="2800" b="1" dirty="0"/>
              <a:t>40 učenika</a:t>
            </a:r>
            <a:r>
              <a:rPr lang="hr-HR" sz="2800" dirty="0" smtClean="0"/>
              <a:t>.</a:t>
            </a:r>
          </a:p>
          <a:p>
            <a:r>
              <a:rPr lang="hr-HR" sz="2800" b="1" dirty="0" smtClean="0"/>
              <a:t>65%</a:t>
            </a:r>
            <a:r>
              <a:rPr lang="hr-HR" sz="2800" dirty="0" smtClean="0"/>
              <a:t> </a:t>
            </a:r>
            <a:r>
              <a:rPr lang="hr-HR" sz="2800" dirty="0"/>
              <a:t>učenika </a:t>
            </a:r>
            <a:r>
              <a:rPr lang="hr-HR" sz="2800" dirty="0" smtClean="0"/>
              <a:t>se nakon rada u Scratchu izjasnilo da </a:t>
            </a:r>
            <a:r>
              <a:rPr lang="hr-HR" sz="2800" b="1" dirty="0" smtClean="0"/>
              <a:t>programiranje</a:t>
            </a:r>
            <a:r>
              <a:rPr lang="hr-HR" sz="2800" dirty="0" smtClean="0"/>
              <a:t> </a:t>
            </a:r>
            <a:r>
              <a:rPr lang="hr-HR" sz="2800" dirty="0"/>
              <a:t>doživljava </a:t>
            </a:r>
            <a:r>
              <a:rPr lang="hr-HR" sz="2800" b="1" dirty="0" smtClean="0"/>
              <a:t>zabavnim</a:t>
            </a:r>
          </a:p>
          <a:p>
            <a:pPr marL="0" indent="0">
              <a:buNone/>
            </a:pP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1694688" y="3633216"/>
            <a:ext cx="8558784" cy="2267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100 %</a:t>
            </a:r>
            <a:r>
              <a:rPr lang="hr-HR" sz="3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anketiranih učenika izjavilo je da bi htjelo dalje </a:t>
            </a:r>
            <a:r>
              <a:rPr lang="hr-HR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učiti</a:t>
            </a:r>
            <a:r>
              <a:rPr lang="hr-HR" sz="3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hr-HR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programiranje</a:t>
            </a:r>
            <a:endParaRPr lang="hr-HR" sz="3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9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646" y="1298449"/>
            <a:ext cx="10178322" cy="4942694"/>
          </a:xfrm>
        </p:spPr>
        <p:txBody>
          <a:bodyPr>
            <a:normAutofit/>
          </a:bodyPr>
          <a:lstStyle/>
          <a:p>
            <a:r>
              <a:rPr lang="hr-HR" sz="2800" dirty="0"/>
              <a:t>Scratch </a:t>
            </a:r>
            <a:r>
              <a:rPr lang="hr-HR" sz="2800" dirty="0" smtClean="0"/>
              <a:t>je </a:t>
            </a:r>
            <a:r>
              <a:rPr lang="hr-HR" sz="2800" dirty="0"/>
              <a:t>zanimljivo i poticajno programsko okruženje koje ima </a:t>
            </a:r>
            <a:r>
              <a:rPr lang="hr-HR" sz="2800" b="1" dirty="0"/>
              <a:t>potencijal</a:t>
            </a:r>
            <a:r>
              <a:rPr lang="hr-HR" sz="2800" dirty="0"/>
              <a:t> za korištenje u </a:t>
            </a:r>
            <a:r>
              <a:rPr lang="hr-HR" sz="2800" b="1" dirty="0"/>
              <a:t>primarnom</a:t>
            </a:r>
            <a:r>
              <a:rPr lang="hr-HR" sz="2800" dirty="0"/>
              <a:t> obrazovanju</a:t>
            </a:r>
          </a:p>
          <a:p>
            <a:r>
              <a:rPr lang="hr-HR" sz="2800" dirty="0" smtClean="0"/>
              <a:t>Trebalo bi ga </a:t>
            </a:r>
            <a:r>
              <a:rPr lang="hr-HR" sz="2800" b="1" u="sng" dirty="0" smtClean="0"/>
              <a:t>više </a:t>
            </a:r>
            <a:r>
              <a:rPr lang="hr-HR" sz="2800" b="1" u="sng" dirty="0"/>
              <a:t>uključiti u nastavni proces primarnog </a:t>
            </a:r>
            <a:r>
              <a:rPr lang="hr-HR" sz="2800" b="1" u="sng" dirty="0" smtClean="0"/>
              <a:t>obrazovanja</a:t>
            </a:r>
          </a:p>
          <a:p>
            <a:pPr marL="0" indent="0">
              <a:buNone/>
            </a:pPr>
            <a:r>
              <a:rPr lang="hr-HR" sz="2800" dirty="0" smtClean="0"/>
              <a:t>  </a:t>
            </a:r>
            <a:endParaRPr lang="hr-HR" sz="2800" dirty="0" smtClean="0"/>
          </a:p>
          <a:p>
            <a:r>
              <a:rPr lang="hr-HR" sz="2800" dirty="0" smtClean="0"/>
              <a:t>U </a:t>
            </a:r>
            <a:r>
              <a:rPr lang="hr-HR" sz="2800" b="1" u="sng" dirty="0" smtClean="0"/>
              <a:t>sljedećim </a:t>
            </a:r>
            <a:r>
              <a:rPr lang="hr-HR" sz="2800" b="1" u="sng" dirty="0" smtClean="0"/>
              <a:t>istraživanjima</a:t>
            </a:r>
            <a:r>
              <a:rPr lang="hr-HR" sz="2800" b="1" dirty="0" smtClean="0"/>
              <a:t> </a:t>
            </a:r>
            <a:r>
              <a:rPr lang="hr-HR" sz="2800" dirty="0" smtClean="0"/>
              <a:t>- </a:t>
            </a:r>
            <a:r>
              <a:rPr lang="hr-HR" sz="2800" dirty="0"/>
              <a:t>potkrijepiti ovu studiju slučaja na većem uzorku učenika i </a:t>
            </a:r>
            <a:r>
              <a:rPr lang="hr-HR" sz="2800" dirty="0" smtClean="0"/>
              <a:t>s </a:t>
            </a:r>
            <a:r>
              <a:rPr lang="hr-HR" sz="2800" dirty="0" smtClean="0"/>
              <a:t>kompleksnijim zadacima</a:t>
            </a:r>
            <a:endParaRPr lang="hr-HR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184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/>
          <p:cNvSpPr/>
          <p:nvPr/>
        </p:nvSpPr>
        <p:spPr>
          <a:xfrm>
            <a:off x="6465972" y="5208524"/>
            <a:ext cx="5446301" cy="1572126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Programiranje mi se jako svidjelo zato </a:t>
            </a:r>
            <a:r>
              <a:rPr lang="hr-HR" sz="2400" dirty="0" smtClean="0">
                <a:solidFill>
                  <a:schemeClr val="tx1"/>
                </a:solidFill>
              </a:rPr>
              <a:t>što </a:t>
            </a:r>
            <a:r>
              <a:rPr lang="hr-HR" sz="2400" dirty="0">
                <a:solidFill>
                  <a:schemeClr val="tx1"/>
                </a:solidFill>
              </a:rPr>
              <a:t>je zabavno i zanimljivo</a:t>
            </a:r>
            <a:r>
              <a:rPr lang="hr-HR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!</a:t>
            </a:r>
            <a:endParaRPr lang="hr-HR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708" y="107960"/>
            <a:ext cx="10178322" cy="1492132"/>
          </a:xfrm>
        </p:spPr>
        <p:txBody>
          <a:bodyPr/>
          <a:lstStyle/>
          <a:p>
            <a:r>
              <a:rPr lang="hr-HR" dirty="0" smtClean="0"/>
              <a:t>Neki komentari...</a:t>
            </a:r>
            <a:endParaRPr lang="hr-HR" dirty="0"/>
          </a:p>
        </p:txBody>
      </p:sp>
      <p:sp>
        <p:nvSpPr>
          <p:cNvPr id="4" name="Cloud 3"/>
          <p:cNvSpPr/>
          <p:nvPr/>
        </p:nvSpPr>
        <p:spPr>
          <a:xfrm>
            <a:off x="705395" y="785405"/>
            <a:ext cx="3096126" cy="15721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Bilo je </a:t>
            </a:r>
            <a:r>
              <a:rPr lang="hr-HR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zabavno!</a:t>
            </a:r>
            <a:endParaRPr lang="hr-HR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7168816" y="1614082"/>
            <a:ext cx="3096126" cy="1572126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Bilo je nešto drugačije, ali je bilo zabavno</a:t>
            </a:r>
            <a:r>
              <a:rPr lang="hr-HR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!</a:t>
            </a:r>
            <a:endParaRPr lang="hr-HR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026708" y="3954379"/>
            <a:ext cx="3096126" cy="157212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Jako mi se</a:t>
            </a:r>
            <a:br>
              <a:rPr lang="hr-HR" sz="2400" dirty="0">
                <a:solidFill>
                  <a:schemeClr val="tx1"/>
                </a:solidFill>
              </a:rPr>
            </a:br>
            <a:r>
              <a:rPr lang="hr-HR" sz="2400" dirty="0">
                <a:solidFill>
                  <a:schemeClr val="tx1"/>
                </a:solidFill>
              </a:rPr>
              <a:t>svidjelo</a:t>
            </a:r>
            <a:r>
              <a:rPr lang="hr-HR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!</a:t>
            </a:r>
            <a:endParaRPr lang="hr-HR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3958551" y="2791542"/>
            <a:ext cx="3096126" cy="157212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Bilo je jako zabavno i kreativno</a:t>
            </a:r>
            <a:r>
              <a:rPr lang="hr-HR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!</a:t>
            </a:r>
            <a:endParaRPr lang="hr-HR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930317" y="4780547"/>
            <a:ext cx="3096126" cy="2021305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Na početku teško, a onda zabavno</a:t>
            </a:r>
            <a:r>
              <a:rPr lang="hr-HR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!</a:t>
            </a:r>
            <a:endParaRPr lang="hr-HR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8828207" y="2623913"/>
            <a:ext cx="3096126" cy="217370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Sve </a:t>
            </a:r>
            <a:r>
              <a:rPr lang="pl-PL" sz="2400" dirty="0" smtClean="0">
                <a:solidFill>
                  <a:schemeClr val="tx1"/>
                </a:solidFill>
              </a:rPr>
              <a:t>je </a:t>
            </a:r>
            <a:r>
              <a:rPr lang="pl-PL" sz="2400" dirty="0">
                <a:solidFill>
                  <a:schemeClr val="tx1"/>
                </a:solidFill>
              </a:rPr>
              <a:t>jako dobro čak i zabavno</a:t>
            </a:r>
            <a:r>
              <a:rPr lang="hr-HR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!</a:t>
            </a:r>
            <a:endParaRPr lang="hr-HR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6938221" y="4506672"/>
            <a:ext cx="3096126" cy="998771"/>
          </a:xfrm>
          <a:prstGeom prst="cloud">
            <a:avLst/>
          </a:prstGeom>
          <a:solidFill>
            <a:srgbClr val="F6AE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Cool je</a:t>
            </a:r>
            <a:r>
              <a:rPr lang="hr-HR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!</a:t>
            </a:r>
            <a:endParaRPr lang="hr-HR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1114930" y="5165340"/>
            <a:ext cx="3096126" cy="1572126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Bilo je zabavno i puno sam toga naučio</a:t>
            </a:r>
            <a:r>
              <a:rPr lang="hr-HR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!</a:t>
            </a:r>
            <a:endParaRPr lang="hr-HR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723532" y="1245995"/>
            <a:ext cx="4776534" cy="157212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Svidjelo mi se zato što</a:t>
            </a:r>
            <a:br>
              <a:rPr lang="it-IT" sz="240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možemo napraviti svoje igrice</a:t>
            </a:r>
            <a:r>
              <a:rPr lang="hr-HR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!</a:t>
            </a:r>
            <a:endParaRPr lang="hr-HR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830182" y="2831432"/>
            <a:ext cx="3096126" cy="157212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Svidjelo mi se raditi likove</a:t>
            </a:r>
            <a:r>
              <a:rPr lang="hr-HR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!</a:t>
            </a:r>
            <a:endParaRPr lang="hr-HR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194404" y="3259409"/>
            <a:ext cx="3096126" cy="157212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Vrlo edukativno</a:t>
            </a:r>
            <a:br>
              <a:rPr lang="hr-HR" sz="2400" dirty="0">
                <a:solidFill>
                  <a:schemeClr val="tx1"/>
                </a:solidFill>
              </a:rPr>
            </a:br>
            <a:r>
              <a:rPr lang="hr-HR" sz="2400" dirty="0">
                <a:solidFill>
                  <a:schemeClr val="tx1"/>
                </a:solidFill>
              </a:rPr>
              <a:t>i zabavno</a:t>
            </a:r>
            <a:r>
              <a:rPr lang="hr-HR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!</a:t>
            </a:r>
            <a:endParaRPr lang="hr-HR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42176" y="229985"/>
            <a:ext cx="5257319" cy="157212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Svidjelo mi se zato što se mogu raditi </a:t>
            </a:r>
            <a:r>
              <a:rPr lang="it-IT" sz="2400" dirty="0" smtClean="0">
                <a:solidFill>
                  <a:schemeClr val="tx1"/>
                </a:solidFill>
              </a:rPr>
              <a:t>razn</a:t>
            </a:r>
            <a:r>
              <a:rPr lang="hr-HR" sz="2400" dirty="0" smtClean="0">
                <a:solidFill>
                  <a:schemeClr val="tx1"/>
                </a:solidFill>
              </a:rPr>
              <a:t>i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app-ovi</a:t>
            </a:r>
            <a:r>
              <a:rPr lang="hr-HR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!</a:t>
            </a:r>
            <a:endParaRPr lang="hr-HR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7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4" grpId="1" animBg="1"/>
      <p:bldP spid="5" grpId="1" animBg="1"/>
      <p:bldP spid="6" grpId="1" animBg="1"/>
      <p:bldP spid="7" grpId="1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703" y="1342572"/>
            <a:ext cx="10178322" cy="3243942"/>
          </a:xfrm>
        </p:spPr>
        <p:txBody>
          <a:bodyPr/>
          <a:lstStyle/>
          <a:p>
            <a:r>
              <a:rPr lang="hr-HR" sz="2800" b="1" dirty="0"/>
              <a:t>Učenici</a:t>
            </a:r>
            <a:r>
              <a:rPr lang="hr-HR" sz="2800" dirty="0"/>
              <a:t> vole stjecati nove i </a:t>
            </a:r>
            <a:r>
              <a:rPr lang="hr-HR" sz="2800" dirty="0" smtClean="0"/>
              <a:t>zanimljive vještine - </a:t>
            </a:r>
            <a:r>
              <a:rPr lang="hr-HR" sz="2800" b="1" dirty="0" smtClean="0"/>
              <a:t>vole učiti</a:t>
            </a:r>
          </a:p>
          <a:p>
            <a:r>
              <a:rPr lang="hr-HR" sz="2800" dirty="0" smtClean="0"/>
              <a:t>Stjecanje </a:t>
            </a:r>
            <a:r>
              <a:rPr lang="hr-HR" sz="2800" dirty="0" smtClean="0"/>
              <a:t>vještina važno je učenicima </a:t>
            </a:r>
            <a:r>
              <a:rPr lang="hr-HR" sz="2800" b="1" dirty="0" smtClean="0"/>
              <a:t>omogućiti kroz zabavu </a:t>
            </a:r>
            <a:r>
              <a:rPr lang="hr-HR" sz="2800" dirty="0" smtClean="0"/>
              <a:t>– na tržištu je mnoštvo alata</a:t>
            </a:r>
          </a:p>
          <a:p>
            <a:r>
              <a:rPr lang="hr-HR" sz="2800" dirty="0" smtClean="0"/>
              <a:t>Nije </a:t>
            </a:r>
            <a:r>
              <a:rPr lang="hr-HR" sz="2800" dirty="0" smtClean="0"/>
              <a:t>dovoljno da takav princip bude prepušten pojedincima već je važno </a:t>
            </a:r>
            <a:r>
              <a:rPr lang="hr-HR" sz="2800" b="1" u="sng" dirty="0" smtClean="0"/>
              <a:t>implementirati ih u plan i program</a:t>
            </a:r>
          </a:p>
          <a:p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1450848" y="4279392"/>
            <a:ext cx="9400032" cy="1682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UČITELJI DJECU PRIPREMAJU ZA ŽIVOT</a:t>
            </a:r>
          </a:p>
          <a:p>
            <a:pPr algn="ctr"/>
            <a:r>
              <a:rPr lang="hr-HR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VELIKA JE ODGOVORNOST I ČAST</a:t>
            </a:r>
            <a:endParaRPr lang="hr-HR" sz="3200" b="1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24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1026" name="Picture 2" descr="Slikovni rezultat za citati učitelj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0"/>
          <a:stretch/>
        </p:blipFill>
        <p:spPr bwMode="auto">
          <a:xfrm>
            <a:off x="3644916" y="1874517"/>
            <a:ext cx="5426509" cy="42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764" y="124162"/>
            <a:ext cx="10178322" cy="1492132"/>
          </a:xfrm>
        </p:spPr>
        <p:txBody>
          <a:bodyPr/>
          <a:lstStyle/>
          <a:p>
            <a:pPr algn="ctr"/>
            <a:r>
              <a:rPr lang="EN-US" dirty="0" err="1"/>
              <a:t>Današnja</a:t>
            </a:r>
            <a:r>
              <a:rPr lang="EN-US" dirty="0"/>
              <a:t> </a:t>
            </a:r>
            <a:r>
              <a:rPr lang="EN-US" dirty="0" err="1"/>
              <a:t>škola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EN-US" dirty="0" smtClean="0"/>
              <a:t> </a:t>
            </a:r>
            <a:r>
              <a:rPr lang="EN-US" dirty="0" err="1"/>
              <a:t>informatika</a:t>
            </a:r>
            <a:r>
              <a:rPr lang="EN-US" dirty="0"/>
              <a:t> u OŠ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960" y="1616294"/>
            <a:ext cx="10442754" cy="46103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 err="1" smtClean="0"/>
              <a:t>Informatika</a:t>
            </a:r>
            <a:r>
              <a:rPr lang="EN-US" sz="2800" dirty="0" smtClean="0"/>
              <a:t> </a:t>
            </a:r>
            <a:r>
              <a:rPr lang="EN-US" sz="2800" dirty="0"/>
              <a:t>je </a:t>
            </a:r>
            <a:r>
              <a:rPr lang="EN-US" sz="2800" b="1" dirty="0"/>
              <a:t>IZBORNA</a:t>
            </a:r>
            <a:r>
              <a:rPr lang="EN-US" sz="2800" dirty="0"/>
              <a:t> </a:t>
            </a:r>
            <a:r>
              <a:rPr lang="EN-US" sz="2800" dirty="0" err="1"/>
              <a:t>nastava</a:t>
            </a:r>
            <a:r>
              <a:rPr lang="EN-US" sz="2800" dirty="0"/>
              <a:t> od </a:t>
            </a:r>
            <a:r>
              <a:rPr lang="EN-US" sz="2800" dirty="0" err="1"/>
              <a:t>petog</a:t>
            </a:r>
            <a:r>
              <a:rPr lang="EN-US" sz="2800" dirty="0"/>
              <a:t> do </a:t>
            </a:r>
            <a:r>
              <a:rPr lang="EN-US" sz="2800" dirty="0" err="1"/>
              <a:t>osmog</a:t>
            </a:r>
            <a:r>
              <a:rPr lang="EN-US" sz="2800" dirty="0"/>
              <a:t> </a:t>
            </a:r>
            <a:r>
              <a:rPr lang="EN-US" sz="2800" dirty="0" err="1" smtClean="0"/>
              <a:t>razred</a:t>
            </a:r>
            <a:r>
              <a:rPr lang="hr-HR" sz="2800" dirty="0"/>
              <a:t>a</a:t>
            </a:r>
            <a:endParaRPr lang="en-US" sz="2800" dirty="0"/>
          </a:p>
          <a:p>
            <a:r>
              <a:rPr lang="EN-US" sz="2800" b="1" u="sng" dirty="0"/>
              <a:t>Novi </a:t>
            </a:r>
            <a:r>
              <a:rPr lang="EN-US" sz="2800" b="1" u="sng" dirty="0" err="1"/>
              <a:t>kurikulum</a:t>
            </a:r>
            <a:r>
              <a:rPr lang="EN-US" sz="2800" dirty="0"/>
              <a:t> je </a:t>
            </a:r>
            <a:r>
              <a:rPr lang="EN-US" sz="2800" dirty="0" err="1"/>
              <a:t>predviđao</a:t>
            </a:r>
            <a:r>
              <a:rPr lang="EN-US" sz="2800" dirty="0"/>
              <a:t> </a:t>
            </a:r>
            <a:r>
              <a:rPr lang="EN-US" sz="2800" b="1" dirty="0" err="1"/>
              <a:t>izbornu</a:t>
            </a:r>
            <a:r>
              <a:rPr lang="EN-US" sz="2800" dirty="0"/>
              <a:t> </a:t>
            </a:r>
            <a:r>
              <a:rPr lang="EN-US" sz="2800" dirty="0" err="1"/>
              <a:t>nastavu</a:t>
            </a:r>
            <a:r>
              <a:rPr lang="EN-US" sz="2800" dirty="0"/>
              <a:t> </a:t>
            </a:r>
            <a:r>
              <a:rPr lang="EN-US" sz="2800" dirty="0" err="1"/>
              <a:t>informatike</a:t>
            </a:r>
            <a:r>
              <a:rPr lang="EN-US" sz="2800" dirty="0"/>
              <a:t> od </a:t>
            </a:r>
            <a:r>
              <a:rPr lang="EN-US" sz="2800" b="1" dirty="0" err="1"/>
              <a:t>prvog</a:t>
            </a:r>
            <a:r>
              <a:rPr lang="EN-US" sz="2800" dirty="0"/>
              <a:t> </a:t>
            </a:r>
            <a:r>
              <a:rPr lang="EN-US" sz="2800" dirty="0" err="1"/>
              <a:t>razreda</a:t>
            </a:r>
            <a:r>
              <a:rPr lang="EN-US" sz="2800" dirty="0"/>
              <a:t> </a:t>
            </a:r>
            <a:r>
              <a:rPr lang="EN-US" sz="2800" dirty="0" err="1"/>
              <a:t>osnovne</a:t>
            </a:r>
            <a:r>
              <a:rPr lang="EN-US" sz="2800" dirty="0"/>
              <a:t> </a:t>
            </a:r>
            <a:r>
              <a:rPr lang="EN-US" sz="2800" dirty="0" err="1"/>
              <a:t>škole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dirty="0" smtClean="0"/>
              <a:t>- </a:t>
            </a:r>
            <a:r>
              <a:rPr lang="EN-US" sz="2800" u="sng" dirty="0" err="1"/>
              <a:t>uvođenje</a:t>
            </a:r>
            <a:r>
              <a:rPr lang="EN-US" sz="2800" u="sng" dirty="0"/>
              <a:t> </a:t>
            </a:r>
            <a:r>
              <a:rPr lang="EN-US" sz="2800" u="sng" dirty="0" err="1"/>
              <a:t>programiranja</a:t>
            </a:r>
            <a:r>
              <a:rPr lang="EN-US" sz="2800" u="sng" dirty="0"/>
              <a:t> </a:t>
            </a:r>
            <a:r>
              <a:rPr lang="EN-US" sz="2800" u="sng" dirty="0" err="1"/>
              <a:t>i</a:t>
            </a:r>
            <a:r>
              <a:rPr lang="EN-US" sz="2800" u="sng" dirty="0"/>
              <a:t> </a:t>
            </a:r>
            <a:r>
              <a:rPr lang="EN-US" sz="2800" u="sng" dirty="0" err="1"/>
              <a:t>algoritamskog</a:t>
            </a:r>
            <a:r>
              <a:rPr lang="EN-US" sz="2800" u="sng" dirty="0"/>
              <a:t> </a:t>
            </a:r>
            <a:r>
              <a:rPr lang="EN-US" sz="2800" u="sng" dirty="0" err="1"/>
              <a:t>razmišljanja</a:t>
            </a:r>
            <a:endParaRPr lang="EN-US" sz="2800" u="sng" dirty="0"/>
          </a:p>
          <a:p>
            <a:r>
              <a:rPr lang="EN-US" sz="2800" b="1" dirty="0" err="1"/>
              <a:t>Zanimanja</a:t>
            </a:r>
            <a:r>
              <a:rPr lang="EN-US" sz="2800" dirty="0"/>
              <a:t> </a:t>
            </a:r>
            <a:r>
              <a:rPr lang="EN-US" sz="2800" dirty="0" err="1"/>
              <a:t>kojima</a:t>
            </a:r>
            <a:r>
              <a:rPr lang="EN-US" sz="2800" dirty="0"/>
              <a:t> </a:t>
            </a:r>
            <a:r>
              <a:rPr lang="EN-US" sz="2800" dirty="0" err="1"/>
              <a:t>će</a:t>
            </a:r>
            <a:r>
              <a:rPr lang="EN-US" sz="2800" dirty="0"/>
              <a:t> se </a:t>
            </a:r>
            <a:r>
              <a:rPr lang="EN-US" sz="2800" dirty="0" err="1"/>
              <a:t>nove</a:t>
            </a:r>
            <a:r>
              <a:rPr lang="EN-US" sz="2800" dirty="0"/>
              <a:t> </a:t>
            </a:r>
            <a:r>
              <a:rPr lang="EN-US" sz="2800" dirty="0" err="1"/>
              <a:t>generacije</a:t>
            </a:r>
            <a:r>
              <a:rPr lang="EN-US" sz="2800" dirty="0"/>
              <a:t> </a:t>
            </a:r>
            <a:r>
              <a:rPr lang="EN-US" sz="2800" dirty="0" err="1"/>
              <a:t>baviti</a:t>
            </a:r>
            <a:r>
              <a:rPr lang="EN-US" sz="2800" dirty="0"/>
              <a:t> </a:t>
            </a:r>
            <a:r>
              <a:rPr lang="EN-US" sz="2800" dirty="0" err="1"/>
              <a:t>još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b="1" dirty="0"/>
              <a:t>ne </a:t>
            </a:r>
            <a:r>
              <a:rPr lang="EN-US" sz="2800" b="1" dirty="0" err="1"/>
              <a:t>postoje</a:t>
            </a:r>
            <a:r>
              <a:rPr lang="EN-US" sz="2800" b="1" dirty="0"/>
              <a:t> </a:t>
            </a:r>
            <a:r>
              <a:rPr lang="EN-US" sz="2800" dirty="0"/>
              <a:t>- </a:t>
            </a:r>
            <a:r>
              <a:rPr lang="EN-US" sz="2800" dirty="0" err="1"/>
              <a:t>škola</a:t>
            </a:r>
            <a:r>
              <a:rPr lang="EN-US" sz="2800" dirty="0"/>
              <a:t> </a:t>
            </a:r>
            <a:r>
              <a:rPr lang="EN-US" sz="2800" b="1" u="sng" dirty="0"/>
              <a:t>mora </a:t>
            </a:r>
            <a:r>
              <a:rPr lang="EN-US" sz="2800" b="1" u="sng" dirty="0" err="1"/>
              <a:t>prestati</a:t>
            </a:r>
            <a:r>
              <a:rPr lang="EN-US" sz="2800" b="1" u="sng" dirty="0"/>
              <a:t> </a:t>
            </a:r>
            <a:r>
              <a:rPr lang="EN-US" sz="2800" b="1" u="sng" dirty="0" err="1"/>
              <a:t>biti</a:t>
            </a:r>
            <a:r>
              <a:rPr lang="EN-US" sz="2800" b="1" u="sng" dirty="0"/>
              <a:t> </a:t>
            </a:r>
            <a:r>
              <a:rPr lang="EN-US" sz="2800" b="1" u="sng" dirty="0" err="1"/>
              <a:t>mjesto</a:t>
            </a:r>
            <a:r>
              <a:rPr lang="EN-US" sz="2800" b="1" u="sng" dirty="0"/>
              <a:t> </a:t>
            </a:r>
            <a:r>
              <a:rPr lang="EN-US" sz="2800" b="1" u="sng" dirty="0" err="1"/>
              <a:t>gdje</a:t>
            </a:r>
            <a:r>
              <a:rPr lang="EN-US" sz="2800" b="1" u="sng" dirty="0"/>
              <a:t> se </a:t>
            </a:r>
            <a:r>
              <a:rPr lang="EN-US" sz="2800" b="1" u="sng" dirty="0" err="1"/>
              <a:t>znanje</a:t>
            </a:r>
            <a:r>
              <a:rPr lang="EN-US" sz="2800" b="1" u="sng" dirty="0"/>
              <a:t> "</a:t>
            </a:r>
            <a:r>
              <a:rPr lang="EN-US" sz="2800" b="1" u="sng" dirty="0" err="1"/>
              <a:t>ulijeva</a:t>
            </a:r>
            <a:r>
              <a:rPr lang="EN-US" sz="2800" b="1" u="sng" dirty="0"/>
              <a:t>"</a:t>
            </a:r>
            <a:endParaRPr lang="en-US" sz="2800" b="1" u="sng" dirty="0"/>
          </a:p>
          <a:p>
            <a:pPr marL="457200" lvl="1" indent="0">
              <a:buNone/>
            </a:pPr>
            <a:r>
              <a:rPr lang="EN-US" sz="2800" dirty="0" smtClean="0"/>
              <a:t>- </a:t>
            </a:r>
            <a:r>
              <a:rPr lang="EN-US" sz="2800" dirty="0" err="1" smtClean="0"/>
              <a:t>moramo</a:t>
            </a:r>
            <a:r>
              <a:rPr lang="EN-US" sz="2800" dirty="0" smtClean="0"/>
              <a:t> </a:t>
            </a:r>
            <a:r>
              <a:rPr lang="hr-HR" sz="2800" dirty="0" smtClean="0"/>
              <a:t>ih </a:t>
            </a:r>
            <a:r>
              <a:rPr lang="EN-US" sz="2800" dirty="0" err="1" smtClean="0"/>
              <a:t>naučiti</a:t>
            </a:r>
            <a:r>
              <a:rPr lang="EN-US" sz="2800" dirty="0" smtClean="0"/>
              <a:t> </a:t>
            </a:r>
            <a:r>
              <a:rPr lang="EN-US" sz="2800" dirty="0" err="1"/>
              <a:t>razmišljanju</a:t>
            </a:r>
            <a:r>
              <a:rPr lang="EN-US" sz="2800" dirty="0"/>
              <a:t>, </a:t>
            </a:r>
            <a:r>
              <a:rPr lang="EN-US" sz="2800" dirty="0" err="1" smtClean="0"/>
              <a:t>rješava</a:t>
            </a:r>
            <a:r>
              <a:rPr lang="hr-HR" sz="2800" dirty="0" smtClean="0"/>
              <a:t>n</a:t>
            </a:r>
            <a:r>
              <a:rPr lang="EN-US" sz="2800" dirty="0" err="1" smtClean="0"/>
              <a:t>ju</a:t>
            </a:r>
            <a:r>
              <a:rPr lang="EN-US" sz="2800" dirty="0" smtClean="0"/>
              <a:t> </a:t>
            </a:r>
            <a:r>
              <a:rPr lang="EN-US" sz="2800" dirty="0" err="1"/>
              <a:t>novonastalih</a:t>
            </a:r>
            <a:r>
              <a:rPr lang="EN-US" sz="2800" dirty="0"/>
              <a:t> </a:t>
            </a:r>
            <a:r>
              <a:rPr lang="EN-US" sz="2800" dirty="0" err="1"/>
              <a:t>problema</a:t>
            </a:r>
            <a:r>
              <a:rPr lang="EN-US" sz="2800" dirty="0"/>
              <a:t>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naučiti</a:t>
            </a:r>
            <a:r>
              <a:rPr lang="EN-US" sz="2800" dirty="0"/>
              <a:t> </a:t>
            </a:r>
            <a:r>
              <a:rPr lang="EN-US" sz="2800" dirty="0" err="1"/>
              <a:t>ih</a:t>
            </a:r>
            <a:r>
              <a:rPr lang="EN-US" sz="2800" dirty="0"/>
              <a:t> </a:t>
            </a:r>
            <a:r>
              <a:rPr lang="EN-US" sz="2800" dirty="0" err="1"/>
              <a:t>učiti</a:t>
            </a:r>
            <a:r>
              <a:rPr lang="EN-US" sz="2800" dirty="0"/>
              <a:t> ono </a:t>
            </a:r>
            <a:r>
              <a:rPr lang="EN-US" sz="2800" dirty="0" err="1"/>
              <a:t>što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je u </a:t>
            </a:r>
            <a:r>
              <a:rPr lang="EN-US" sz="2800" dirty="0" err="1"/>
              <a:t>datom</a:t>
            </a:r>
            <a:r>
              <a:rPr lang="EN-US" sz="2800" dirty="0"/>
              <a:t> </a:t>
            </a:r>
            <a:r>
              <a:rPr lang="EN-US" sz="2800" dirty="0" err="1"/>
              <a:t>trenutku</a:t>
            </a:r>
            <a:r>
              <a:rPr lang="EN-US" sz="2800" dirty="0"/>
              <a:t> </a:t>
            </a:r>
            <a:r>
              <a:rPr lang="EN-US" sz="2800" dirty="0" err="1"/>
              <a:t>potrebno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026" name="Picture 2" descr="Slikovni rezultat za kids new gene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839" y="48522"/>
            <a:ext cx="2070441" cy="164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24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Programiranje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razmišljanja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105025"/>
            <a:ext cx="10799618" cy="22880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smtClean="0"/>
              <a:t>Ne</a:t>
            </a:r>
            <a:r>
              <a:rPr lang="hr-HR" sz="2800" dirty="0" smtClean="0"/>
              <a:t>će svi </a:t>
            </a:r>
            <a:r>
              <a:rPr lang="EN-US" sz="2800" dirty="0" err="1" smtClean="0"/>
              <a:t>postati</a:t>
            </a:r>
            <a:r>
              <a:rPr lang="EN-US" sz="2800" dirty="0" smtClean="0"/>
              <a:t> </a:t>
            </a:r>
            <a:r>
              <a:rPr lang="EN-US" sz="2800" dirty="0" err="1"/>
              <a:t>programeri</a:t>
            </a:r>
            <a:r>
              <a:rPr lang="EN-US" sz="2800" dirty="0"/>
              <a:t>, </a:t>
            </a:r>
            <a:r>
              <a:rPr lang="EN-US" sz="2800" dirty="0" err="1"/>
              <a:t>ali</a:t>
            </a:r>
            <a:r>
              <a:rPr lang="EN-US" sz="2800" dirty="0"/>
              <a:t> </a:t>
            </a:r>
            <a:r>
              <a:rPr lang="EN-US" sz="2800" dirty="0" err="1"/>
              <a:t>uvođenjem</a:t>
            </a:r>
            <a:r>
              <a:rPr lang="EN-US" sz="2800" dirty="0"/>
              <a:t> </a:t>
            </a:r>
            <a:r>
              <a:rPr lang="EN-US" sz="2800" dirty="0" err="1"/>
              <a:t>programiranja</a:t>
            </a:r>
            <a:r>
              <a:rPr lang="EN-US" sz="2800" dirty="0"/>
              <a:t> mi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omogućavamo</a:t>
            </a:r>
            <a:r>
              <a:rPr lang="EN-US" sz="2800" dirty="0"/>
              <a:t> </a:t>
            </a:r>
            <a:r>
              <a:rPr lang="EN-US" sz="2800" dirty="0" err="1"/>
              <a:t>usvajanje</a:t>
            </a:r>
            <a:r>
              <a:rPr lang="EN-US" sz="2800" dirty="0"/>
              <a:t> </a:t>
            </a:r>
            <a:r>
              <a:rPr lang="EN-US" sz="2800" b="1" dirty="0" err="1"/>
              <a:t>vještina</a:t>
            </a:r>
            <a:r>
              <a:rPr lang="EN-US" sz="2800" dirty="0"/>
              <a:t> </a:t>
            </a:r>
            <a:r>
              <a:rPr lang="EN-US" sz="2800" b="1" dirty="0" err="1"/>
              <a:t>problemskog</a:t>
            </a:r>
            <a:r>
              <a:rPr lang="EN-US" sz="2800" b="1" dirty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EN-US" sz="2800" b="1" dirty="0" err="1"/>
              <a:t>algoritamskog</a:t>
            </a:r>
            <a:r>
              <a:rPr lang="EN-US" sz="2800" b="1" dirty="0"/>
              <a:t> </a:t>
            </a:r>
            <a:r>
              <a:rPr lang="EN-US" sz="2800" b="1" dirty="0" err="1"/>
              <a:t>razmišljanja</a:t>
            </a:r>
            <a:endParaRPr lang="EN-US" sz="2800" b="1" dirty="0"/>
          </a:p>
          <a:p>
            <a:r>
              <a:rPr lang="EN-US" sz="2800" dirty="0" err="1" smtClean="0"/>
              <a:t>Takvo</a:t>
            </a:r>
            <a:r>
              <a:rPr lang="EN-US" sz="2800" dirty="0" smtClean="0"/>
              <a:t> </a:t>
            </a:r>
            <a:r>
              <a:rPr lang="EN-US" sz="2800" dirty="0" err="1" smtClean="0"/>
              <a:t>razmišljanj</a:t>
            </a:r>
            <a:r>
              <a:rPr lang="hr-HR" sz="2800" dirty="0" smtClean="0"/>
              <a:t>e</a:t>
            </a:r>
            <a:r>
              <a:rPr lang="EN-US" sz="2800" dirty="0" smtClean="0"/>
              <a:t> </a:t>
            </a:r>
            <a:r>
              <a:rPr lang="EN-US" sz="2800" dirty="0" err="1"/>
              <a:t>može</a:t>
            </a:r>
            <a:r>
              <a:rPr lang="EN-US" sz="2800" dirty="0"/>
              <a:t> se </a:t>
            </a:r>
            <a:r>
              <a:rPr lang="EN-US" sz="2800" dirty="0" smtClean="0"/>
              <a:t>prim</a:t>
            </a:r>
            <a:r>
              <a:rPr lang="hr-HR" sz="2800" dirty="0" smtClean="0"/>
              <a:t>i</a:t>
            </a:r>
            <a:r>
              <a:rPr lang="EN-US" sz="2800" dirty="0" err="1" smtClean="0"/>
              <a:t>jeniti</a:t>
            </a:r>
            <a:r>
              <a:rPr lang="EN-US" sz="2800" dirty="0" smtClean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bilo</a:t>
            </a:r>
            <a:r>
              <a:rPr lang="EN-US" sz="2800" b="1" dirty="0"/>
              <a:t> </a:t>
            </a:r>
            <a:r>
              <a:rPr lang="EN-US" sz="2800" b="1" dirty="0" err="1"/>
              <a:t>koju</a:t>
            </a:r>
            <a:r>
              <a:rPr lang="EN-US" sz="2800" b="1" dirty="0"/>
              <a:t> </a:t>
            </a:r>
            <a:r>
              <a:rPr lang="EN-US" sz="2800" b="1" dirty="0" err="1"/>
              <a:t>sferu</a:t>
            </a:r>
            <a:r>
              <a:rPr lang="EN-US" sz="2800" dirty="0"/>
              <a:t> </a:t>
            </a: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 descr="Slikovni rezultat za kids programing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83" y="4297246"/>
            <a:ext cx="2560754" cy="256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2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009" y="76605"/>
            <a:ext cx="10178322" cy="1492132"/>
          </a:xfrm>
        </p:spPr>
        <p:txBody>
          <a:bodyPr/>
          <a:lstStyle/>
          <a:p>
            <a:r>
              <a:rPr lang="EN-US" dirty="0" err="1"/>
              <a:t>Programiranje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razmišljanja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992" y="1568737"/>
            <a:ext cx="10154653" cy="3889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800" dirty="0" smtClean="0"/>
              <a:t>Programiranje se sviđalo „odabranima” zbog neprivlačnosti sučelja za ovladavanjem programskih jezika – pogotovo novim generacijama</a:t>
            </a:r>
            <a:endParaRPr lang="en-US" sz="2800" dirty="0"/>
          </a:p>
          <a:p>
            <a:r>
              <a:rPr lang="hr-HR" sz="2800" dirty="0" smtClean="0"/>
              <a:t>Danas su</a:t>
            </a:r>
            <a:r>
              <a:rPr lang="EN-US" sz="2800" dirty="0" smtClean="0"/>
              <a:t> </a:t>
            </a:r>
            <a:r>
              <a:rPr lang="EN-US" sz="2800" dirty="0" err="1"/>
              <a:t>učenici</a:t>
            </a:r>
            <a:r>
              <a:rPr lang="EN-US" sz="2800" dirty="0"/>
              <a:t> </a:t>
            </a:r>
            <a:r>
              <a:rPr lang="EN-US" sz="2800" dirty="0" err="1"/>
              <a:t>naučeni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boje</a:t>
            </a:r>
            <a:r>
              <a:rPr lang="EN-US" sz="2800" dirty="0"/>
              <a:t>, </a:t>
            </a:r>
            <a:r>
              <a:rPr lang="EN-US" sz="2800" dirty="0" err="1"/>
              <a:t>bogata</a:t>
            </a:r>
            <a:r>
              <a:rPr lang="EN-US" sz="2800" dirty="0"/>
              <a:t> </a:t>
            </a:r>
            <a:r>
              <a:rPr lang="EN-US" sz="2800" dirty="0" err="1"/>
              <a:t>grafička</a:t>
            </a:r>
            <a:r>
              <a:rPr lang="EN-US" sz="2800" dirty="0"/>
              <a:t> </a:t>
            </a:r>
            <a:r>
              <a:rPr lang="EN-US" sz="2800" dirty="0" err="1"/>
              <a:t>sučelja</a:t>
            </a:r>
            <a:r>
              <a:rPr lang="EN-US" sz="2800" dirty="0"/>
              <a:t>, </a:t>
            </a:r>
            <a:r>
              <a:rPr lang="EN-US" sz="2800" dirty="0" err="1"/>
              <a:t>moderna</a:t>
            </a:r>
            <a:r>
              <a:rPr lang="EN-US" sz="2800" dirty="0"/>
              <a:t> </a:t>
            </a:r>
            <a:r>
              <a:rPr lang="EN-US" sz="2800" dirty="0" err="1"/>
              <a:t>grafička</a:t>
            </a:r>
            <a:r>
              <a:rPr lang="EN-US" sz="2800" dirty="0"/>
              <a:t> </a:t>
            </a:r>
            <a:r>
              <a:rPr lang="EN-US" sz="2800" dirty="0" err="1"/>
              <a:t>rješenja</a:t>
            </a:r>
            <a:r>
              <a:rPr lang="EN-US" sz="2800" dirty="0"/>
              <a:t> </a:t>
            </a:r>
            <a:r>
              <a:rPr lang="hr-HR" sz="2800" dirty="0" smtClean="0"/>
              <a:t>– </a:t>
            </a:r>
            <a:r>
              <a:rPr lang="hr-HR" sz="2800" b="1" dirty="0" smtClean="0"/>
              <a:t>odbojnost</a:t>
            </a:r>
            <a:r>
              <a:rPr lang="hr-HR" sz="2800" dirty="0" smtClean="0"/>
              <a:t> prema zastarjelim editorima</a:t>
            </a:r>
          </a:p>
          <a:p>
            <a:r>
              <a:rPr lang="hr-HR" sz="2800" dirty="0" smtClean="0"/>
              <a:t>U svijetu postoji pokret koji je </a:t>
            </a:r>
            <a:r>
              <a:rPr lang="hr-HR" sz="2800" dirty="0" smtClean="0"/>
              <a:t>osvijestio </a:t>
            </a:r>
            <a:r>
              <a:rPr lang="hr-HR" sz="2800" b="1" u="sng" dirty="0" smtClean="0"/>
              <a:t>važnost uvođenja ranog programiranja</a:t>
            </a:r>
            <a:endParaRPr lang="EN-US" sz="2800" b="1" u="sng" dirty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234093" y="5229226"/>
            <a:ext cx="3300412" cy="127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TU NASTUPA </a:t>
            </a:r>
            <a:endParaRPr lang="hr-HR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074" name="Picture 2" descr="Slikovni rezultat za scr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6" y="4970636"/>
            <a:ext cx="2747962" cy="178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8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RAZVOJNI ALAT SCRATCH</a:t>
            </a:r>
            <a:r>
              <a:rPr lang="hr-HR" dirty="0"/>
              <a:t> 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71600"/>
            <a:ext cx="10439830" cy="5370385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/>
              <a:t>Scratch je </a:t>
            </a:r>
            <a:r>
              <a:rPr lang="hr-HR" sz="2800" b="1" dirty="0"/>
              <a:t>projekt</a:t>
            </a:r>
            <a:r>
              <a:rPr lang="hr-HR" sz="2800" dirty="0"/>
              <a:t> od </a:t>
            </a:r>
            <a:r>
              <a:rPr lang="hr-HR" sz="2800" u="sng" dirty="0"/>
              <a:t>Lifelong Kindergarten Group</a:t>
            </a:r>
            <a:r>
              <a:rPr lang="hr-HR" sz="2800" dirty="0"/>
              <a:t> pri MIT Media </a:t>
            </a:r>
            <a:r>
              <a:rPr lang="hr-HR" sz="2800" dirty="0" smtClean="0"/>
              <a:t>Lab</a:t>
            </a:r>
          </a:p>
          <a:p>
            <a:r>
              <a:rPr lang="hr-HR" sz="2800" dirty="0" smtClean="0"/>
              <a:t>Programski </a:t>
            </a:r>
            <a:r>
              <a:rPr lang="hr-HR" sz="2800" dirty="0"/>
              <a:t>jezik i programsko okruženje koji </a:t>
            </a:r>
            <a:r>
              <a:rPr lang="hr-HR" sz="2800" dirty="0" smtClean="0"/>
              <a:t>omogućavaju jednostavno </a:t>
            </a:r>
            <a:r>
              <a:rPr lang="hr-HR" sz="2800" b="1" u="sng" dirty="0" smtClean="0"/>
              <a:t>stvaranje </a:t>
            </a:r>
            <a:r>
              <a:rPr lang="hr-HR" sz="2800" b="1" u="sng" dirty="0"/>
              <a:t>interaktivnih priča, igara i animacija, te dijeljenje radova preko računalne </a:t>
            </a:r>
            <a:r>
              <a:rPr lang="hr-HR" sz="2800" b="1" u="sng" dirty="0" smtClean="0"/>
              <a:t>mreže</a:t>
            </a:r>
            <a:endParaRPr lang="hr-HR" sz="2800" b="1" u="sng" dirty="0" smtClean="0">
              <a:solidFill>
                <a:schemeClr val="tx1"/>
              </a:solidFill>
            </a:endParaRPr>
          </a:p>
          <a:p>
            <a:r>
              <a:rPr lang="hr-HR" sz="2800" dirty="0"/>
              <a:t>P</a:t>
            </a:r>
            <a:r>
              <a:rPr lang="hr-HR" sz="2800" dirty="0" smtClean="0"/>
              <a:t>rogramsko </a:t>
            </a:r>
            <a:r>
              <a:rPr lang="hr-HR" sz="2800" dirty="0"/>
              <a:t>sučelje </a:t>
            </a:r>
            <a:r>
              <a:rPr lang="hr-HR" sz="2800" b="1" dirty="0"/>
              <a:t>učitava</a:t>
            </a:r>
            <a:r>
              <a:rPr lang="hr-HR" sz="2800" dirty="0"/>
              <a:t> se unutar </a:t>
            </a:r>
            <a:r>
              <a:rPr lang="hr-HR" sz="2800" b="1" dirty="0"/>
              <a:t>Web preglednika </a:t>
            </a:r>
            <a:r>
              <a:rPr lang="hr-HR" sz="2800" dirty="0"/>
              <a:t>stoga je osnovni uvjet pristup </a:t>
            </a:r>
            <a:r>
              <a:rPr lang="hr-HR" sz="2800" dirty="0" smtClean="0"/>
              <a:t>mreži</a:t>
            </a:r>
            <a:endParaRPr lang="hr-HR" sz="2800" dirty="0"/>
          </a:p>
          <a:p>
            <a:r>
              <a:rPr lang="hr-HR" sz="2800" dirty="0"/>
              <a:t>S</a:t>
            </a:r>
            <a:r>
              <a:rPr lang="hr-HR" sz="2800" dirty="0" smtClean="0"/>
              <a:t>amo </a:t>
            </a:r>
            <a:r>
              <a:rPr lang="hr-HR" sz="2800" dirty="0"/>
              <a:t>programsko okruženje </a:t>
            </a:r>
            <a:r>
              <a:rPr lang="hr-HR" sz="2800" b="1" dirty="0"/>
              <a:t>ne zahtijeva</a:t>
            </a:r>
            <a:r>
              <a:rPr lang="hr-HR" sz="2800" dirty="0"/>
              <a:t> nikakve specifične </a:t>
            </a:r>
            <a:r>
              <a:rPr lang="hr-HR" sz="2800" b="1" dirty="0"/>
              <a:t>dodatne</a:t>
            </a:r>
            <a:r>
              <a:rPr lang="hr-HR" sz="2800" dirty="0"/>
              <a:t> računalne </a:t>
            </a:r>
            <a:r>
              <a:rPr lang="hr-HR" sz="2800" b="1" dirty="0" smtClean="0"/>
              <a:t>resurse</a:t>
            </a:r>
            <a:r>
              <a:rPr lang="hr-HR" dirty="0">
                <a:solidFill>
                  <a:schemeClr val="tx1"/>
                </a:solidFill>
              </a:rPr>
              <a:t/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2050" name="Picture 2" descr="Slikovni rezultat za scr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14" y="5386968"/>
            <a:ext cx="5936343" cy="17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0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RAZVOJNI ALAT SCRATCH</a:t>
            </a:r>
            <a:r>
              <a:rPr lang="hr-HR" dirty="0"/>
              <a:t> 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71601"/>
            <a:ext cx="10178322" cy="4507992"/>
          </a:xfrm>
        </p:spPr>
        <p:txBody>
          <a:bodyPr>
            <a:noAutofit/>
          </a:bodyPr>
          <a:lstStyle/>
          <a:p>
            <a:r>
              <a:rPr lang="hr-HR" sz="2800" dirty="0"/>
              <a:t>Danas je aktivno oko </a:t>
            </a:r>
            <a:r>
              <a:rPr lang="hr-HR" sz="2800" b="1" dirty="0"/>
              <a:t>12.297.156</a:t>
            </a:r>
            <a:r>
              <a:rPr lang="hr-HR" sz="2800" dirty="0"/>
              <a:t> online korisnika što predstavlja nevjerojatnu brojku</a:t>
            </a:r>
          </a:p>
          <a:p>
            <a:r>
              <a:rPr lang="hr-HR" sz="2800" b="1" dirty="0"/>
              <a:t>Preveden je na 40 jezika </a:t>
            </a:r>
            <a:r>
              <a:rPr lang="hr-HR" sz="2800" dirty="0"/>
              <a:t>te broj </a:t>
            </a:r>
            <a:r>
              <a:rPr lang="hr-HR" sz="2800" dirty="0" smtClean="0"/>
              <a:t>korisnika i </a:t>
            </a:r>
            <a:r>
              <a:rPr lang="hr-HR" sz="2800" dirty="0"/>
              <a:t>njihovih projekata raste iz dana u dan </a:t>
            </a:r>
          </a:p>
          <a:p>
            <a:r>
              <a:rPr lang="hr-HR" sz="2800" b="1" dirty="0" smtClean="0"/>
              <a:t>Razvijaju se zajednice Scratch </a:t>
            </a:r>
            <a:r>
              <a:rPr lang="hr-HR" sz="2800" b="1" dirty="0"/>
              <a:t>programera </a:t>
            </a:r>
            <a:r>
              <a:rPr lang="hr-HR" sz="2800" dirty="0"/>
              <a:t>pružajući jedni drugima potporu u realizaciji projekata</a:t>
            </a:r>
          </a:p>
          <a:p>
            <a:r>
              <a:rPr lang="hr-HR" sz="2800" dirty="0"/>
              <a:t>Svi projekti mogu </a:t>
            </a:r>
            <a:r>
              <a:rPr lang="hr-HR" sz="2800" b="1" dirty="0"/>
              <a:t>biti javno dostupni </a:t>
            </a:r>
            <a:r>
              <a:rPr lang="hr-HR" sz="2800" dirty="0"/>
              <a:t>pružajući drugima mogućnost učenja kroz iste ili </a:t>
            </a:r>
            <a:r>
              <a:rPr lang="hr-HR" sz="2800" b="1" u="sng" dirty="0" smtClean="0"/>
              <a:t>zajedničko </a:t>
            </a:r>
            <a:r>
              <a:rPr lang="hr-HR" sz="2800" b="1" u="sng" dirty="0"/>
              <a:t>razvijanje zanimljivih </a:t>
            </a:r>
            <a:r>
              <a:rPr lang="hr-HR" sz="2800" b="1" u="sng" dirty="0" smtClean="0"/>
              <a:t>projekata</a:t>
            </a:r>
            <a:r>
              <a:rPr lang="hr-HR" sz="2800" b="1" u="sng" dirty="0"/>
              <a:t/>
            </a:r>
            <a:br>
              <a:rPr lang="hr-HR" sz="2800" b="1" u="sng" dirty="0"/>
            </a:br>
            <a:r>
              <a:rPr lang="hr-HR" sz="2800" b="1" u="sng" dirty="0">
                <a:solidFill>
                  <a:schemeClr val="tx1"/>
                </a:solidFill>
              </a:rPr>
              <a:t/>
            </a:r>
            <a:br>
              <a:rPr lang="hr-HR" sz="2800" b="1" u="sng" dirty="0">
                <a:solidFill>
                  <a:schemeClr val="tx1"/>
                </a:solidFill>
              </a:rPr>
            </a:br>
            <a:r>
              <a:rPr lang="hr-HR" sz="2800" dirty="0"/>
              <a:t/>
            </a:r>
            <a:br>
              <a:rPr lang="hr-HR" sz="2800" dirty="0"/>
            </a:br>
            <a:endParaRPr lang="hr-HR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626" y="1128451"/>
            <a:ext cx="2856426" cy="497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Studij slučaja (CASE study)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039" y="1289565"/>
            <a:ext cx="10515600" cy="4351338"/>
          </a:xfrm>
        </p:spPr>
        <p:txBody>
          <a:bodyPr/>
          <a:lstStyle/>
          <a:p>
            <a:r>
              <a:rPr lang="hr-HR" sz="2800" b="1" u="sng" dirty="0" smtClean="0"/>
              <a:t>RAZLOG</a:t>
            </a:r>
            <a:r>
              <a:rPr lang="hr-HR" sz="2800" dirty="0" smtClean="0"/>
              <a:t> </a:t>
            </a:r>
            <a:r>
              <a:rPr lang="hr-HR" sz="2800" dirty="0"/>
              <a:t>- otvoriti vrata </a:t>
            </a:r>
            <a:r>
              <a:rPr lang="hr-HR" sz="2800" b="1" dirty="0"/>
              <a:t>Scratch</a:t>
            </a:r>
            <a:r>
              <a:rPr lang="hr-HR" sz="2800" dirty="0"/>
              <a:t> programskom okruženju unutar </a:t>
            </a:r>
            <a:r>
              <a:rPr lang="hr-HR" sz="2800" b="1" dirty="0"/>
              <a:t>primarnog obrazovanja</a:t>
            </a:r>
          </a:p>
          <a:p>
            <a:r>
              <a:rPr lang="hr-HR" sz="2800" dirty="0"/>
              <a:t>Istraživanje provedeno na </a:t>
            </a:r>
            <a:r>
              <a:rPr lang="hr-HR" sz="2800" b="1" u="sng" dirty="0"/>
              <a:t>dva peta razreda </a:t>
            </a:r>
            <a:r>
              <a:rPr lang="hr-HR" sz="2800" dirty="0"/>
              <a:t>u OŠ Jure Kaštelana u Zagrebu, a anketi je pristupilo </a:t>
            </a:r>
            <a:r>
              <a:rPr lang="hr-HR" sz="2800" b="1" u="sng" dirty="0"/>
              <a:t>40 učenika</a:t>
            </a:r>
          </a:p>
          <a:p>
            <a:r>
              <a:rPr lang="hr-HR" sz="2800" dirty="0"/>
              <a:t>Kroz postojeći nastavni plan i program prilagodili smo nastavu u novom okruženju</a:t>
            </a:r>
          </a:p>
          <a:p>
            <a:r>
              <a:rPr lang="hr-HR" sz="2800" dirty="0"/>
              <a:t>Nakon završene studije pitali smo </a:t>
            </a:r>
            <a:r>
              <a:rPr lang="hr-HR" sz="2800" b="1" dirty="0"/>
              <a:t>učenike za njihovo mišljenje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/>
              <a:t>(kroz kratki anketni upitnik), te analizirali njihove </a:t>
            </a:r>
            <a:r>
              <a:rPr lang="hr-HR" sz="2800" dirty="0" smtClean="0"/>
              <a:t>uratke</a:t>
            </a:r>
            <a:endParaRPr lang="hr-HR" sz="2800" dirty="0"/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 descr="Slikovni rezultat za oš jure kaštel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1"/>
          <a:stretch/>
        </p:blipFill>
        <p:spPr bwMode="auto">
          <a:xfrm>
            <a:off x="9258829" y="5413829"/>
            <a:ext cx="2339810" cy="1444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3469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20" y="189880"/>
            <a:ext cx="10178322" cy="1492132"/>
          </a:xfrm>
        </p:spPr>
        <p:txBody>
          <a:bodyPr/>
          <a:lstStyle/>
          <a:p>
            <a:r>
              <a:rPr lang="hr-HR" dirty="0"/>
              <a:t>Prvi koraci u Scratch-u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920" y="935946"/>
            <a:ext cx="10178322" cy="3593591"/>
          </a:xfrm>
        </p:spPr>
        <p:txBody>
          <a:bodyPr/>
          <a:lstStyle/>
          <a:p>
            <a:r>
              <a:rPr lang="hr-HR" sz="2800" dirty="0"/>
              <a:t>Nakon što se učenicima </a:t>
            </a:r>
            <a:r>
              <a:rPr lang="hr-HR" sz="2800" dirty="0" smtClean="0"/>
              <a:t>pojasne osnovni pojmovi </a:t>
            </a:r>
            <a:r>
              <a:rPr lang="hr-HR" sz="2800" dirty="0"/>
              <a:t>programiranja i važnost </a:t>
            </a:r>
            <a:r>
              <a:rPr lang="hr-HR" sz="2800" dirty="0" smtClean="0"/>
              <a:t>njihovog svladavanja</a:t>
            </a:r>
            <a:r>
              <a:rPr lang="hr-HR" sz="2800" dirty="0"/>
              <a:t>, započeto je upoznavanje sa Scratch razvojnim </a:t>
            </a:r>
            <a:r>
              <a:rPr lang="hr-HR" sz="2800" dirty="0" smtClean="0"/>
              <a:t>sučeljem</a:t>
            </a:r>
          </a:p>
          <a:p>
            <a:r>
              <a:rPr lang="hr-HR" sz="2800" dirty="0" smtClean="0"/>
              <a:t>Učenici </a:t>
            </a:r>
            <a:r>
              <a:rPr lang="hr-HR" sz="2800" dirty="0"/>
              <a:t>učitavaju </a:t>
            </a:r>
            <a:r>
              <a:rPr lang="hr-HR" sz="2800" dirty="0" smtClean="0"/>
              <a:t>Scratch sa </a:t>
            </a:r>
            <a:r>
              <a:rPr lang="hr-HR" sz="2800" dirty="0"/>
              <a:t>stranice </a:t>
            </a:r>
            <a:r>
              <a:rPr lang="hr-HR" sz="2800" b="1" dirty="0"/>
              <a:t>https://scratch.mit.edu</a:t>
            </a:r>
            <a:r>
              <a:rPr lang="hr-HR" sz="2800" dirty="0"/>
              <a:t>/ </a:t>
            </a:r>
            <a:r>
              <a:rPr lang="hr-HR" dirty="0"/>
              <a:t/>
            </a:r>
            <a:br>
              <a:rPr lang="hr-HR" dirty="0"/>
            </a:br>
            <a:endParaRPr lang="hr-HR" dirty="0" smtClean="0"/>
          </a:p>
          <a:p>
            <a:endParaRPr lang="hr-HR" dirty="0"/>
          </a:p>
        </p:txBody>
      </p:sp>
      <p:pic>
        <p:nvPicPr>
          <p:cNvPr id="4" name="-SjuiawRMU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325257" y="2934073"/>
            <a:ext cx="6815985" cy="383399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62920" y="4583327"/>
            <a:ext cx="2085473" cy="1096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INTRO VIDEO O SCRATCH-u</a:t>
            </a:r>
            <a:endParaRPr lang="hr-HR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6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1148</TotalTime>
  <Words>1037</Words>
  <Application>Microsoft Office PowerPoint</Application>
  <PresentationFormat>Widescreen</PresentationFormat>
  <Paragraphs>146</Paragraphs>
  <Slides>24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Gill Sans MT</vt:lpstr>
      <vt:lpstr>Impact</vt:lpstr>
      <vt:lpstr>Wingdings</vt:lpstr>
      <vt:lpstr>Badge</vt:lpstr>
      <vt:lpstr>Scratch - programiranje na zabavan način </vt:lpstr>
      <vt:lpstr>PowerPoint Presentation</vt:lpstr>
      <vt:lpstr>Današnja škola –  informatika u OŠ</vt:lpstr>
      <vt:lpstr>Programiranje kao način razmišljanja</vt:lpstr>
      <vt:lpstr>Programiranje kao način razmišljanja</vt:lpstr>
      <vt:lpstr>RAZVOJNI ALAT SCRATCH  </vt:lpstr>
      <vt:lpstr>RAZVOJNI ALAT SCRATCH  </vt:lpstr>
      <vt:lpstr>Studij slučaja (CASE study)</vt:lpstr>
      <vt:lpstr>Prvi koraci u Scratch-u</vt:lpstr>
      <vt:lpstr>Prvi koraci u Scratch-u</vt:lpstr>
      <vt:lpstr>Likovi (SPRITE)</vt:lpstr>
      <vt:lpstr> PozadiNe (BACKGROUND)</vt:lpstr>
      <vt:lpstr>BLOKOVI NAREDBI</vt:lpstr>
      <vt:lpstr>Zadatak za učenike: </vt:lpstr>
      <vt:lpstr>DALJE...</vt:lpstr>
      <vt:lpstr>REZULTAT</vt:lpstr>
      <vt:lpstr>VJEVERICE IGRAJU NOGOMET</vt:lpstr>
      <vt:lpstr>loptica mijenja boju svaki put kad dotakne Paddle</vt:lpstr>
      <vt:lpstr>Varijacije labirinta</vt:lpstr>
      <vt:lpstr>ZAKLJUČAK</vt:lpstr>
      <vt:lpstr>ZAKLJUČAK </vt:lpstr>
      <vt:lpstr>Neki komentari...</vt:lpstr>
      <vt:lpstr>ZAKLJUČAK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 - programiranje na zabavan način</dc:title>
  <dc:creator>Bobo</dc:creator>
  <cp:lastModifiedBy>Windows User</cp:lastModifiedBy>
  <cp:revision>44</cp:revision>
  <dcterms:modified xsi:type="dcterms:W3CDTF">2016-10-24T17:19:46Z</dcterms:modified>
</cp:coreProperties>
</file>