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12" r:id="rId2"/>
    <p:sldId id="284" r:id="rId3"/>
    <p:sldId id="285" r:id="rId4"/>
    <p:sldId id="328" r:id="rId5"/>
    <p:sldId id="33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326" r:id="rId16"/>
    <p:sldId id="327" r:id="rId17"/>
    <p:sldId id="325" r:id="rId18"/>
    <p:sldId id="309" r:id="rId19"/>
    <p:sldId id="310" r:id="rId20"/>
    <p:sldId id="335" r:id="rId21"/>
    <p:sldId id="311" r:id="rId22"/>
    <p:sldId id="337" r:id="rId23"/>
    <p:sldId id="336" r:id="rId24"/>
    <p:sldId id="329" r:id="rId25"/>
    <p:sldId id="332" r:id="rId26"/>
    <p:sldId id="330" r:id="rId27"/>
    <p:sldId id="331" r:id="rId28"/>
    <p:sldId id="280" r:id="rId29"/>
    <p:sldId id="281" r:id="rId30"/>
    <p:sldId id="333" r:id="rId31"/>
    <p:sldId id="266" r:id="rId32"/>
    <p:sldId id="31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6507-4248-4440-80D5-A61B5B4F9F2A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0B74-0382-450F-9BCC-4A1170EC44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312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able.eun.or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 dirty="0" smtClean="0"/>
              <a:t>Od 10 mjeseca prošle godine kada smo pohađali radionice u Londonu s našim suradnicima iz ostale četiri zemlje uključene u projekt. Dobili smo tada jedan dobar uvod u ono što nas čeka te u provođenje programa ENABLE ili sprječavanja nasilja među školskom djecom. Projektom je zamišljeno uključiti djecu od 11-14 godina iako u razgovoru s kolegama iz VB nije isključeno uključiti djecu i mlađe dobi te im prilagoditi sadržaj i materijale. </a:t>
            </a:r>
          </a:p>
          <a:p>
            <a:r>
              <a:rPr lang="hr-HR" baseline="0" dirty="0" smtClean="0"/>
              <a:t>Ono što olakšava rad nama učiteljima je činjenica da su nam pripremljene lekcije, prezentacije te čitava artikulacija sata koju zatim prilagođavamo svojim uvjetima i svojim potrebama.  No prije pregleda lekcija koje možete provoditi u svojim razredima kratko ćemo govoriti o tome što je to </a:t>
            </a:r>
            <a:r>
              <a:rPr lang="hr-HR" baseline="0" dirty="0" err="1" smtClean="0"/>
              <a:t>enable</a:t>
            </a:r>
            <a:r>
              <a:rPr lang="hr-HR" baseline="0" dirty="0" smtClean="0"/>
              <a:t> i što ga razlikuje od drugih vidova sprječavanja nasilja među djecom.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27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Što svaka lekcija sadrži</a:t>
            </a:r>
            <a:r>
              <a:rPr lang="hr-HR" baseline="0" dirty="0" smtClean="0"/>
              <a:t> i koliko traje ukazati na to da će često rasprava s djecom otići u širinu. Ja dozvolim djeci da kažu što žele bez obzira jesam li lekciju uspjela završiti do kraja. Važno je u školi s ravnateljem odlučiti o projektu te u sklopu sata razrednika objasniti i djeci i roditeljima o projektu.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12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16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Što svaka lekcija sadrži</a:t>
            </a:r>
            <a:r>
              <a:rPr lang="hr-HR" baseline="0" dirty="0" smtClean="0"/>
              <a:t> i koliko traje ukazati na to da će često rasprava s djecom otići u širinu. Ja dozvolim djeci da kažu što žele bez obzira jesam li lekciju uspjela završiti do kraja. Važno je u školi s ravnateljem odlučiti o projektu te u sklopu sata razrednika objasniti i djeci i roditeljima o projektu.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13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Načini na koji OŠ</a:t>
            </a:r>
            <a:r>
              <a:rPr lang="hr-HR" baseline="0" dirty="0" smtClean="0"/>
              <a:t> Kajzerica može provesti projekt te zamoliti učitelje da daju svoje mišljenje o tome. Ostaviti prostora za još neke prijedloge.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7509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r-HR" dirty="0" smtClean="0"/>
              <a:t>Shema vršnjačke potpore uključuje: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dirty="0" smtClean="0"/>
              <a:t>suradnju učenika na sprječavanju vršnjačkog nasilja i pomaganju u otklanjanju njegovog utjecaja na uključene pojedince.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dirty="0" smtClean="0"/>
              <a:t>Učenici za pružanje vršnjačke potpore provode kampanje i aktivnosti kojima osvještavaju svoje vršnjake o problemu vršnjačkog nasilja i pomažu im da u školi osjećaju sigurnost i potporu.</a:t>
            </a:r>
          </a:p>
          <a:p>
            <a:pPr algn="just"/>
            <a:r>
              <a:rPr lang="hr-HR" dirty="0" smtClean="0"/>
              <a:t>Istraživanja su pokazala da sheme vršnjačke potpore donose brojne prednosti kako školama tako i učenicima koji pružaju takvu vršnjačku potporu: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0B74-0382-450F-9BCC-4A1170EC44F9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3560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hr-HR" dirty="0" smtClean="0"/>
              <a:t>Učenici često radije razgovaraju sa svojim vršnjacima koji su im </a:t>
            </a:r>
            <a:r>
              <a:rPr lang="hr-HR" dirty="0" err="1" smtClean="0"/>
              <a:t>bliskiji</a:t>
            </a:r>
            <a:r>
              <a:rPr lang="hr-HR" dirty="0" smtClean="0"/>
              <a:t>. </a:t>
            </a:r>
          </a:p>
          <a:p>
            <a:pPr lvl="0" algn="just"/>
            <a:r>
              <a:rPr lang="hr-HR" dirty="0" smtClean="0"/>
              <a:t>Učenici kroz sudjelovanje u vršnjačkoj potpori daju izuzetno vrijednu podršku žrtvama vršnjačkog nasilja.</a:t>
            </a:r>
          </a:p>
          <a:p>
            <a:pPr lvl="0" algn="just"/>
            <a:r>
              <a:rPr lang="hr-HR" dirty="0" smtClean="0"/>
              <a:t>Učenici su često svjesniji onoga što se događa među vršnjačkim skupinama i mogu otkriti pojavu vršnjačkog nasilja prije školskih djelatnika.</a:t>
            </a:r>
          </a:p>
          <a:p>
            <a:pPr lvl="0" algn="just"/>
            <a:r>
              <a:rPr lang="hr-HR" dirty="0" smtClean="0"/>
              <a:t>Takva odgovornost često pomaže učenicima u stjecanju većeg samopouzdanja, osjećaja odgovornosti, aktivnog slušanja i empatije.</a:t>
            </a:r>
          </a:p>
          <a:p>
            <a:pPr algn="just"/>
            <a:r>
              <a:rPr lang="hr-HR" dirty="0" smtClean="0"/>
              <a:t>Vršnjačka potpora može biti jako korisna te pozitivno utjecati na ponašanje svojih vršnjaka kao i ohrabrivati da se suprotstave svim oblicima nasilja.</a:t>
            </a:r>
          </a:p>
          <a:p>
            <a:pPr algn="just"/>
            <a:r>
              <a:rPr lang="hr-HR" dirty="0" smtClean="0"/>
              <a:t>Učenici bi kroz ovaj program trebali postati otvoreniji prema odraslima, naročito prema učiteljima.</a:t>
            </a:r>
          </a:p>
          <a:p>
            <a:pPr algn="just"/>
            <a:r>
              <a:rPr lang="hr-HR" dirty="0" smtClean="0"/>
              <a:t>Kroz različite aktivnosti i programe, učenici će osvijestiti ostale na postojanost nasilja te će se truditi učiniti školu pozitivnom okolinom za druženje i učenje.</a:t>
            </a:r>
          </a:p>
          <a:p>
            <a:pPr lvl="0" algn="just"/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0B74-0382-450F-9BCC-4A1170EC44F9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41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0BD0-97CB-45AE-9349-230765F2B1C6}" type="slidenum">
              <a:rPr lang="hr-HR" smtClean="0">
                <a:solidFill>
                  <a:prstClr val="black"/>
                </a:solidFill>
              </a:rPr>
              <a:pPr/>
              <a:t>32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5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Projektom</a:t>
            </a:r>
            <a:r>
              <a:rPr lang="hr-HR" baseline="0" dirty="0" smtClean="0"/>
              <a:t> je zamišljeno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747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koordinira </a:t>
            </a:r>
            <a:r>
              <a:rPr lang="hr-H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European </a:t>
            </a:r>
            <a:r>
              <a:rPr lang="hr-H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Schoolnet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koja surađuje s odabranim organizacijama odgovarajuće stručnosti i pristupa, a koje su vrlo aktivne u borbi protiv zlostavljanja i vršnjačkog nasilja među mladima.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0B74-0382-450F-9BCC-4A1170EC44F9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168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Ovo su ciljevi koje</a:t>
            </a:r>
            <a:r>
              <a:rPr lang="hr-HR" baseline="0" dirty="0" smtClean="0"/>
              <a:t> smatram važnima i prema kojima bih stremila u svojoj školi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47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508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Tradicionalni</a:t>
            </a:r>
            <a:r>
              <a:rPr lang="hr-HR" baseline="0" dirty="0" smtClean="0"/>
              <a:t> pristup nasilju je najčešće nakon što se nasilje dogodi traže se mjere pomoći za žrtvu te mjere kazni za počinitelja stoga je ideja </a:t>
            </a:r>
            <a:r>
              <a:rPr lang="hr-HR" baseline="0" dirty="0" err="1" smtClean="0"/>
              <a:t>enable</a:t>
            </a:r>
            <a:r>
              <a:rPr lang="hr-HR" baseline="0" dirty="0" smtClean="0"/>
              <a:t> prevencija i uključivanje šire društvene zajednice, svih učenika i njihovih roditelja u prevenciju takvog ponašanja. Uključiti širu zajednicu kako bi se promijenila čitava klima u gledanju na nasilje što znači uključiti sve one koji su pasivni promatrači te nisu sigurni bi li prijavili nasilje te oni koji potiču i zabavljaju se gledajući kako se vrši nasilje.</a:t>
            </a:r>
          </a:p>
          <a:p>
            <a:r>
              <a:rPr lang="hr-HR" baseline="0" dirty="0" smtClean="0"/>
              <a:t>Spomenuti radionice u školi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8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5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Ovdje</a:t>
            </a:r>
            <a:r>
              <a:rPr lang="hr-HR" baseline="0" dirty="0" smtClean="0"/>
              <a:t> ću govoriti o ovim realnim problemima i zamoliti kolege koji imaju svoje razrede da sudjeluju  u ovome. </a:t>
            </a:r>
          </a:p>
          <a:p>
            <a:r>
              <a:rPr lang="hr-HR" baseline="0" dirty="0" smtClean="0"/>
              <a:t>Posebice učitelju engleskog jer su materijali na engleskom, a svima ostalima ću ostaviti mogućnost da razmisle. </a:t>
            </a:r>
          </a:p>
          <a:p>
            <a:r>
              <a:rPr lang="hr-HR" baseline="0" dirty="0" smtClean="0"/>
              <a:t>Zamolit ću stručnu službu da mi predlože na koji način možemo osnovati grupu za potporu (</a:t>
            </a:r>
            <a:r>
              <a:rPr lang="hr-HR" baseline="0" dirty="0" err="1" smtClean="0"/>
              <a:t>peer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support</a:t>
            </a:r>
            <a:r>
              <a:rPr lang="hr-HR" baseline="0" dirty="0" smtClean="0"/>
              <a:t>) te im dati neke nagrade.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7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10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5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B95FC-874F-45FA-B530-C9ACFE8D9A2A}" type="slidenum">
              <a:rPr lang="hr-HR" smtClean="0">
                <a:solidFill>
                  <a:prstClr val="black"/>
                </a:solidFill>
              </a:rPr>
              <a:pPr/>
              <a:t>11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4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064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919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42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69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330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55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7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423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02749"/>
            <a:ext cx="1080655" cy="5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90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830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99602-E45F-4385-8EF5-195B6DAC878C}" type="datetimeFigureOut">
              <a:rPr lang="hr-HR" smtClean="0"/>
              <a:t>9.11.2016.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B2783-6DD5-407C-A508-F1417301195B}" type="slidenum">
              <a:rPr lang="hr-HR" smtClean="0"/>
              <a:t>‹#›</a:t>
            </a:fld>
            <a:endParaRPr lang="hr-HR"/>
          </a:p>
        </p:txBody>
      </p:sp>
      <p:grpSp>
        <p:nvGrpSpPr>
          <p:cNvPr id="8" name="Group 9"/>
          <p:cNvGrpSpPr/>
          <p:nvPr userDrawn="1"/>
        </p:nvGrpSpPr>
        <p:grpSpPr>
          <a:xfrm>
            <a:off x="115551" y="76345"/>
            <a:ext cx="2453814" cy="442626"/>
            <a:chOff x="447234" y="283043"/>
            <a:chExt cx="3271752" cy="590168"/>
          </a:xfrm>
        </p:grpSpPr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06" y="283043"/>
              <a:ext cx="1367480" cy="586692"/>
            </a:xfrm>
            <a:prstGeom prst="rect">
              <a:avLst/>
            </a:prstGeom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4" y="283043"/>
              <a:ext cx="720148" cy="590168"/>
            </a:xfrm>
            <a:prstGeom prst="rect">
              <a:avLst/>
            </a:prstGeom>
          </p:spPr>
        </p:pic>
        <p:pic>
          <p:nvPicPr>
            <p:cNvPr id="11" name="Picture 2" descr="http://w4ra.few.vu.nl/wp-content/uploads/2014/02/eu_logo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327623" y="320657"/>
              <a:ext cx="863642" cy="552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686050" y="104556"/>
            <a:ext cx="1079086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ucitelji.hr/Naslovnica/Enable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jpeg"/><Relationship Id="rId5" Type="http://schemas.openxmlformats.org/officeDocument/2006/relationships/hyperlink" Target="Enable%20u&#269;enici%20skupina%20za%20vr&#353;nja&#269;ku%20potporu.mp4" TargetMode="External"/><Relationship Id="rId4" Type="http://schemas.openxmlformats.org/officeDocument/2006/relationships/hyperlink" Target="https://www.youtube.com/watch?v=oQbfDnIClz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os-domovinske-zahvalnosti-kn.skole.hr/projekti/enable_projek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jelapi@yahoo.com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danijel.forjan2@skole.h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idija.kralj@ucitelji.hr" TargetMode="External"/><Relationship Id="rId5" Type="http://schemas.openxmlformats.org/officeDocument/2006/relationships/image" Target="../media/image47.jpeg"/><Relationship Id="rId4" Type="http://schemas.openxmlformats.org/officeDocument/2006/relationships/hyperlink" Target="Enable%20u&#269;enici%20skupina%20za%20vr&#353;nja&#269;ku%20potporu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ucitelji.h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5" y="585384"/>
            <a:ext cx="7912985" cy="61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37390" y="1302901"/>
            <a:ext cx="6439478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r-HR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 nastavnim se jedinicama istražuje niz društvenih i emocionalnih aspekata učenja kao i utjecaj veće svjesnosti o tim aspektima na nasilje. </a:t>
            </a:r>
          </a:p>
          <a:p>
            <a:endParaRPr lang="hr-HR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Uključena su područja društvene i emocionalne pismenosti tj. </a:t>
            </a:r>
          </a:p>
          <a:p>
            <a:endParaRPr lang="hr-H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r>
              <a:rPr lang="hr-HR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Emotional</a:t>
            </a:r>
            <a:r>
              <a:rPr lang="hr-HR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Literacy</a:t>
            </a:r>
            <a:r>
              <a:rPr lang="hr-HR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SEL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19" y="2308291"/>
            <a:ext cx="2021681" cy="12715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477" y="3717039"/>
            <a:ext cx="1757363" cy="1464469"/>
          </a:xfrm>
          <a:prstGeom prst="rect">
            <a:avLst/>
          </a:prstGeom>
        </p:spPr>
      </p:pic>
      <p:pic>
        <p:nvPicPr>
          <p:cNvPr id="6" name="image22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103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-14321" y="857250"/>
            <a:ext cx="6593571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hr-HR" sz="2400" dirty="0">
                <a:solidFill>
                  <a:srgbClr val="00B0F0"/>
                </a:solidFill>
              </a:rPr>
              <a:t>Ovisno o sadržaju koji se poučava, </a:t>
            </a:r>
          </a:p>
          <a:p>
            <a:pPr lvl="0" algn="ctr"/>
            <a:r>
              <a:rPr lang="hr-HR" sz="2400" dirty="0">
                <a:solidFill>
                  <a:srgbClr val="00B0F0"/>
                </a:solidFill>
              </a:rPr>
              <a:t>u nastavnim jedinicama mogu biti obuhvaćeni: </a:t>
            </a:r>
          </a:p>
          <a:p>
            <a:pPr lvl="0" algn="ctr"/>
            <a:endParaRPr lang="hr-HR" sz="2400" dirty="0">
              <a:solidFill>
                <a:srgbClr val="00B0F0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802154" y="1861915"/>
            <a:ext cx="5378867" cy="4036981"/>
            <a:chOff x="20757" y="1817291"/>
            <a:chExt cx="5378867" cy="4036981"/>
          </a:xfrm>
        </p:grpSpPr>
        <p:sp>
          <p:nvSpPr>
            <p:cNvPr id="6" name="Zaobljeni pravokutnik 5"/>
            <p:cNvSpPr/>
            <p:nvPr/>
          </p:nvSpPr>
          <p:spPr>
            <a:xfrm>
              <a:off x="20757" y="1817291"/>
              <a:ext cx="2547875" cy="195453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700" b="1" dirty="0">
                  <a:solidFill>
                    <a:srgbClr val="002060"/>
                  </a:solidFill>
                </a:rPr>
                <a:t>Samosvjesnost  </a:t>
              </a:r>
              <a:r>
                <a:rPr lang="hr-HR" sz="2700" b="1" dirty="0" err="1">
                  <a:solidFill>
                    <a:srgbClr val="002060"/>
                  </a:solidFill>
                </a:rPr>
                <a:t>Self</a:t>
              </a:r>
              <a:r>
                <a:rPr lang="hr-HR" sz="2700" b="1" dirty="0">
                  <a:solidFill>
                    <a:srgbClr val="002060"/>
                  </a:solidFill>
                </a:rPr>
                <a:t> </a:t>
              </a:r>
              <a:r>
                <a:rPr lang="hr-HR" sz="2700" b="1" dirty="0" err="1">
                  <a:solidFill>
                    <a:srgbClr val="002060"/>
                  </a:solidFill>
                </a:rPr>
                <a:t>Awareness</a:t>
              </a:r>
              <a:r>
                <a:rPr lang="hr-HR" sz="2700" b="1" dirty="0">
                  <a:solidFill>
                    <a:srgbClr val="002060"/>
                  </a:solidFill>
                </a:rPr>
                <a:t> </a:t>
              </a:r>
              <a:r>
                <a:rPr lang="hr-HR" sz="3300" b="1" dirty="0">
                  <a:solidFill>
                    <a:srgbClr val="C00000"/>
                  </a:solidFill>
                </a:rPr>
                <a:t>– </a:t>
              </a:r>
              <a:r>
                <a:rPr lang="hr-HR" sz="3300" b="1" dirty="0" err="1">
                  <a:solidFill>
                    <a:srgbClr val="C00000"/>
                  </a:solidFill>
                </a:rPr>
                <a:t>SelfA</a:t>
              </a:r>
              <a:r>
                <a:rPr lang="hr-HR" sz="3300" b="1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7" name="Zaobljeni pravokutnik 6"/>
            <p:cNvSpPr/>
            <p:nvPr/>
          </p:nvSpPr>
          <p:spPr>
            <a:xfrm>
              <a:off x="2741098" y="1821480"/>
              <a:ext cx="2606040" cy="1966000"/>
            </a:xfrm>
            <a:prstGeom prst="roundRect">
              <a:avLst/>
            </a:prstGeom>
            <a:solidFill>
              <a:srgbClr val="E0EE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700" b="1" dirty="0">
                  <a:solidFill>
                    <a:srgbClr val="002060"/>
                  </a:solidFill>
                </a:rPr>
                <a:t>Samoregulacija</a:t>
              </a:r>
            </a:p>
            <a:p>
              <a:pPr algn="ctr"/>
              <a:r>
                <a:rPr lang="hr-HR" sz="2700" b="1" dirty="0" err="1">
                  <a:solidFill>
                    <a:srgbClr val="002060"/>
                  </a:solidFill>
                </a:rPr>
                <a:t>Self</a:t>
              </a:r>
              <a:r>
                <a:rPr lang="hr-HR" sz="2700" b="1" dirty="0">
                  <a:solidFill>
                    <a:srgbClr val="002060"/>
                  </a:solidFill>
                </a:rPr>
                <a:t> Management- </a:t>
              </a:r>
              <a:r>
                <a:rPr lang="hr-HR" sz="3300" b="1" dirty="0" err="1">
                  <a:solidFill>
                    <a:srgbClr val="C00000"/>
                  </a:solidFill>
                </a:rPr>
                <a:t>SelfM</a:t>
              </a:r>
              <a:r>
                <a:rPr lang="hr-HR" sz="3300" b="1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" name="Zaobljeni pravokutnik 7"/>
            <p:cNvSpPr/>
            <p:nvPr/>
          </p:nvSpPr>
          <p:spPr>
            <a:xfrm>
              <a:off x="2688612" y="3901780"/>
              <a:ext cx="2711012" cy="1952492"/>
            </a:xfrm>
            <a:prstGeom prst="roundRect">
              <a:avLst/>
            </a:prstGeom>
            <a:solidFill>
              <a:srgbClr val="56C2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700" b="1" dirty="0">
                  <a:solidFill>
                    <a:srgbClr val="002060"/>
                  </a:solidFill>
                </a:rPr>
                <a:t>Društvena svjesnost- </a:t>
              </a:r>
              <a:r>
                <a:rPr lang="hr-HR" sz="2700" b="1" dirty="0" err="1">
                  <a:solidFill>
                    <a:srgbClr val="002060"/>
                  </a:solidFill>
                </a:rPr>
                <a:t>Social</a:t>
              </a:r>
              <a:r>
                <a:rPr lang="hr-HR" sz="2700" b="1" dirty="0">
                  <a:solidFill>
                    <a:srgbClr val="002060"/>
                  </a:solidFill>
                </a:rPr>
                <a:t> </a:t>
              </a:r>
              <a:r>
                <a:rPr lang="hr-HR" sz="2700" b="1" dirty="0" err="1">
                  <a:solidFill>
                    <a:srgbClr val="002060"/>
                  </a:solidFill>
                </a:rPr>
                <a:t>Awareness</a:t>
              </a:r>
              <a:r>
                <a:rPr lang="hr-HR" sz="2700" b="1" dirty="0">
                  <a:solidFill>
                    <a:srgbClr val="002060"/>
                  </a:solidFill>
                </a:rPr>
                <a:t>- </a:t>
              </a:r>
            </a:p>
            <a:p>
              <a:pPr algn="ctr"/>
              <a:r>
                <a:rPr lang="hr-HR" sz="3300" b="1" dirty="0" err="1">
                  <a:solidFill>
                    <a:srgbClr val="C00000"/>
                  </a:solidFill>
                </a:rPr>
                <a:t>SocA</a:t>
              </a:r>
              <a:endParaRPr lang="hr-HR" sz="33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Zaobljeni pravokutnik 8"/>
            <p:cNvSpPr/>
            <p:nvPr/>
          </p:nvSpPr>
          <p:spPr>
            <a:xfrm>
              <a:off x="20758" y="3886121"/>
              <a:ext cx="2480310" cy="1968151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700" b="1" dirty="0">
                  <a:solidFill>
                    <a:srgbClr val="002060"/>
                  </a:solidFill>
                </a:rPr>
                <a:t>Upravljanje odnosima- </a:t>
              </a:r>
              <a:r>
                <a:rPr lang="hr-HR" sz="2700" b="1" dirty="0" err="1">
                  <a:solidFill>
                    <a:srgbClr val="002060"/>
                  </a:solidFill>
                </a:rPr>
                <a:t>Relationship</a:t>
              </a:r>
              <a:r>
                <a:rPr lang="hr-HR" sz="2700" b="1" dirty="0">
                  <a:solidFill>
                    <a:srgbClr val="002060"/>
                  </a:solidFill>
                </a:rPr>
                <a:t> Management-</a:t>
              </a:r>
            </a:p>
            <a:p>
              <a:pPr algn="ctr"/>
              <a:r>
                <a:rPr lang="hr-HR" sz="3300" b="1" dirty="0" err="1">
                  <a:solidFill>
                    <a:srgbClr val="C00000"/>
                  </a:solidFill>
                </a:rPr>
                <a:t>RelM</a:t>
              </a:r>
              <a:endParaRPr lang="hr-HR" sz="33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870196"/>
            <a:ext cx="1371600" cy="10287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551" y="3658149"/>
            <a:ext cx="1237298" cy="1212047"/>
          </a:xfrm>
          <a:prstGeom prst="rect">
            <a:avLst/>
          </a:prstGeom>
        </p:spPr>
      </p:pic>
      <p:pic>
        <p:nvPicPr>
          <p:cNvPr id="12" name="image22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176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813298" y="2074573"/>
            <a:ext cx="7635743" cy="38318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Tko </a:t>
            </a: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 ja</a:t>
            </a: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Kako </a:t>
            </a: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osjećate? Zaista</a:t>
            </a: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Priroda nasilja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Čitanje </a:t>
            </a: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emocija u društvenim </a:t>
            </a: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situacijama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Nije </a:t>
            </a: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riječ o nasilju već o? 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605481" y="914090"/>
            <a:ext cx="553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NASTAVNE JEDINICE:</a:t>
            </a:r>
            <a:endParaRPr lang="hr-HR" sz="3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  <p:grpSp>
        <p:nvGrpSpPr>
          <p:cNvPr id="11" name="Grupa 10"/>
          <p:cNvGrpSpPr/>
          <p:nvPr/>
        </p:nvGrpSpPr>
        <p:grpSpPr>
          <a:xfrm>
            <a:off x="5443422" y="2074573"/>
            <a:ext cx="3549649" cy="2260600"/>
            <a:chOff x="0" y="0"/>
            <a:chExt cx="3650615" cy="2352040"/>
          </a:xfrm>
        </p:grpSpPr>
        <p:pic>
          <p:nvPicPr>
            <p:cNvPr id="12" name="Slika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5470" cy="2352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lika 1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470" y="0"/>
              <a:ext cx="1795145" cy="23475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567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605481" y="1999758"/>
            <a:ext cx="7635743" cy="42473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Kako </a:t>
            </a: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upravljati svojim osjećajima u smjeru pozitivnog načina </a:t>
            </a: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razmišljanja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 startAt="7"/>
            </a:pP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Sijanje sjemena</a:t>
            </a:r>
          </a:p>
          <a:p>
            <a:pPr marL="514350" indent="-514350">
              <a:buAutoNum type="arabicPeriod" startAt="7"/>
            </a:pPr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7213" indent="-557213">
              <a:buAutoNum type="arabicPeriod" startAt="8"/>
            </a:pP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Tajno djelovanje i taktike: čine razliku </a:t>
            </a:r>
            <a:endParaRPr lang="hr-HR" sz="27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7213" indent="-557213">
              <a:buAutoNum type="arabicPeriod" startAt="8"/>
            </a:pPr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Temelji </a:t>
            </a:r>
            <a:r>
              <a:rPr lang="hr-HR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promjene</a:t>
            </a:r>
          </a:p>
          <a:p>
            <a:endParaRPr lang="hr-H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Što je sljedeće? 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605481" y="914090"/>
            <a:ext cx="553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NASTAVNE JEDINICE:</a:t>
            </a:r>
            <a:endParaRPr lang="hr-HR" sz="3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  <p:grpSp>
        <p:nvGrpSpPr>
          <p:cNvPr id="11" name="Grupa 10"/>
          <p:cNvGrpSpPr/>
          <p:nvPr/>
        </p:nvGrpSpPr>
        <p:grpSpPr>
          <a:xfrm>
            <a:off x="4595061" y="4880472"/>
            <a:ext cx="4398010" cy="1805940"/>
            <a:chOff x="0" y="0"/>
            <a:chExt cx="5360613" cy="2295525"/>
          </a:xfrm>
        </p:grpSpPr>
        <p:pic>
          <p:nvPicPr>
            <p:cNvPr id="12" name="Slika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13355" cy="2295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lika 1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38" y="0"/>
              <a:ext cx="2720975" cy="21729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781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9720" y="1651069"/>
            <a:ext cx="8562017" cy="4558538"/>
          </a:xfr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hr-HR" sz="3300" dirty="0">
                <a:solidFill>
                  <a:schemeClr val="bg1"/>
                </a:solidFill>
              </a:rPr>
              <a:t/>
            </a:r>
            <a:br>
              <a:rPr lang="hr-HR" sz="3300" dirty="0">
                <a:solidFill>
                  <a:schemeClr val="bg1"/>
                </a:solidFill>
              </a:rPr>
            </a:br>
            <a:r>
              <a:rPr lang="hr-HR" sz="3300" dirty="0">
                <a:solidFill>
                  <a:schemeClr val="bg1"/>
                </a:solidFill>
              </a:rPr>
              <a:t/>
            </a:r>
            <a:br>
              <a:rPr lang="hr-HR" sz="3300" dirty="0">
                <a:solidFill>
                  <a:schemeClr val="bg1"/>
                </a:solidFill>
              </a:rPr>
            </a:br>
            <a:r>
              <a:rPr lang="hr-HR" sz="3300" dirty="0">
                <a:solidFill>
                  <a:schemeClr val="bg1"/>
                </a:solidFill>
              </a:rPr>
              <a:t/>
            </a:r>
            <a:br>
              <a:rPr lang="hr-HR" sz="3300" dirty="0">
                <a:solidFill>
                  <a:schemeClr val="bg1"/>
                </a:solidFill>
              </a:rPr>
            </a:br>
            <a:r>
              <a:rPr lang="hr-HR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kroz satove razrednika</a:t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uključiti  skupinu za potporu u rad škole</a:t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-obavijestiti i uključiti roditelje</a:t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hr-HR" sz="3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r-HR" sz="3300" dirty="0">
                <a:solidFill>
                  <a:schemeClr val="bg1"/>
                </a:solidFill>
              </a:rPr>
              <a:t> </a:t>
            </a:r>
            <a:br>
              <a:rPr lang="hr-HR" sz="3300" dirty="0">
                <a:solidFill>
                  <a:schemeClr val="bg1"/>
                </a:solidFill>
              </a:rPr>
            </a:br>
            <a:endParaRPr lang="hr-HR" sz="3300" dirty="0">
              <a:solidFill>
                <a:schemeClr val="bg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337" y="4788131"/>
            <a:ext cx="1034333" cy="9890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763" y="1875513"/>
            <a:ext cx="1171946" cy="7798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290" y="3444919"/>
            <a:ext cx="870348" cy="811199"/>
          </a:xfrm>
          <a:prstGeom prst="rect">
            <a:avLst/>
          </a:prstGeom>
        </p:spPr>
      </p:pic>
      <p:pic>
        <p:nvPicPr>
          <p:cNvPr id="9" name="image2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  <p:sp>
        <p:nvSpPr>
          <p:cNvPr id="10" name="TekstniOkvir 9"/>
          <p:cNvSpPr txBox="1"/>
          <p:nvPr/>
        </p:nvSpPr>
        <p:spPr>
          <a:xfrm>
            <a:off x="514041" y="833189"/>
            <a:ext cx="553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PROVEDBA</a:t>
            </a:r>
            <a:endParaRPr lang="hr-HR" sz="3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032" y="697635"/>
            <a:ext cx="7886700" cy="1325563"/>
          </a:xfrm>
        </p:spPr>
        <p:txBody>
          <a:bodyPr/>
          <a:lstStyle/>
          <a:p>
            <a:r>
              <a:rPr lang="hr-HR" b="1" dirty="0" smtClean="0">
                <a:solidFill>
                  <a:srgbClr val="00B0F0"/>
                </a:solidFill>
              </a:rPr>
              <a:t>Teme sastanaka skupine za vršnjačku potporu su: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2208009"/>
            <a:ext cx="7886700" cy="395172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r-HR" dirty="0" smtClean="0"/>
              <a:t>Tražimo učenike za pružanje vršnjačke potpore</a:t>
            </a:r>
          </a:p>
          <a:p>
            <a:pPr marL="514350" indent="-514350">
              <a:buAutoNum type="arabicPeriod"/>
            </a:pPr>
            <a:r>
              <a:rPr lang="hr-HR" dirty="0" smtClean="0"/>
              <a:t>Znamo tko su učenici za pružanje vršnjačke potpore</a:t>
            </a:r>
          </a:p>
          <a:p>
            <a:pPr marL="514350" indent="-514350">
              <a:buAutoNum type="arabicPeriod"/>
            </a:pPr>
            <a:r>
              <a:rPr lang="hr-HR" dirty="0" smtClean="0"/>
              <a:t>Razumijemo kako učenici doživljavaju školu (Pružamo učinkovita rješenja za probleme učenika)</a:t>
            </a:r>
          </a:p>
          <a:p>
            <a:pPr marL="514350" indent="-514350">
              <a:buAutoNum type="arabicPeriod"/>
            </a:pPr>
            <a:r>
              <a:rPr lang="hr-HR" dirty="0" smtClean="0"/>
              <a:t>Promičemo kulturu </a:t>
            </a:r>
            <a:r>
              <a:rPr lang="hr-HR" dirty="0" err="1" smtClean="0"/>
              <a:t>prodruštvenog</a:t>
            </a:r>
            <a:r>
              <a:rPr lang="hr-HR" dirty="0" smtClean="0"/>
              <a:t> ponašanja</a:t>
            </a:r>
          </a:p>
          <a:p>
            <a:pPr marL="514350" indent="-514350">
              <a:buAutoNum type="arabicPeriod"/>
            </a:pPr>
            <a:r>
              <a:rPr lang="hr-HR" dirty="0" smtClean="0"/>
              <a:t>Potičemo učenike da istupe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76" y="230189"/>
            <a:ext cx="1600447" cy="1340915"/>
          </a:xfrm>
          <a:prstGeom prst="rect">
            <a:avLst/>
          </a:prstGeom>
        </p:spPr>
      </p:pic>
      <p:pic>
        <p:nvPicPr>
          <p:cNvPr id="7" name="Slika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2" t="5358" r="3500" b="13513"/>
          <a:stretch/>
        </p:blipFill>
        <p:spPr>
          <a:xfrm>
            <a:off x="6279226" y="5361709"/>
            <a:ext cx="2864774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720974"/>
            <a:ext cx="7886700" cy="1325563"/>
          </a:xfrm>
        </p:spPr>
        <p:txBody>
          <a:bodyPr/>
          <a:lstStyle/>
          <a:p>
            <a:r>
              <a:rPr lang="hr-HR" b="1" dirty="0">
                <a:solidFill>
                  <a:srgbClr val="00B0F0"/>
                </a:solidFill>
              </a:rPr>
              <a:t>Teme sastanaka skupine za vršnjačku potporu su: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2382578"/>
            <a:ext cx="7886700" cy="341970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6. Pružamo učinkovitu potporu ranjivim učenicima</a:t>
            </a:r>
          </a:p>
          <a:p>
            <a:pPr marL="0" indent="0">
              <a:buNone/>
            </a:pPr>
            <a:r>
              <a:rPr lang="hr-HR" dirty="0" smtClean="0"/>
              <a:t>7. Mi slavimo individualnost</a:t>
            </a:r>
          </a:p>
          <a:p>
            <a:pPr marL="0" indent="0">
              <a:buNone/>
            </a:pPr>
            <a:r>
              <a:rPr lang="hr-HR" dirty="0" smtClean="0"/>
              <a:t>8. Mi se brinemo jedni o drugima</a:t>
            </a:r>
          </a:p>
          <a:p>
            <a:pPr marL="0" indent="0">
              <a:buNone/>
            </a:pPr>
            <a:r>
              <a:rPr lang="hr-HR" dirty="0" smtClean="0"/>
              <a:t>9. Mi smo aktivni protivnici, a ne pasivni promatrači vršnjačkog nasilja</a:t>
            </a:r>
          </a:p>
          <a:p>
            <a:pPr marL="0" indent="0">
              <a:buNone/>
            </a:pPr>
            <a:r>
              <a:rPr lang="hr-HR" dirty="0" smtClean="0"/>
              <a:t>10. Mi prepoznajemo doprinos učenika školskoj zajednici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76" y="230189"/>
            <a:ext cx="1600447" cy="1340915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2" t="5358" r="3500" b="13513"/>
          <a:stretch/>
        </p:blipFill>
        <p:spPr>
          <a:xfrm>
            <a:off x="6279226" y="5361709"/>
            <a:ext cx="2864774" cy="1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65607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solidFill>
                  <a:srgbClr val="00B0F0"/>
                </a:solidFill>
              </a:rPr>
              <a:t>Sve sadržaje za sastanke vršnjačke potpore možete pronaći na poveznici: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1981634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dirty="0" smtClean="0">
                <a:hlinkClick r:id="rId2"/>
              </a:rPr>
              <a:t>http</a:t>
            </a:r>
            <a:r>
              <a:rPr lang="hr-HR" sz="3200" dirty="0">
                <a:hlinkClick r:id="rId2"/>
              </a:rPr>
              <a:t>://</a:t>
            </a:r>
            <a:r>
              <a:rPr lang="hr-HR" sz="3200" dirty="0" smtClean="0">
                <a:hlinkClick r:id="rId2"/>
              </a:rPr>
              <a:t>ucitelji.hr/Naslovnica/Enable.aspx</a:t>
            </a:r>
            <a:r>
              <a:rPr lang="hr-HR" sz="3200" dirty="0" smtClean="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58" y="2662571"/>
            <a:ext cx="5855123" cy="3980417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30" y="4082968"/>
            <a:ext cx="2130477" cy="2560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1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7695" y="1389984"/>
            <a:ext cx="87366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Obzirom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na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sve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veće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društvene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izazove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kojima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mladi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suočavaju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današnjem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tehnološkom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razvijenom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društvu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razvoj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društvenih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emocionalnih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kompetencija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ima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važnu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ulogu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dobrobiti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djece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tinejdžera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. ENABLE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povezuje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društveno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emocionalno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učenje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800" i="1" dirty="0">
                <a:ea typeface="MS Mincho"/>
                <a:cs typeface="Times New Roman" panose="02020603050405020304" pitchFamily="18" charset="0"/>
              </a:rPr>
              <a:t>Social emotional learning, SEL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vršnjačku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potporu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jednu</a:t>
            </a:r>
            <a:r>
              <a:rPr lang="en-US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MS Mincho"/>
                <a:cs typeface="Times New Roman" panose="02020603050405020304" pitchFamily="18" charset="0"/>
              </a:rPr>
              <a:t>cjelinu</a:t>
            </a:r>
            <a:r>
              <a:rPr lang="en-US" sz="2800" dirty="0" smtClean="0">
                <a:ea typeface="MS Mincho"/>
                <a:cs typeface="Times New Roman" panose="02020603050405020304" pitchFamily="18" charset="0"/>
              </a:rPr>
              <a:t>.</a:t>
            </a:r>
            <a:endParaRPr lang="hr-HR" sz="2800" dirty="0" smtClean="0">
              <a:ea typeface="MS Mincho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r-HR" sz="2800" dirty="0">
              <a:ea typeface="MS Mincho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Tehnologija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uvelike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može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pomoći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sprečavanju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vršnjačkog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nasilja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koje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odvija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ne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samo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stvarnom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svijetu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nego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digitalnom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tj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putem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interneta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društvenih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mreža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ea typeface="MS Mincho"/>
                <a:cs typeface="Times New Roman" panose="02020603050405020304" pitchFamily="18" charset="0"/>
              </a:rPr>
              <a:t> sl. </a:t>
            </a:r>
            <a:endParaRPr lang="hr-HR" sz="2800" dirty="0">
              <a:solidFill>
                <a:srgbClr val="FF0000"/>
              </a:solidFill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3" name="image2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327237" y="245304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3440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41315" y="1755562"/>
            <a:ext cx="881149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hr-HR" sz="2800" dirty="0">
                <a:ea typeface="MS Mincho"/>
                <a:cs typeface="Times New Roman" panose="02020603050405020304" pitchFamily="18" charset="0"/>
              </a:rPr>
              <a:t>Učenici mogu snimati svoje vlastite digitalne slike pokazujući raspoloženje te na taj način stvarati igre ili kvizove za druge učenike (koristeći odgovarajuće aplikacije za snimanje fotografija kao što su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Enlight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,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SnapSeed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, Google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Image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Edit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…). Ovim putem učenici istražuju osjećaje izražene na slikama</a:t>
            </a:r>
            <a:r>
              <a:rPr lang="hr-HR" sz="2800" dirty="0" smtClean="0">
                <a:ea typeface="MS Mincho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endParaRPr lang="hr-HR" sz="2400" dirty="0"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hr-HR" sz="2800" dirty="0">
                <a:ea typeface="MS Mincho"/>
                <a:cs typeface="Times New Roman" panose="02020603050405020304" pitchFamily="18" charset="0"/>
              </a:rPr>
              <a:t>Mogu se napisati niz novinskih naslova tabloidnog formata u kojima se veliča uspjeh smanjenja nasilja koristeći internetske alate poput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Newspaper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headlines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 i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Newspaper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 Generator. </a:t>
            </a:r>
            <a:endParaRPr lang="hr-HR" sz="2400" dirty="0"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91874" y="672284"/>
            <a:ext cx="564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Učenici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mogu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koristiti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tehnologiju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na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različite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načine</a:t>
            </a:r>
            <a:r>
              <a:rPr lang="en-US" sz="2800" b="1" dirty="0">
                <a:solidFill>
                  <a:srgbClr val="00B0F0"/>
                </a:solidFill>
                <a:ea typeface="MS Mincho"/>
                <a:cs typeface="Times New Roman" panose="02020603050405020304" pitchFamily="18" charset="0"/>
              </a:rPr>
              <a:t>:</a:t>
            </a:r>
            <a:endParaRPr lang="hr-HR" sz="2800" b="1" dirty="0">
              <a:solidFill>
                <a:srgbClr val="00B0F0"/>
              </a:solidFill>
            </a:endParaRPr>
          </a:p>
        </p:txBody>
      </p:sp>
      <p:pic>
        <p:nvPicPr>
          <p:cNvPr id="4" name="image2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76867" y="801455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7371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00634" y="4012407"/>
            <a:ext cx="8464562" cy="1108234"/>
          </a:xfr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(European Network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Against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Bullying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Leisure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Environments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Europska mreža protiv vršnjačkoga nasilja na nastavi i u slobodnome vremenu).</a:t>
            </a:r>
          </a:p>
        </p:txBody>
      </p:sp>
      <p:pic>
        <p:nvPicPr>
          <p:cNvPr id="4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72054" y="1649390"/>
            <a:ext cx="4265579" cy="170307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031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SIjuUt6vkg1WUajJPR5sjr8O95eej3BVnOdzldIK4MfmUi19N7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7" y="826650"/>
            <a:ext cx="2766415" cy="20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1046284" y="2796077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FaceSwap</a:t>
            </a:r>
            <a:endParaRPr lang="hr-HR" sz="2400" dirty="0"/>
          </a:p>
        </p:txBody>
      </p:sp>
      <p:pic>
        <p:nvPicPr>
          <p:cNvPr id="1028" name="Picture 4" descr="Slikovni rezultat za halftone 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99" y="4110683"/>
            <a:ext cx="4046401" cy="23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76" y="826650"/>
            <a:ext cx="4923383" cy="2769403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735516" y="5068870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HalfTone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756847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4211" y="1610797"/>
            <a:ext cx="88613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hr-HR" sz="2800" dirty="0">
                <a:ea typeface="MS Mincho"/>
                <a:cs typeface="Times New Roman" panose="02020603050405020304" pitchFamily="18" charset="0"/>
              </a:rPr>
              <a:t>Koristeći razne računalne i Internet alate mogu se izrađivati </a:t>
            </a:r>
            <a:r>
              <a:rPr lang="hr-HR" sz="2800" dirty="0" err="1">
                <a:ea typeface="MS Mincho"/>
                <a:cs typeface="Times New Roman" panose="02020603050405020304" pitchFamily="18" charset="0"/>
              </a:rPr>
              <a:t>posteri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, video i audio zapisi kojima se promiče kampanja suzbijanja nasilja u okolini i u digitalnom svijetu; različitim upitnicima i anketama provjeriti postojanost pojedinih oblika nasilja; </a:t>
            </a:r>
            <a:endParaRPr lang="hr-HR" sz="2800" dirty="0" smtClean="0">
              <a:ea typeface="MS Mincho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hr-HR" sz="2800" dirty="0" smtClean="0"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hr-HR" sz="2800" dirty="0" smtClean="0">
                <a:ea typeface="MS Mincho"/>
                <a:cs typeface="Times New Roman" panose="02020603050405020304" pitchFamily="18" charset="0"/>
              </a:rPr>
              <a:t>crtanim </a:t>
            </a:r>
            <a:r>
              <a:rPr lang="hr-HR" sz="2800" dirty="0">
                <a:ea typeface="MS Mincho"/>
                <a:cs typeface="Times New Roman" panose="02020603050405020304" pitchFamily="18" charset="0"/>
              </a:rPr>
              <a:t>filmovima, oblacima riječi i sl. također možemo širiti svijest o postojanju nasilja među vršnjacima i njihovim oblicima te načinima o njihovom suzbijanju, a svi rezultati se mogu objaviti putem školske web stranice ili društvenih mreža.</a:t>
            </a:r>
          </a:p>
        </p:txBody>
      </p:sp>
      <p:pic>
        <p:nvPicPr>
          <p:cNvPr id="3" name="image2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76867" y="28147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580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s-domovinske-zahvalnosti-kn.skole.hr/upload/os-domovinske-zahvalnosti-kn/images/newsimg/1747/Image/Bez%20nas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98" y="650630"/>
            <a:ext cx="4614981" cy="62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6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44" y="524872"/>
            <a:ext cx="5656234" cy="6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9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825355" y="4853256"/>
            <a:ext cx="5736030" cy="1890444"/>
            <a:chOff x="0" y="0"/>
            <a:chExt cx="4912995" cy="1389380"/>
          </a:xfrm>
        </p:grpSpPr>
        <p:pic>
          <p:nvPicPr>
            <p:cNvPr id="3" name="Slika 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70150" cy="1389380"/>
            </a:xfrm>
            <a:prstGeom prst="rect">
              <a:avLst/>
            </a:prstGeom>
          </p:spPr>
        </p:pic>
        <p:pic>
          <p:nvPicPr>
            <p:cNvPr id="4" name="Slika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150" y="0"/>
              <a:ext cx="2442845" cy="1374140"/>
            </a:xfrm>
            <a:prstGeom prst="rect">
              <a:avLst/>
            </a:prstGeom>
          </p:spPr>
        </p:pic>
      </p:grpSp>
      <p:sp>
        <p:nvSpPr>
          <p:cNvPr id="5" name="Naslov 1"/>
          <p:cNvSpPr txBox="1">
            <a:spLocks/>
          </p:cNvSpPr>
          <p:nvPr/>
        </p:nvSpPr>
        <p:spPr>
          <a:xfrm>
            <a:off x="878032" y="697635"/>
            <a:ext cx="4907306" cy="7970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rgbClr val="00B0F0"/>
                </a:solidFill>
              </a:rPr>
              <a:t>Primjeri iz prakse: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193431" y="1561855"/>
            <a:ext cx="881868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2400" dirty="0" smtClean="0"/>
              <a:t>Održane su radionice za učitelje i učenike</a:t>
            </a:r>
          </a:p>
          <a:p>
            <a:pPr algn="just"/>
            <a:r>
              <a:rPr lang="hr-HR" sz="2400" dirty="0" smtClean="0"/>
              <a:t>Predstavljeni su svi dostupni materijali i ciljevi planiranih aktivnosti</a:t>
            </a:r>
          </a:p>
          <a:p>
            <a:pPr algn="just"/>
            <a:r>
              <a:rPr lang="hr-HR" sz="2400" dirty="0" smtClean="0"/>
              <a:t>Provedene aktivnosti na satima razrednika</a:t>
            </a:r>
          </a:p>
          <a:p>
            <a:pPr algn="just"/>
            <a:r>
              <a:rPr lang="hr-HR" sz="2400" i="1" dirty="0" smtClean="0"/>
              <a:t>Skupine za vršnjačku potporu: </a:t>
            </a:r>
            <a:r>
              <a:rPr lang="hr-HR" sz="2400" dirty="0" smtClean="0"/>
              <a:t>odrađivali kampanje, provodili online ankete o postojanosti nasilja (analize rezultata), izrada interaktivnih video zapisa i plakata, sudjelovali na Vijećima učenika i izvještavali o provedenim aktivnostima (putem školskog weba, školskog Facebook profila, Twitter-a…)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583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917279" y="1011115"/>
            <a:ext cx="7725559" cy="5583114"/>
            <a:chOff x="0" y="0"/>
            <a:chExt cx="6960523" cy="5253644"/>
          </a:xfrm>
        </p:grpSpPr>
        <p:pic>
          <p:nvPicPr>
            <p:cNvPr id="3" name="Slika 2" descr="http://os-domovinske-zahvalnosti-kn.skole.hr/upload/os-domovinske-zahvalnosti-kn/images/newsimg/1747/Image/Bez%20naslova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182" y="0"/>
              <a:ext cx="1453340" cy="2643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3524596" cy="2643447"/>
            </a:xfrm>
            <a:prstGeom prst="rect">
              <a:avLst/>
            </a:prstGeom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94165" y="330432"/>
              <a:ext cx="2643448" cy="1982586"/>
            </a:xfrm>
            <a:prstGeom prst="rect">
              <a:avLst/>
            </a:prstGeom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43448"/>
              <a:ext cx="3480261" cy="2610196"/>
            </a:xfrm>
            <a:prstGeom prst="rect">
              <a:avLst/>
            </a:prstGeom>
          </p:spPr>
        </p:pic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261" y="2643447"/>
              <a:ext cx="3480262" cy="2610197"/>
            </a:xfrm>
            <a:prstGeom prst="rect">
              <a:avLst/>
            </a:prstGeom>
          </p:spPr>
        </p:pic>
      </p:grpSp>
      <p:sp>
        <p:nvSpPr>
          <p:cNvPr id="8" name="Pravokutnik 7"/>
          <p:cNvSpPr/>
          <p:nvPr/>
        </p:nvSpPr>
        <p:spPr>
          <a:xfrm>
            <a:off x="3771899" y="21530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2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Sastanci i radionice sa učenicima iz skupine za vršnjačku potporu</a:t>
            </a:r>
          </a:p>
        </p:txBody>
      </p:sp>
    </p:spTree>
    <p:extLst>
      <p:ext uri="{BB962C8B-B14F-4D97-AF65-F5344CB8AC3E}">
        <p14:creationId xmlns:p14="http://schemas.microsoft.com/office/powerpoint/2010/main" val="54220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49" y="1825625"/>
            <a:ext cx="8093319" cy="4351338"/>
          </a:xfrm>
        </p:spPr>
        <p:txBody>
          <a:bodyPr/>
          <a:lstStyle/>
          <a:p>
            <a:r>
              <a:rPr lang="hr-HR" dirty="0"/>
              <a:t>Video učenika iz OŠ Domovinske zahvalnosti iz Knina, </a:t>
            </a:r>
            <a:r>
              <a:rPr lang="hr-HR" u="sng" dirty="0">
                <a:hlinkClick r:id="rId4"/>
              </a:rPr>
              <a:t>https://www.youtube.com/watch?v=oQbfDnIClzE</a:t>
            </a:r>
            <a:r>
              <a:rPr lang="hr-HR" dirty="0"/>
              <a:t> </a:t>
            </a:r>
          </a:p>
        </p:txBody>
      </p:sp>
      <p:pic>
        <p:nvPicPr>
          <p:cNvPr id="1026" name="Picture 2" descr="https://pogledkrozprozor.files.wordpress.com/2016/04/en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89" y="25400"/>
            <a:ext cx="48387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able učenici skupina za vršnjačku potpor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0955" y="3165159"/>
            <a:ext cx="6244935" cy="35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6730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 smtClean="0">
                <a:solidFill>
                  <a:srgbClr val="00B0F0"/>
                </a:solidFill>
              </a:rPr>
              <a:t>Skupina za vršnjačku potporu u </a:t>
            </a:r>
            <a:br>
              <a:rPr lang="hr-HR" sz="4000" b="1" dirty="0" smtClean="0">
                <a:solidFill>
                  <a:srgbClr val="00B0F0"/>
                </a:solidFill>
              </a:rPr>
            </a:br>
            <a:r>
              <a:rPr lang="hr-HR" sz="4000" b="1" dirty="0" smtClean="0">
                <a:solidFill>
                  <a:srgbClr val="00B0F0"/>
                </a:solidFill>
              </a:rPr>
              <a:t>OŠ Domovinske zahvalnosti, Knin</a:t>
            </a:r>
            <a:endParaRPr lang="hr-HR" sz="4000" b="1" dirty="0">
              <a:solidFill>
                <a:srgbClr val="00B0F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>
                <a:hlinkClick r:id="rId2"/>
              </a:rPr>
              <a:t>http://</a:t>
            </a:r>
            <a:r>
              <a:rPr lang="hr-HR" dirty="0" smtClean="0">
                <a:hlinkClick r:id="rId2"/>
              </a:rPr>
              <a:t>os-domovinske-zahvalnosti-kn.skole.hr/projekti/enable_projekt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5" y="2763504"/>
            <a:ext cx="5546972" cy="40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06" y="1318558"/>
            <a:ext cx="7410937" cy="5539442"/>
          </a:xfrm>
          <a:prstGeom prst="rect">
            <a:avLst/>
          </a:prstGeom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967154" y="655776"/>
            <a:ext cx="7979019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 smtClean="0">
                <a:solidFill>
                  <a:srgbClr val="00B0F0"/>
                </a:solidFill>
              </a:rPr>
              <a:t>Nakon što završimo sa sastancima: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11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6" y="777474"/>
            <a:ext cx="4509955" cy="31966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88" y="3534507"/>
            <a:ext cx="4339912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505" y="4088647"/>
            <a:ext cx="1484495" cy="1923728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42090" y="1573270"/>
            <a:ext cx="7579939" cy="20621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r-H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</a:t>
            </a:r>
            <a:r>
              <a:rPr lang="hr-HR" sz="2800" dirty="0"/>
              <a:t>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dvogodišnji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za sprečavanje vršnjačkoga nasilja u kojemu sudjeluje pet zemalja (Belgija, Hrvatska, Danska, Grčka i Velika Britanija). </a:t>
            </a:r>
            <a:endParaRPr lang="hr-H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1" y="5022258"/>
            <a:ext cx="1208867" cy="60443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858" y="5022258"/>
            <a:ext cx="1210026" cy="60353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725" y="5022258"/>
            <a:ext cx="1094738" cy="60353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464" y="5022258"/>
            <a:ext cx="1208867" cy="60353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330" y="5022256"/>
            <a:ext cx="1210026" cy="603536"/>
          </a:xfrm>
          <a:prstGeom prst="rect">
            <a:avLst/>
          </a:prstGeom>
        </p:spPr>
      </p:pic>
      <p:pic>
        <p:nvPicPr>
          <p:cNvPr id="12" name="image22.pn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536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878032" y="697635"/>
            <a:ext cx="4907306" cy="7970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rgbClr val="00B0F0"/>
                </a:solidFill>
              </a:rPr>
              <a:t>ZAKLJUČAK:</a:t>
            </a:r>
            <a:endParaRPr lang="hr-HR" b="1" dirty="0">
              <a:solidFill>
                <a:srgbClr val="00B0F0"/>
              </a:solidFill>
            </a:endParaRPr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03" y="295476"/>
            <a:ext cx="1772285" cy="1963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niOkvir 4"/>
          <p:cNvSpPr txBox="1"/>
          <p:nvPr/>
        </p:nvSpPr>
        <p:spPr>
          <a:xfrm>
            <a:off x="117227" y="1471438"/>
            <a:ext cx="672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400" dirty="0" smtClean="0"/>
              <a:t>Kod učenika se potaknula samosvjesnost, kritičko mišljenje i otvorenost za iznošenje problema</a:t>
            </a:r>
            <a:endParaRPr lang="hr-HR" sz="2400" dirty="0"/>
          </a:p>
        </p:txBody>
      </p:sp>
      <p:sp>
        <p:nvSpPr>
          <p:cNvPr id="6" name="TekstniOkvir 5"/>
          <p:cNvSpPr txBox="1"/>
          <p:nvPr/>
        </p:nvSpPr>
        <p:spPr>
          <a:xfrm>
            <a:off x="0" y="3393254"/>
            <a:ext cx="794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400" dirty="0" smtClean="0"/>
              <a:t>Materijali su javno dostupni te učenici rado sudjeluju u svim planiranim aktivnostima</a:t>
            </a:r>
            <a:endParaRPr lang="hr-HR" sz="24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1960685" y="2464008"/>
            <a:ext cx="709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400" dirty="0" smtClean="0"/>
              <a:t>Učenici lakše iznose probleme te ideje za poboljšanje situacije u razredu</a:t>
            </a:r>
            <a:endParaRPr lang="hr-HR" sz="2400" dirty="0"/>
          </a:p>
        </p:txBody>
      </p:sp>
      <p:sp>
        <p:nvSpPr>
          <p:cNvPr id="8" name="TekstniOkvir 7"/>
          <p:cNvSpPr txBox="1"/>
          <p:nvPr/>
        </p:nvSpPr>
        <p:spPr>
          <a:xfrm>
            <a:off x="1960685" y="4322500"/>
            <a:ext cx="718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400" dirty="0" smtClean="0"/>
              <a:t>Učitelji smatraju da se aktivnosti iz ENABLE-a mogu lako integrirati u školski kurikulum</a:t>
            </a:r>
            <a:endParaRPr lang="hr-HR" sz="2400" dirty="0"/>
          </a:p>
        </p:txBody>
      </p:sp>
      <p:sp>
        <p:nvSpPr>
          <p:cNvPr id="9" name="Pravokutnik 8"/>
          <p:cNvSpPr/>
          <p:nvPr/>
        </p:nvSpPr>
        <p:spPr>
          <a:xfrm>
            <a:off x="0" y="5315070"/>
            <a:ext cx="8813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400" dirty="0">
                <a:ea typeface="MS Mincho"/>
                <a:cs typeface="Times New Roman" panose="02020603050405020304" pitchFamily="18" charset="0"/>
              </a:rPr>
              <a:t>učenici </a:t>
            </a:r>
            <a:r>
              <a:rPr lang="hr-HR" sz="2400" dirty="0" smtClean="0">
                <a:ea typeface="MS Mincho"/>
                <a:cs typeface="Times New Roman" panose="02020603050405020304" pitchFamily="18" charset="0"/>
              </a:rPr>
              <a:t>kroz igre i scenarije uloga stvaraju naviku </a:t>
            </a:r>
            <a:r>
              <a:rPr lang="hr-HR" sz="2400" dirty="0">
                <a:ea typeface="MS Mincho"/>
                <a:cs typeface="Times New Roman" panose="02020603050405020304" pitchFamily="18" charset="0"/>
              </a:rPr>
              <a:t>stavljanja sebe u </a:t>
            </a:r>
            <a:r>
              <a:rPr lang="hr-HR" sz="2400" dirty="0" smtClean="0">
                <a:ea typeface="MS Mincho"/>
                <a:cs typeface="Times New Roman" panose="02020603050405020304" pitchFamily="18" charset="0"/>
              </a:rPr>
              <a:t>položaj nasilnika i promatrača. Na </a:t>
            </a:r>
            <a:r>
              <a:rPr lang="hr-HR" sz="2400" dirty="0">
                <a:ea typeface="MS Mincho"/>
                <a:cs typeface="Times New Roman" panose="02020603050405020304" pitchFamily="18" charset="0"/>
              </a:rPr>
              <a:t>taj se način razvija empatija kod učenika.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296280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434" y="1991880"/>
            <a:ext cx="7886700" cy="1071930"/>
          </a:xfrm>
        </p:spPr>
        <p:txBody>
          <a:bodyPr>
            <a:normAutofit/>
          </a:bodyPr>
          <a:lstStyle/>
          <a:p>
            <a:r>
              <a:rPr lang="hr-HR" sz="5400" b="1" dirty="0" smtClean="0">
                <a:solidFill>
                  <a:srgbClr val="00B0F0"/>
                </a:solidFill>
              </a:rPr>
              <a:t>ENABLE AMBASADORI</a:t>
            </a:r>
            <a:endParaRPr lang="hr-HR" sz="5400" b="1" dirty="0">
              <a:solidFill>
                <a:srgbClr val="00B0F0"/>
              </a:solidFill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3063810"/>
            <a:ext cx="7886700" cy="1500187"/>
          </a:xfrm>
        </p:spPr>
        <p:txBody>
          <a:bodyPr>
            <a:normAutofit/>
          </a:bodyPr>
          <a:lstStyle/>
          <a:p>
            <a:r>
              <a:rPr lang="hr-HR" sz="3200" dirty="0" smtClean="0"/>
              <a:t>Danijel Forjan – </a:t>
            </a:r>
            <a:r>
              <a:rPr lang="hr-HR" sz="3200" dirty="0" smtClean="0">
                <a:hlinkClick r:id="rId2"/>
              </a:rPr>
              <a:t>danijel.forjan2@skole.hr</a:t>
            </a:r>
            <a:endParaRPr lang="hr-HR" sz="3200" dirty="0" smtClean="0"/>
          </a:p>
          <a:p>
            <a:r>
              <a:rPr lang="hr-HR" sz="3200" dirty="0" smtClean="0"/>
              <a:t>Danijela </a:t>
            </a:r>
            <a:r>
              <a:rPr lang="hr-HR" sz="3200" dirty="0" err="1" smtClean="0"/>
              <a:t>Lokmer</a:t>
            </a:r>
            <a:r>
              <a:rPr lang="hr-HR" sz="3200" dirty="0"/>
              <a:t> - </a:t>
            </a:r>
            <a:r>
              <a:rPr lang="hr-HR" sz="3200" dirty="0" smtClean="0">
                <a:hlinkClick r:id="rId3"/>
              </a:rPr>
              <a:t>danijelapi@yahoo.com</a:t>
            </a:r>
            <a:endParaRPr lang="hr-HR" sz="3200" dirty="0" smtClean="0"/>
          </a:p>
          <a:p>
            <a:endParaRPr lang="hr-HR" sz="3200" dirty="0"/>
          </a:p>
        </p:txBody>
      </p:sp>
      <p:pic>
        <p:nvPicPr>
          <p:cNvPr id="4" name="Picture 2" descr="https://pogledkrozprozor.files.wordpress.com/2016/04/en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27" y="191655"/>
            <a:ext cx="48387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/>
          <p:nvPr/>
        </p:nvSpPr>
        <p:spPr>
          <a:xfrm>
            <a:off x="623888" y="5186192"/>
            <a:ext cx="7017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 smtClean="0">
                <a:hlinkClick r:id="rId6"/>
              </a:rPr>
              <a:t>Voditeljica projekta:</a:t>
            </a:r>
          </a:p>
          <a:p>
            <a:r>
              <a:rPr lang="hr-HR" sz="3600" dirty="0" smtClean="0">
                <a:hlinkClick r:id="rId6"/>
              </a:rPr>
              <a:t>lidija.kralj@ucitelji.hr</a:t>
            </a:r>
            <a:r>
              <a:rPr lang="hr-HR" sz="3600" dirty="0" smtClean="0"/>
              <a:t>     </a:t>
            </a:r>
            <a:r>
              <a:rPr lang="hr-HR" sz="3600" dirty="0"/>
              <a:t>@</a:t>
            </a:r>
            <a:r>
              <a:rPr lang="hr-HR" sz="3600" dirty="0" err="1"/>
              <a:t>LidijaKralj</a:t>
            </a:r>
            <a:r>
              <a:rPr lang="hr-HR" sz="3600" dirty="0"/>
              <a:t>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480" y="72309"/>
            <a:ext cx="1079086" cy="5060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373" y="4563997"/>
            <a:ext cx="1903663" cy="8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lavi bal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7728" y="1335967"/>
            <a:ext cx="4824536" cy="41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80112" y="256490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prstClr val="white"/>
                </a:solidFill>
              </a:rPr>
              <a:t>Pitanja?</a:t>
            </a:r>
          </a:p>
        </p:txBody>
      </p:sp>
      <p:sp>
        <p:nvSpPr>
          <p:cNvPr id="9" name="Elipsasti oblačić 7"/>
          <p:cNvSpPr/>
          <p:nvPr/>
        </p:nvSpPr>
        <p:spPr>
          <a:xfrm>
            <a:off x="256086" y="2255540"/>
            <a:ext cx="4243906" cy="2757636"/>
          </a:xfrm>
          <a:prstGeom prst="wedgeEllipseCallout">
            <a:avLst>
              <a:gd name="adj1" fmla="val 50658"/>
              <a:gd name="adj2" fmla="val 74271"/>
            </a:avLst>
          </a:prstGeom>
          <a:solidFill>
            <a:srgbClr val="DE6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4000" b="1" dirty="0" smtClean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hr-HR" sz="4000" b="1" dirty="0" smtClean="0">
                <a:solidFill>
                  <a:prstClr val="white"/>
                </a:solidFill>
              </a:rPr>
              <a:t>Hvala </a:t>
            </a:r>
            <a:r>
              <a:rPr lang="hr-HR" sz="4000" b="1" dirty="0">
                <a:solidFill>
                  <a:prstClr val="white"/>
                </a:solidFill>
              </a:rPr>
              <a:t>na </a:t>
            </a:r>
            <a:r>
              <a:rPr lang="hr-HR" sz="4000" b="1" dirty="0" smtClean="0">
                <a:solidFill>
                  <a:prstClr val="white"/>
                </a:solidFill>
              </a:rPr>
              <a:t>pažnji!</a:t>
            </a:r>
            <a:endParaRPr lang="hr-HR" sz="40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hr-HR" sz="3200" dirty="0">
              <a:solidFill>
                <a:prstClr val="white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8988"/>
            <a:ext cx="3081335" cy="1333467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10" y="5340253"/>
            <a:ext cx="2527029" cy="118499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884377" y="5640360"/>
            <a:ext cx="180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ucitelji.hr</a:t>
            </a:r>
            <a:endParaRPr lang="hr-H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6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81353" y="1304418"/>
            <a:ext cx="85988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Hrvatskoj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provodi udruga "</a:t>
            </a:r>
            <a:r>
              <a:rPr lang="hr-HR" sz="2800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Suradnici u učenju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", a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sudjelovale su osnovne škole:</a:t>
            </a:r>
          </a:p>
          <a:p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Domovinske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zahvalnost, Knin </a:t>
            </a:r>
            <a:endParaRPr lang="hr-H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Franje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Tuđmana, Knin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Kajzerica,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Zagreb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 Luka, Zagreb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OŠ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Nikole </a:t>
            </a:r>
            <a:r>
              <a:rPr lang="hr-H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Tesle, Zagreb.</a:t>
            </a:r>
            <a:endParaRPr lang="hr-H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Slikovni rezultat za suradnici u u&amp;ccaron;enj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745" y="4187561"/>
            <a:ext cx="4029564" cy="22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65254" y="344377"/>
            <a:ext cx="2667133" cy="960041"/>
          </a:xfrm>
          <a:prstGeom prst="rect">
            <a:avLst/>
          </a:prstGeom>
          <a:ln/>
        </p:spPr>
      </p:pic>
      <p:sp>
        <p:nvSpPr>
          <p:cNvPr id="3" name="TekstniOkvir 2"/>
          <p:cNvSpPr txBox="1"/>
          <p:nvPr/>
        </p:nvSpPr>
        <p:spPr>
          <a:xfrm>
            <a:off x="281353" y="5146099"/>
            <a:ext cx="4554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rgbClr val="00B0F0"/>
                </a:solidFill>
              </a:rPr>
              <a:t>ENABLE AMBASADORI:</a:t>
            </a:r>
          </a:p>
          <a:p>
            <a:pPr algn="ctr"/>
            <a:r>
              <a:rPr lang="hr-HR" sz="3200" dirty="0" smtClean="0">
                <a:solidFill>
                  <a:srgbClr val="00B0F0"/>
                </a:solidFill>
              </a:rPr>
              <a:t>Danijel Forjan</a:t>
            </a:r>
          </a:p>
          <a:p>
            <a:pPr algn="ctr"/>
            <a:r>
              <a:rPr lang="hr-HR" sz="3200" dirty="0" smtClean="0">
                <a:solidFill>
                  <a:srgbClr val="00B0F0"/>
                </a:solidFill>
              </a:rPr>
              <a:t>Danijela </a:t>
            </a:r>
            <a:r>
              <a:rPr lang="hr-HR" sz="3200" dirty="0" err="1" smtClean="0">
                <a:solidFill>
                  <a:srgbClr val="00B0F0"/>
                </a:solidFill>
              </a:rPr>
              <a:t>Lokmer</a:t>
            </a:r>
            <a:endParaRPr lang="hr-HR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1096163"/>
            <a:ext cx="7930662" cy="5511338"/>
          </a:xfrm>
          <a:prstGeom prst="rect">
            <a:avLst/>
          </a:prstGeom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878032" y="697635"/>
            <a:ext cx="4907306" cy="7970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rgbClr val="00B0F0"/>
                </a:solidFill>
              </a:rPr>
              <a:t>Partneri u projektu:</a:t>
            </a:r>
            <a:endParaRPr lang="hr-H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1959" y="2110615"/>
            <a:ext cx="8195144" cy="242173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4050" dirty="0"/>
              <a:t/>
            </a:r>
            <a:br>
              <a:rPr lang="hr-HR" sz="4050" dirty="0"/>
            </a:br>
            <a:r>
              <a:rPr lang="hr-HR" sz="4050" dirty="0"/>
              <a:t/>
            </a:r>
            <a:br>
              <a:rPr lang="hr-HR" sz="4050" dirty="0"/>
            </a:br>
            <a:r>
              <a:rPr lang="hr-HR" sz="4050" dirty="0"/>
              <a:t/>
            </a:r>
            <a:br>
              <a:rPr lang="hr-HR" sz="4050" dirty="0"/>
            </a:br>
            <a:r>
              <a:rPr lang="hr-HR" sz="4050" dirty="0"/>
              <a:t/>
            </a:r>
            <a:br>
              <a:rPr lang="hr-HR" sz="4050" dirty="0"/>
            </a:br>
            <a:r>
              <a:rPr lang="hr-HR" sz="4050" b="1" dirty="0"/>
              <a:t> </a:t>
            </a:r>
          </a:p>
        </p:txBody>
      </p:sp>
      <p:sp>
        <p:nvSpPr>
          <p:cNvPr id="9" name="TekstniOkvir 8"/>
          <p:cNvSpPr txBox="1"/>
          <p:nvPr/>
        </p:nvSpPr>
        <p:spPr>
          <a:xfrm>
            <a:off x="2200759" y="814471"/>
            <a:ext cx="401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CILJEVI 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140" y="2110615"/>
            <a:ext cx="1122105" cy="1122105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579680" y="2209383"/>
            <a:ext cx="695873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svesti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vršnjačko nasilje na najmanju mjeru 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582930" y="3040380"/>
            <a:ext cx="686943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osnažiti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informirati mlade ljude</a:t>
            </a:r>
          </a:p>
        </p:txBody>
      </p:sp>
      <p:sp>
        <p:nvSpPr>
          <p:cNvPr id="16" name="TekstniOkvir 15"/>
          <p:cNvSpPr txBox="1"/>
          <p:nvPr/>
        </p:nvSpPr>
        <p:spPr>
          <a:xfrm>
            <a:off x="590464" y="3684552"/>
            <a:ext cx="7799156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ojačati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odnose među učenicima, učiteljima i roditeljima </a:t>
            </a:r>
          </a:p>
        </p:txBody>
      </p:sp>
      <p:sp>
        <p:nvSpPr>
          <p:cNvPr id="17" name="TekstniOkvir 16"/>
          <p:cNvSpPr txBox="1"/>
          <p:nvPr/>
        </p:nvSpPr>
        <p:spPr>
          <a:xfrm>
            <a:off x="582930" y="4532346"/>
            <a:ext cx="789273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promicati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pozitivnija školska okružja u kojima se učenici osjećaju sigurno </a:t>
            </a:r>
          </a:p>
        </p:txBody>
      </p:sp>
      <p:pic>
        <p:nvPicPr>
          <p:cNvPr id="10" name="image2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563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476868" y="857250"/>
            <a:ext cx="2667133" cy="960041"/>
          </a:xfrm>
          <a:prstGeom prst="rect">
            <a:avLst/>
          </a:prstGeom>
          <a:ln/>
        </p:spPr>
      </p:pic>
      <p:sp>
        <p:nvSpPr>
          <p:cNvPr id="3" name="TekstniOkvir 2"/>
          <p:cNvSpPr txBox="1"/>
          <p:nvPr/>
        </p:nvSpPr>
        <p:spPr>
          <a:xfrm>
            <a:off x="0" y="857250"/>
            <a:ext cx="9144000" cy="5355312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3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ŠTO JE NASILJE?</a:t>
            </a:r>
          </a:p>
          <a:p>
            <a:endParaRPr lang="hr-HR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5763" indent="-385763">
              <a:buAutoNum type="arabicParenR"/>
            </a:pP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Nasilje je </a:t>
            </a:r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svaka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vrsta djelovanja čija je namjera povrijediti nekoga fizički, psihički i emotivno.</a:t>
            </a:r>
          </a:p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hr-H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Nasilje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hr-H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namjerna</a:t>
            </a:r>
            <a:r>
              <a:rPr lang="hr-H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hr-H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opetovana</a:t>
            </a:r>
            <a:r>
              <a:rPr lang="hr-H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radnja čija je namjera povrijediti osobu ili grupu, a  čiji su činitelji osobe ili grupe kod kojih je vidljiva razlika u snazi i moći te koja se može dogoditi offline i online.</a:t>
            </a:r>
          </a:p>
          <a:p>
            <a:endParaRPr lang="hr-H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Nasilje podrazumijeva </a:t>
            </a:r>
            <a:r>
              <a:rPr lang="hr-H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opetovane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prijetnje, maltretiranje žrtve kako bi se uspostavila moć nad njom.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hr-H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144" y="5294167"/>
            <a:ext cx="1345416" cy="895313"/>
          </a:xfrm>
          <a:prstGeom prst="rect">
            <a:avLst/>
          </a:prstGeom>
        </p:spPr>
      </p:pic>
      <p:pic>
        <p:nvPicPr>
          <p:cNvPr id="6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73577" y="353330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834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358328" y="2185022"/>
            <a:ext cx="6009221" cy="3046988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hr-HR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>
              <a:buFontTx/>
              <a:buChar char="-"/>
            </a:pPr>
            <a:r>
              <a:rPr lang="hr-H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preventivno</a:t>
            </a:r>
            <a:r>
              <a:rPr lang="hr-H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kroz niz osmišljenih nastavnih cjelina i </a:t>
            </a:r>
          </a:p>
          <a:p>
            <a:endParaRPr lang="hr-HR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uključuje </a:t>
            </a:r>
            <a:r>
              <a:rPr lang="hr-H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širu</a:t>
            </a:r>
            <a:r>
              <a:rPr lang="hr-H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društvenu zajednicu.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24" y="3054863"/>
            <a:ext cx="1964531" cy="130730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2194561" y="814471"/>
            <a:ext cx="40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KAKO DJELUJE ENABLE? </a:t>
            </a:r>
            <a:endParaRPr lang="hr-HR" sz="3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2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  <p:pic>
        <p:nvPicPr>
          <p:cNvPr id="7" name="Slika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61" y="4645367"/>
            <a:ext cx="1772285" cy="196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7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58948" y="2159565"/>
            <a:ext cx="7284853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 nastavnih jedinica i priprema za učitelje sa svim dodatnim materijalima za učenike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258947" y="3259728"/>
            <a:ext cx="7467734" cy="5078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b="1" dirty="0"/>
              <a:t>10 sastanaka za vršnjačku potporu 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258948" y="4117956"/>
            <a:ext cx="601183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priručnika za roditelje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14" y="3122692"/>
            <a:ext cx="2404586" cy="286769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2194561" y="814471"/>
            <a:ext cx="40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SE SASTOJI OD:</a:t>
            </a:r>
            <a:endParaRPr lang="hr-HR" sz="3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2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25938" y="353169"/>
            <a:ext cx="2667133" cy="9600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28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338</TotalTime>
  <Words>1563</Words>
  <Application>Microsoft Office PowerPoint</Application>
  <PresentationFormat>On-screen Show (4:3)</PresentationFormat>
  <Paragraphs>161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MS Mincho</vt:lpstr>
      <vt:lpstr>Arial</vt:lpstr>
      <vt:lpstr>Calibri</vt:lpstr>
      <vt:lpstr>Calibri Light</vt:lpstr>
      <vt:lpstr>Tahoma</vt:lpstr>
      <vt:lpstr>Times New Roman</vt:lpstr>
      <vt:lpstr>Wingdings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- kroz satove razrednika  - uključiti  skupinu za potporu u rad škole    -obavijestiti i uključiti roditelje    </vt:lpstr>
      <vt:lpstr>Teme sastanaka skupine za vršnjačku potporu su:</vt:lpstr>
      <vt:lpstr>Teme sastanaka skupine za vršnjačku potporu su:</vt:lpstr>
      <vt:lpstr>Sve sadržaje za sastanke vršnjačke potpore možete pronaći na poveznici: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Skupina za vršnjačku potporu u  OŠ Domovinske zahvalnosti, Knin</vt:lpstr>
      <vt:lpstr>PowerPoint Presentation</vt:lpstr>
      <vt:lpstr>PowerPoint Presentation</vt:lpstr>
      <vt:lpstr>PowerPoint Presentation</vt:lpstr>
      <vt:lpstr>ENABLE AMBASADORI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Danijel Forjan</dc:creator>
  <cp:lastModifiedBy>User</cp:lastModifiedBy>
  <cp:revision>112</cp:revision>
  <dcterms:created xsi:type="dcterms:W3CDTF">2016-08-17T06:47:41Z</dcterms:created>
  <dcterms:modified xsi:type="dcterms:W3CDTF">2016-11-09T10:08:02Z</dcterms:modified>
</cp:coreProperties>
</file>