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9" r:id="rId1"/>
    <p:sldMasterId id="2147483890" r:id="rId2"/>
  </p:sldMasterIdLst>
  <p:sldIdLst>
    <p:sldId id="256" r:id="rId3"/>
    <p:sldId id="258" r:id="rId4"/>
    <p:sldId id="257" r:id="rId5"/>
    <p:sldId id="260" r:id="rId6"/>
    <p:sldId id="259" r:id="rId7"/>
    <p:sldId id="261" r:id="rId8"/>
    <p:sldId id="263" r:id="rId9"/>
    <p:sldId id="262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84" d="100"/>
          <a:sy n="84" d="100"/>
        </p:scale>
        <p:origin x="658" y="1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2743200"/>
            <a:ext cx="4876800" cy="1143000"/>
          </a:xfrm>
        </p:spPr>
        <p:txBody>
          <a:bodyPr/>
          <a:lstStyle>
            <a:lvl1pPr>
              <a:defRPr sz="32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06400" y="5867400"/>
            <a:ext cx="4876800" cy="609600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101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59200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759200" y="838201"/>
            <a:ext cx="7315200" cy="38893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59200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41762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1600" y="762000"/>
            <a:ext cx="9144000" cy="838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41600" y="1600200"/>
            <a:ext cx="9144000" cy="4419600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tx1"/>
                </a:solidFill>
                <a:latin typeface="+mn-lt"/>
              </a:defRPr>
            </a:lvl2pPr>
            <a:lvl3pPr>
              <a:defRPr>
                <a:solidFill>
                  <a:schemeClr val="tx1"/>
                </a:solidFill>
                <a:latin typeface="+mn-lt"/>
              </a:defRPr>
            </a:lvl3pPr>
            <a:lvl4pPr>
              <a:defRPr>
                <a:solidFill>
                  <a:schemeClr val="tx1"/>
                </a:solidFill>
                <a:latin typeface="+mn-lt"/>
              </a:defRPr>
            </a:lvl4pPr>
            <a:lvl5pPr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68847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01200" y="838200"/>
            <a:ext cx="2286000" cy="5105400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43200" y="838200"/>
            <a:ext cx="6654800" cy="5105400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98528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42386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9234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7513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78430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10/26/2016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1358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60689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10/26/2016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5277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lang="en-US" sz="2400" dirty="0" smtClean="0">
                <a:solidFill>
                  <a:schemeClr val="bg2">
                    <a:lumMod val="90000"/>
                  </a:schemeClr>
                </a:solidFill>
                <a:latin typeface="+mn-lt"/>
              </a:defRPr>
            </a:lvl1pPr>
            <a:lvl2pPr>
              <a:defRPr sz="2400">
                <a:solidFill>
                  <a:schemeClr val="bg2">
                    <a:lumMod val="90000"/>
                  </a:schemeClr>
                </a:solidFill>
                <a:latin typeface="+mn-lt"/>
              </a:defRPr>
            </a:lvl2pPr>
            <a:lvl3pPr>
              <a:defRPr sz="2000">
                <a:solidFill>
                  <a:schemeClr val="bg2">
                    <a:lumMod val="90000"/>
                  </a:schemeClr>
                </a:solidFill>
                <a:latin typeface="+mn-lt"/>
              </a:defRPr>
            </a:lvl3pPr>
            <a:lvl4pPr>
              <a:defRPr sz="1800">
                <a:solidFill>
                  <a:schemeClr val="bg2">
                    <a:lumMod val="90000"/>
                  </a:schemeClr>
                </a:solidFill>
                <a:latin typeface="+mn-lt"/>
              </a:defRPr>
            </a:lvl4pPr>
            <a:lvl5pPr>
              <a:defRPr sz="1800">
                <a:solidFill>
                  <a:schemeClr val="bg2">
                    <a:lumMod val="90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0962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8325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1051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2246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6548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494963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9161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583643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4066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6206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7219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185988"/>
            <a:ext cx="103632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685801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38811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43200" y="1600200"/>
            <a:ext cx="4470400" cy="4800600"/>
          </a:xfrm>
        </p:spPr>
        <p:txBody>
          <a:bodyPr/>
          <a:lstStyle>
            <a:lvl1pPr>
              <a:defRPr sz="2800">
                <a:solidFill>
                  <a:schemeClr val="bg2">
                    <a:lumMod val="90000"/>
                  </a:schemeClr>
                </a:solidFill>
                <a:latin typeface="+mn-lt"/>
              </a:defRPr>
            </a:lvl1pPr>
            <a:lvl2pPr>
              <a:defRPr sz="2400">
                <a:solidFill>
                  <a:schemeClr val="bg2">
                    <a:lumMod val="90000"/>
                  </a:schemeClr>
                </a:solidFill>
                <a:latin typeface="+mn-lt"/>
              </a:defRPr>
            </a:lvl2pPr>
            <a:lvl3pPr>
              <a:defRPr sz="2000">
                <a:solidFill>
                  <a:schemeClr val="bg2">
                    <a:lumMod val="90000"/>
                  </a:schemeClr>
                </a:solidFill>
                <a:latin typeface="+mn-lt"/>
              </a:defRPr>
            </a:lvl3pPr>
            <a:lvl4pPr>
              <a:defRPr sz="1800">
                <a:solidFill>
                  <a:schemeClr val="bg2">
                    <a:lumMod val="90000"/>
                  </a:schemeClr>
                </a:solidFill>
                <a:latin typeface="+mn-lt"/>
              </a:defRPr>
            </a:lvl4pPr>
            <a:lvl5pPr>
              <a:defRPr sz="1800">
                <a:solidFill>
                  <a:schemeClr val="bg2">
                    <a:lumMod val="90000"/>
                  </a:schemeClr>
                </a:solidFill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16800" y="1600200"/>
            <a:ext cx="4470400" cy="4800600"/>
          </a:xfrm>
        </p:spPr>
        <p:txBody>
          <a:bodyPr/>
          <a:lstStyle>
            <a:lvl1pPr>
              <a:defRPr sz="2800">
                <a:solidFill>
                  <a:schemeClr val="bg2">
                    <a:lumMod val="90000"/>
                  </a:schemeClr>
                </a:solidFill>
                <a:latin typeface="+mn-lt"/>
              </a:defRPr>
            </a:lvl1pPr>
            <a:lvl2pPr>
              <a:defRPr sz="2400">
                <a:solidFill>
                  <a:schemeClr val="bg2">
                    <a:lumMod val="90000"/>
                  </a:schemeClr>
                </a:solidFill>
                <a:latin typeface="+mn-lt"/>
              </a:defRPr>
            </a:lvl2pPr>
            <a:lvl3pPr>
              <a:defRPr sz="2000">
                <a:solidFill>
                  <a:schemeClr val="bg2">
                    <a:lumMod val="90000"/>
                  </a:schemeClr>
                </a:solidFill>
                <a:latin typeface="+mn-lt"/>
              </a:defRPr>
            </a:lvl3pPr>
            <a:lvl4pPr>
              <a:defRPr sz="1800">
                <a:solidFill>
                  <a:schemeClr val="bg2">
                    <a:lumMod val="90000"/>
                  </a:schemeClr>
                </a:solidFill>
                <a:latin typeface="+mn-lt"/>
              </a:defRPr>
            </a:lvl4pPr>
            <a:lvl5pPr>
              <a:defRPr sz="1800">
                <a:solidFill>
                  <a:schemeClr val="bg2">
                    <a:lumMod val="90000"/>
                  </a:schemeClr>
                </a:solidFill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8231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>
                <a:solidFill>
                  <a:schemeClr val="accent2">
                    <a:lumMod val="75000"/>
                  </a:schemeClr>
                </a:solidFill>
                <a:latin typeface="+mj-lt"/>
              </a:defRPr>
            </a:lvl1pPr>
            <a:lvl2pPr>
              <a:defRPr sz="2000">
                <a:solidFill>
                  <a:schemeClr val="accent2">
                    <a:lumMod val="75000"/>
                  </a:schemeClr>
                </a:solidFill>
                <a:latin typeface="+mj-lt"/>
              </a:defRPr>
            </a:lvl2pPr>
            <a:lvl3pPr>
              <a:defRPr sz="1800">
                <a:solidFill>
                  <a:schemeClr val="accent2">
                    <a:lumMod val="75000"/>
                  </a:schemeClr>
                </a:solidFill>
                <a:latin typeface="+mj-lt"/>
              </a:defRPr>
            </a:lvl3pPr>
            <a:lvl4pPr>
              <a:defRPr sz="1600">
                <a:solidFill>
                  <a:schemeClr val="accent2">
                    <a:lumMod val="75000"/>
                  </a:schemeClr>
                </a:solidFill>
                <a:latin typeface="+mj-lt"/>
              </a:defRPr>
            </a:lvl4pPr>
            <a:lvl5pPr>
              <a:defRPr sz="1600">
                <a:solidFill>
                  <a:schemeClr val="accent2">
                    <a:lumMod val="75000"/>
                  </a:schemeClr>
                </a:solidFill>
                <a:latin typeface="+mj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>
              <a:defRPr sz="2000">
                <a:solidFill>
                  <a:schemeClr val="accent2">
                    <a:lumMod val="75000"/>
                  </a:schemeClr>
                </a:solidFill>
                <a:latin typeface="+mn-lt"/>
              </a:defRPr>
            </a:lvl2pPr>
            <a:lvl3pPr>
              <a:defRPr sz="1800">
                <a:solidFill>
                  <a:schemeClr val="accent2">
                    <a:lumMod val="75000"/>
                  </a:schemeClr>
                </a:solidFill>
                <a:latin typeface="+mn-lt"/>
              </a:defRPr>
            </a:lvl3pPr>
            <a:lvl4pPr>
              <a:defRPr sz="1600">
                <a:solidFill>
                  <a:schemeClr val="accent2">
                    <a:lumMod val="75000"/>
                  </a:schemeClr>
                </a:solidFill>
                <a:latin typeface="+mn-lt"/>
              </a:defRPr>
            </a:lvl4pPr>
            <a:lvl5pPr>
              <a:defRPr sz="1600">
                <a:solidFill>
                  <a:schemeClr val="accent2">
                    <a:lumMod val="75000"/>
                  </a:schemeClr>
                </a:solidFill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019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076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8749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9199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1" y="762000"/>
            <a:ext cx="2235201" cy="673100"/>
          </a:xfrm>
        </p:spPr>
        <p:txBody>
          <a:bodyPr anchor="b"/>
          <a:lstStyle>
            <a:lvl1pPr algn="l"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41600" y="838201"/>
            <a:ext cx="9347200" cy="51054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601" y="1435101"/>
            <a:ext cx="2235200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35607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43200" y="68580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Your Topic Goes Here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43200" y="1600200"/>
            <a:ext cx="9144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Your Subtopics Go Here</a:t>
            </a:r>
          </a:p>
        </p:txBody>
      </p:sp>
    </p:spTree>
    <p:extLst>
      <p:ext uri="{BB962C8B-B14F-4D97-AF65-F5344CB8AC3E}">
        <p14:creationId xmlns:p14="http://schemas.microsoft.com/office/powerpoint/2010/main" val="617819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63" r:id="rId4"/>
    <p:sldLayoutId id="2147483864" r:id="rId5"/>
    <p:sldLayoutId id="2147483865" r:id="rId6"/>
    <p:sldLayoutId id="2147483866" r:id="rId7"/>
    <p:sldLayoutId id="2147483867" r:id="rId8"/>
    <p:sldLayoutId id="2147483868" r:id="rId9"/>
    <p:sldLayoutId id="2147483869" r:id="rId10"/>
    <p:sldLayoutId id="2147483870" r:id="rId11"/>
    <p:sldLayoutId id="2147483871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6EBD4"/>
          </a:solidFill>
          <a:latin typeface="Georgia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6EBD4"/>
          </a:solidFill>
          <a:latin typeface="Georgia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6EBD4"/>
          </a:solidFill>
          <a:latin typeface="Georgia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6EBD4"/>
          </a:solidFill>
          <a:latin typeface="Georgia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6EBD4"/>
          </a:solidFill>
          <a:latin typeface="Georgia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6EBD4"/>
          </a:solidFill>
          <a:latin typeface="Georgia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6EBD4"/>
          </a:solidFill>
          <a:latin typeface="Georgia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6EBD4"/>
          </a:solidFill>
          <a:latin typeface="Georgia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bg2">
              <a:lumMod val="90000"/>
            </a:schemeClr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09780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91" r:id="rId1"/>
    <p:sldLayoutId id="2147483892" r:id="rId2"/>
    <p:sldLayoutId id="2147483893" r:id="rId3"/>
    <p:sldLayoutId id="2147483894" r:id="rId4"/>
    <p:sldLayoutId id="2147483895" r:id="rId5"/>
    <p:sldLayoutId id="2147483896" r:id="rId6"/>
    <p:sldLayoutId id="2147483897" r:id="rId7"/>
    <p:sldLayoutId id="2147483898" r:id="rId8"/>
    <p:sldLayoutId id="2147483899" r:id="rId9"/>
    <p:sldLayoutId id="2147483900" r:id="rId10"/>
    <p:sldLayoutId id="2147483901" r:id="rId11"/>
    <p:sldLayoutId id="2147483902" r:id="rId12"/>
    <p:sldLayoutId id="2147483903" r:id="rId13"/>
    <p:sldLayoutId id="2147483904" r:id="rId14"/>
    <p:sldLayoutId id="2147483905" r:id="rId15"/>
    <p:sldLayoutId id="2147483906" r:id="rId16"/>
    <p:sldLayoutId id="214748390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urriculumonline.ie/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nasrazred.netboard.me/uprvomrazredu/?tab=22497" TargetMode="Externa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7064" y="295310"/>
            <a:ext cx="8728647" cy="2770820"/>
          </a:xfrm>
        </p:spPr>
        <p:txBody>
          <a:bodyPr>
            <a:normAutofit/>
          </a:bodyPr>
          <a:lstStyle/>
          <a:p>
            <a:r>
              <a:rPr lang="hr-HR" sz="4000" dirty="0"/>
              <a:t>Kurikularna reforma - novi izazovi digitalno zrelih škola</a:t>
            </a:r>
            <a:r>
              <a:rPr lang="hr-HR" dirty="0"/>
              <a:t/>
            </a:r>
            <a:br>
              <a:rPr lang="hr-HR" dirty="0"/>
            </a:b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9283" y="2615562"/>
            <a:ext cx="7766936" cy="1096899"/>
          </a:xfrm>
        </p:spPr>
        <p:txBody>
          <a:bodyPr/>
          <a:lstStyle/>
          <a:p>
            <a:r>
              <a:rPr lang="hr-HR" dirty="0"/>
              <a:t>Mogući scenariji </a:t>
            </a:r>
            <a:r>
              <a:rPr lang="hr-HR" dirty="0" smtClean="0"/>
              <a:t>planiranja i programiranja</a:t>
            </a:r>
            <a:endParaRPr lang="hr-HR" dirty="0"/>
          </a:p>
        </p:txBody>
      </p:sp>
      <p:sp>
        <p:nvSpPr>
          <p:cNvPr id="4" name="TextBox 3"/>
          <p:cNvSpPr txBox="1"/>
          <p:nvPr/>
        </p:nvSpPr>
        <p:spPr>
          <a:xfrm>
            <a:off x="1269900" y="3581319"/>
            <a:ext cx="36856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Ivana Križanac i Branka Pastuović</a:t>
            </a:r>
          </a:p>
          <a:p>
            <a:pPr algn="ctr"/>
            <a:r>
              <a:rPr lang="hr-HR" dirty="0" smtClean="0"/>
              <a:t>OŠ Brodarica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94609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0982" b="5757"/>
          <a:stretch/>
        </p:blipFill>
        <p:spPr>
          <a:xfrm>
            <a:off x="295426" y="0"/>
            <a:ext cx="11500334" cy="6812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08376" y="4288536"/>
            <a:ext cx="3272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>
                <a:hlinkClick r:id="rId3"/>
              </a:rPr>
              <a:t>http://www.curriculumonline.ie/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5418229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2960" y="905256"/>
            <a:ext cx="2816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>
                <a:hlinkClick r:id="rId2"/>
              </a:rPr>
              <a:t>I za kraj ...</a:t>
            </a: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11182715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109" y="243890"/>
            <a:ext cx="10515600" cy="1325563"/>
          </a:xfrm>
        </p:spPr>
        <p:txBody>
          <a:bodyPr/>
          <a:lstStyle/>
          <a:p>
            <a:r>
              <a:rPr lang="hr-HR" dirty="0" smtClean="0"/>
              <a:t>Danas ...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532" y="1398905"/>
            <a:ext cx="10515600" cy="4351338"/>
          </a:xfrm>
        </p:spPr>
        <p:txBody>
          <a:bodyPr/>
          <a:lstStyle/>
          <a:p>
            <a:r>
              <a:rPr lang="hr-HR" dirty="0" smtClean="0"/>
              <a:t>Nastavni plan za provedbu nastavnog programa</a:t>
            </a: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4484" t="12978" r="24244" b="42232"/>
          <a:stretch/>
        </p:blipFill>
        <p:spPr>
          <a:xfrm>
            <a:off x="248628" y="1398905"/>
            <a:ext cx="9269462" cy="45546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Image result for nastavni plan i progra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0081" y="750969"/>
            <a:ext cx="2093955" cy="30603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26696" t="13041" r="27878" b="4891"/>
          <a:stretch/>
        </p:blipFill>
        <p:spPr>
          <a:xfrm>
            <a:off x="9695939" y="4241471"/>
            <a:ext cx="2122240" cy="21567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36975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6984" y="0"/>
            <a:ext cx="10415016" cy="1507067"/>
          </a:xfrm>
        </p:spPr>
        <p:txBody>
          <a:bodyPr/>
          <a:lstStyle/>
          <a:p>
            <a:r>
              <a:rPr lang="hr-HR" dirty="0" smtClean="0"/>
              <a:t>Polazišta planiranja (programiranja)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525" y="1242496"/>
            <a:ext cx="4486464" cy="945021"/>
          </a:xfrm>
        </p:spPr>
        <p:txBody>
          <a:bodyPr>
            <a:noAutofit/>
          </a:bodyPr>
          <a:lstStyle/>
          <a:p>
            <a:r>
              <a:rPr lang="hr-HR" sz="1800" dirty="0" smtClean="0"/>
              <a:t>NPP</a:t>
            </a:r>
          </a:p>
          <a:p>
            <a:r>
              <a:rPr lang="hr-HR" sz="1800" dirty="0" smtClean="0"/>
              <a:t>Teme/cjeline/nastavna područja, ključni pojmovi, obrazovna postignuća</a:t>
            </a:r>
            <a:endParaRPr lang="hr-HR" sz="1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0525" y="2749292"/>
            <a:ext cx="4293563" cy="3468628"/>
          </a:xfrm>
        </p:spPr>
        <p:txBody>
          <a:bodyPr>
            <a:normAutofit fontScale="92500" lnSpcReduction="10000"/>
          </a:bodyPr>
          <a:lstStyle/>
          <a:p>
            <a:r>
              <a:rPr lang="hr-HR" dirty="0" smtClean="0">
                <a:solidFill>
                  <a:schemeClr val="tx1"/>
                </a:solidFill>
              </a:rPr>
              <a:t>Okvirni (godišnji, globalni) plan i program</a:t>
            </a:r>
          </a:p>
          <a:p>
            <a:pPr lvl="2"/>
            <a:r>
              <a:rPr lang="hr-HR" dirty="0" smtClean="0">
                <a:solidFill>
                  <a:schemeClr val="tx1"/>
                </a:solidFill>
              </a:rPr>
              <a:t>Teme, aktivnosti i broj sati</a:t>
            </a:r>
          </a:p>
          <a:p>
            <a:r>
              <a:rPr lang="hr-HR" dirty="0" smtClean="0">
                <a:solidFill>
                  <a:schemeClr val="tx1"/>
                </a:solidFill>
              </a:rPr>
              <a:t>Izvedbeni (operativni) </a:t>
            </a:r>
          </a:p>
          <a:p>
            <a:pPr lvl="2"/>
            <a:r>
              <a:rPr lang="hr-HR" dirty="0" smtClean="0">
                <a:solidFill>
                  <a:schemeClr val="tx1"/>
                </a:solidFill>
              </a:rPr>
              <a:t>mjesečni, tjedni</a:t>
            </a:r>
          </a:p>
          <a:p>
            <a:pPr lvl="2"/>
            <a:r>
              <a:rPr lang="hr-HR" dirty="0">
                <a:solidFill>
                  <a:schemeClr val="tx1"/>
                </a:solidFill>
              </a:rPr>
              <a:t>t</a:t>
            </a:r>
            <a:r>
              <a:rPr lang="hr-HR" dirty="0" smtClean="0">
                <a:solidFill>
                  <a:schemeClr val="tx1"/>
                </a:solidFill>
              </a:rPr>
              <a:t>eme/</a:t>
            </a:r>
            <a:r>
              <a:rPr lang="hr-HR" dirty="0" smtClean="0">
                <a:solidFill>
                  <a:schemeClr val="tx1"/>
                </a:solidFill>
              </a:rPr>
              <a:t>nastavne jedinice</a:t>
            </a:r>
            <a:r>
              <a:rPr lang="hr-HR" dirty="0" smtClean="0">
                <a:solidFill>
                  <a:schemeClr val="tx1"/>
                </a:solidFill>
              </a:rPr>
              <a:t>, ciljevi/zadaće, obrazovna postignuća, metode rada, oblici rada, tip sata, izvori znanja, nastavna sredstva i pomagala... (GOO, ZO, Prilagođeni programi)</a:t>
            </a:r>
            <a:endParaRPr lang="hr-HR" dirty="0">
              <a:solidFill>
                <a:schemeClr val="tx1"/>
              </a:solidFill>
            </a:endParaRPr>
          </a:p>
        </p:txBody>
      </p:sp>
      <p:pic>
        <p:nvPicPr>
          <p:cNvPr id="2050" name="Picture 2" descr="Image result for school text book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168" y="4807732"/>
            <a:ext cx="2857500" cy="184785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Image result for nastavni plan i progra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524" y="1908114"/>
            <a:ext cx="2616109" cy="38235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3020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4916" y="0"/>
            <a:ext cx="8534400" cy="1507067"/>
          </a:xfrm>
        </p:spPr>
        <p:txBody>
          <a:bodyPr/>
          <a:lstStyle/>
          <a:p>
            <a:r>
              <a:rPr lang="hr-HR" dirty="0" smtClean="0"/>
              <a:t>Na vijećima razgovaramo o: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132" y="1152144"/>
            <a:ext cx="8534400" cy="3615267"/>
          </a:xfrm>
        </p:spPr>
        <p:txBody>
          <a:bodyPr/>
          <a:lstStyle/>
          <a:p>
            <a:r>
              <a:rPr lang="hr-HR" dirty="0" smtClean="0"/>
              <a:t>o</a:t>
            </a:r>
            <a:r>
              <a:rPr lang="nn-NO" dirty="0" smtClean="0"/>
              <a:t>stvarivanj</a:t>
            </a:r>
            <a:r>
              <a:rPr lang="hr-HR" dirty="0" smtClean="0"/>
              <a:t>u</a:t>
            </a:r>
            <a:r>
              <a:rPr lang="nn-NO" dirty="0" smtClean="0"/>
              <a:t> </a:t>
            </a:r>
            <a:r>
              <a:rPr lang="nn-NO" dirty="0"/>
              <a:t>plana i </a:t>
            </a:r>
            <a:r>
              <a:rPr lang="nn-NO" dirty="0" smtClean="0"/>
              <a:t>programa</a:t>
            </a:r>
            <a:endParaRPr lang="nn-NO" dirty="0"/>
          </a:p>
          <a:p>
            <a:r>
              <a:rPr lang="hr-HR" dirty="0"/>
              <a:t>i</a:t>
            </a:r>
            <a:r>
              <a:rPr lang="nn-NO" dirty="0" smtClean="0"/>
              <a:t>zvođenj</a:t>
            </a:r>
            <a:r>
              <a:rPr lang="hr-HR" dirty="0" smtClean="0"/>
              <a:t>u</a:t>
            </a:r>
            <a:r>
              <a:rPr lang="nn-NO" dirty="0"/>
              <a:t> nastavnog plana i </a:t>
            </a:r>
            <a:r>
              <a:rPr lang="nn-NO" dirty="0" smtClean="0"/>
              <a:t>programa</a:t>
            </a:r>
            <a:endParaRPr lang="hr-HR" dirty="0" smtClean="0"/>
          </a:p>
          <a:p>
            <a:r>
              <a:rPr lang="hr-HR" dirty="0" smtClean="0"/>
              <a:t>izvješće ... učenici bez poteškoća ili prema planu .... usvajaju predviđene sadržaje...</a:t>
            </a:r>
            <a:endParaRPr lang="nn-NO" dirty="0"/>
          </a:p>
          <a:p>
            <a:endParaRPr lang="hr-HR" dirty="0"/>
          </a:p>
        </p:txBody>
      </p:sp>
      <p:pic>
        <p:nvPicPr>
          <p:cNvPr id="3076" name="Picture 4" descr="Image result for meeting clipart black and whi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832" y="3758184"/>
            <a:ext cx="8043477" cy="283130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0822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2004" y="123251"/>
            <a:ext cx="8534400" cy="1507067"/>
          </a:xfrm>
        </p:spPr>
        <p:txBody>
          <a:bodyPr/>
          <a:lstStyle/>
          <a:p>
            <a:r>
              <a:rPr lang="hr-HR" dirty="0" smtClean="0"/>
              <a:t>Pokušaj kurikularne reforme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5226" y="1630318"/>
            <a:ext cx="4937655" cy="3615267"/>
          </a:xfrm>
        </p:spPr>
        <p:txBody>
          <a:bodyPr>
            <a:normAutofit/>
          </a:bodyPr>
          <a:lstStyle/>
          <a:p>
            <a:r>
              <a:rPr lang="hr-HR" dirty="0" smtClean="0"/>
              <a:t>polazište ishodi</a:t>
            </a:r>
          </a:p>
          <a:p>
            <a:r>
              <a:rPr lang="hr-HR" dirty="0" smtClean="0"/>
              <a:t>što se od učenika očekuje</a:t>
            </a:r>
            <a:endParaRPr lang="hr-HR" dirty="0"/>
          </a:p>
          <a:p>
            <a:r>
              <a:rPr lang="hr-HR" dirty="0"/>
              <a:t>š</a:t>
            </a:r>
            <a:r>
              <a:rPr lang="hr-HR" dirty="0" smtClean="0"/>
              <a:t>to će učenik na kraju (sata, dana, tjedna...godine) </a:t>
            </a:r>
          </a:p>
          <a:p>
            <a:r>
              <a:rPr lang="hr-HR" dirty="0"/>
              <a:t>š</a:t>
            </a:r>
            <a:r>
              <a:rPr lang="hr-HR" dirty="0" smtClean="0"/>
              <a:t>to </a:t>
            </a:r>
            <a:r>
              <a:rPr lang="hr-HR" dirty="0">
                <a:solidFill>
                  <a:srgbClr val="FF0000"/>
                </a:solidFill>
              </a:rPr>
              <a:t>učenik</a:t>
            </a:r>
            <a:r>
              <a:rPr lang="hr-HR" dirty="0"/>
              <a:t> treba znati, razumjeti i/ili biti u mogućnosti učiniti nakon što završi određeni proces </a:t>
            </a:r>
            <a:r>
              <a:rPr lang="hr-HR" dirty="0" smtClean="0"/>
              <a:t>učenja</a:t>
            </a:r>
          </a:p>
          <a:p>
            <a:r>
              <a:rPr lang="hr-HR" dirty="0" smtClean="0"/>
              <a:t>naglasak na aktivnostima učenika</a:t>
            </a:r>
            <a:endParaRPr lang="hr-HR" dirty="0"/>
          </a:p>
        </p:txBody>
      </p:sp>
      <p:sp>
        <p:nvSpPr>
          <p:cNvPr id="5" name="Cloud Callout 4"/>
          <p:cNvSpPr/>
          <p:nvPr/>
        </p:nvSpPr>
        <p:spPr>
          <a:xfrm>
            <a:off x="7701456" y="1938897"/>
            <a:ext cx="2386890" cy="1776930"/>
          </a:xfrm>
          <a:prstGeom prst="cloudCallout">
            <a:avLst>
              <a:gd name="adj1" fmla="val -5256"/>
              <a:gd name="adj2" fmla="val 58212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Cloud Callout 5"/>
          <p:cNvSpPr/>
          <p:nvPr/>
        </p:nvSpPr>
        <p:spPr>
          <a:xfrm rot="19232250">
            <a:off x="5821740" y="2452453"/>
            <a:ext cx="2065950" cy="1712893"/>
          </a:xfrm>
          <a:prstGeom prst="cloudCallout">
            <a:avLst>
              <a:gd name="adj1" fmla="val 11207"/>
              <a:gd name="adj2" fmla="val 92680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7201" y="3930129"/>
            <a:ext cx="827700" cy="2261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8042681" y="2330030"/>
            <a:ext cx="179728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r-HR" sz="1600" dirty="0" smtClean="0"/>
              <a:t>Što ću znati i moći</a:t>
            </a:r>
          </a:p>
          <a:p>
            <a:pPr algn="ctr"/>
            <a:r>
              <a:rPr lang="hr-HR" sz="1600" dirty="0" smtClean="0"/>
              <a:t> učiniti kao rezultat</a:t>
            </a:r>
          </a:p>
          <a:p>
            <a:pPr algn="ctr"/>
            <a:r>
              <a:rPr lang="hr-HR" sz="1600" dirty="0" smtClean="0"/>
              <a:t> učenja </a:t>
            </a:r>
          </a:p>
          <a:p>
            <a:pPr algn="ctr"/>
            <a:r>
              <a:rPr lang="hr-HR" sz="1600" dirty="0" smtClean="0"/>
              <a:t>predmeta?</a:t>
            </a:r>
            <a:endParaRPr lang="hr-HR" sz="1600" dirty="0"/>
          </a:p>
        </p:txBody>
      </p:sp>
      <p:sp>
        <p:nvSpPr>
          <p:cNvPr id="9" name="TextBox 8"/>
          <p:cNvSpPr txBox="1"/>
          <p:nvPr/>
        </p:nvSpPr>
        <p:spPr>
          <a:xfrm rot="19283572">
            <a:off x="6321556" y="2847234"/>
            <a:ext cx="10663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r-HR" dirty="0" smtClean="0"/>
              <a:t>Vještine, </a:t>
            </a:r>
          </a:p>
          <a:p>
            <a:pPr algn="ctr"/>
            <a:r>
              <a:rPr lang="hr-HR" dirty="0" smtClean="0"/>
              <a:t>znanja</a:t>
            </a:r>
          </a:p>
          <a:p>
            <a:pPr algn="ctr"/>
            <a:r>
              <a:rPr lang="hr-HR" dirty="0" smtClean="0"/>
              <a:t> i stavovi</a:t>
            </a:r>
            <a:endParaRPr lang="hr-HR" dirty="0"/>
          </a:p>
        </p:txBody>
      </p:sp>
      <p:sp>
        <p:nvSpPr>
          <p:cNvPr id="10" name="TextBox 9"/>
          <p:cNvSpPr txBox="1"/>
          <p:nvPr/>
        </p:nvSpPr>
        <p:spPr>
          <a:xfrm>
            <a:off x="9934083" y="6390512"/>
            <a:ext cx="1890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Kurikul, uputnik ...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528555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444" y="5099980"/>
            <a:ext cx="8534400" cy="1507067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Kako učinkovito planirati i programirati odgojno-obrazovni proces?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kako izbjeći formalizam</a:t>
            </a:r>
          </a:p>
          <a:p>
            <a:r>
              <a:rPr lang="hr-HR" dirty="0" smtClean="0"/>
              <a:t>pitanje odgovornosti</a:t>
            </a:r>
          </a:p>
          <a:p>
            <a:pPr marL="0" indent="0">
              <a:buNone/>
            </a:pPr>
            <a:r>
              <a:rPr lang="hr-HR" dirty="0" smtClean="0"/>
              <a:t>(godine profesionalnog obrazovanja proporcionalne samostalnosti i odgovornosti)</a:t>
            </a:r>
          </a:p>
          <a:p>
            <a:r>
              <a:rPr lang="hr-HR" dirty="0" smtClean="0"/>
              <a:t>„autonomija učitelja” mit ili mogućnost</a:t>
            </a:r>
          </a:p>
          <a:p>
            <a:r>
              <a:rPr lang="hr-HR" dirty="0" smtClean="0"/>
              <a:t>uloga učenika</a:t>
            </a:r>
          </a:p>
          <a:p>
            <a:r>
              <a:rPr lang="hr-HR" dirty="0" smtClean="0"/>
              <a:t>uloga digitalno zrelih škola</a:t>
            </a:r>
            <a:endParaRPr lang="hr-HR" dirty="0"/>
          </a:p>
        </p:txBody>
      </p:sp>
      <p:pic>
        <p:nvPicPr>
          <p:cNvPr id="4098" name="Picture 2" descr="Image result for teacher freedom of express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4078" y="195769"/>
            <a:ext cx="4965065" cy="4595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3305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919" y="172410"/>
            <a:ext cx="8534400" cy="1507067"/>
          </a:xfrm>
        </p:spPr>
        <p:txBody>
          <a:bodyPr/>
          <a:lstStyle/>
          <a:p>
            <a:r>
              <a:rPr lang="hr-HR" dirty="0" smtClean="0"/>
              <a:t>Iskustva iz CKR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0230" y="1403021"/>
            <a:ext cx="4184035" cy="3880772"/>
          </a:xfrm>
        </p:spPr>
        <p:txBody>
          <a:bodyPr>
            <a:normAutofit/>
          </a:bodyPr>
          <a:lstStyle/>
          <a:p>
            <a:r>
              <a:rPr lang="hr-HR" sz="2800" dirty="0" smtClean="0"/>
              <a:t>predstavljanje dokumenata putem webinara </a:t>
            </a:r>
          </a:p>
          <a:p>
            <a:pPr marL="914400" lvl="2" indent="0">
              <a:buNone/>
            </a:pPr>
            <a:r>
              <a:rPr lang="hr-HR" sz="1800" dirty="0" smtClean="0"/>
              <a:t>+  veliki broj sudionika, brza razmjena općih informacija</a:t>
            </a:r>
          </a:p>
          <a:p>
            <a:pPr marL="914400" lvl="2" indent="0">
              <a:buNone/>
            </a:pPr>
            <a:r>
              <a:rPr lang="hr-HR" sz="1800" dirty="0" smtClean="0">
                <a:solidFill>
                  <a:srgbClr val="FF0000"/>
                </a:solidFill>
              </a:rPr>
              <a:t>-</a:t>
            </a:r>
            <a:r>
              <a:rPr lang="hr-HR" sz="1800" dirty="0" smtClean="0"/>
              <a:t> nemogućnost interakcije sa sudionicima te nedostatak praktičnih primjera</a:t>
            </a:r>
          </a:p>
          <a:p>
            <a:endParaRPr lang="hr-HR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7954" y="237490"/>
            <a:ext cx="4184034" cy="3880773"/>
          </a:xfrm>
        </p:spPr>
        <p:txBody>
          <a:bodyPr>
            <a:normAutofit/>
          </a:bodyPr>
          <a:lstStyle/>
          <a:p>
            <a:r>
              <a:rPr lang="hr-HR" sz="2400" dirty="0" smtClean="0"/>
              <a:t>svi dokumenti su dostupni na web-u</a:t>
            </a:r>
          </a:p>
          <a:p>
            <a:pPr marL="914400" lvl="2" indent="0">
              <a:buNone/>
            </a:pPr>
            <a:r>
              <a:rPr lang="hr-HR" dirty="0" smtClean="0"/>
              <a:t>+ dostupnost</a:t>
            </a:r>
          </a:p>
          <a:p>
            <a:pPr marL="914400" lvl="2" indent="0">
              <a:buNone/>
            </a:pPr>
            <a:r>
              <a:rPr lang="hr-HR" dirty="0" smtClean="0">
                <a:solidFill>
                  <a:srgbClr val="FF0000"/>
                </a:solidFill>
              </a:rPr>
              <a:t>-  </a:t>
            </a:r>
            <a:r>
              <a:rPr lang="hr-HR" dirty="0" smtClean="0"/>
              <a:t>Pdf format</a:t>
            </a:r>
            <a:endParaRPr lang="hr-HR" dirty="0"/>
          </a:p>
        </p:txBody>
      </p:sp>
      <p:sp>
        <p:nvSpPr>
          <p:cNvPr id="5" name="TextBox 4"/>
          <p:cNvSpPr txBox="1"/>
          <p:nvPr/>
        </p:nvSpPr>
        <p:spPr>
          <a:xfrm>
            <a:off x="5164826" y="4168070"/>
            <a:ext cx="443268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endParaRPr lang="hr-HR" dirty="0" smtClean="0"/>
          </a:p>
          <a:p>
            <a:pPr marL="285750" indent="-285750">
              <a:buFontTx/>
              <a:buChar char="-"/>
            </a:pPr>
            <a:r>
              <a:rPr lang="hr-HR" sz="2000" dirty="0" smtClean="0"/>
              <a:t>nedostatak praktičnih primjera</a:t>
            </a:r>
          </a:p>
          <a:p>
            <a:pPr marL="285750" indent="-285750">
              <a:buFontTx/>
              <a:buChar char="-"/>
            </a:pPr>
            <a:r>
              <a:rPr lang="hr-HR" sz="2000" dirty="0" smtClean="0"/>
              <a:t>nije bilo jasno što se očekuje od učitelja</a:t>
            </a:r>
          </a:p>
          <a:p>
            <a:pPr marL="285750" indent="-285750">
              <a:buFontTx/>
              <a:buChar char="-"/>
            </a:pPr>
            <a:r>
              <a:rPr lang="hr-HR" sz="2000" dirty="0" smtClean="0"/>
              <a:t>planiranje i pripremanje vs autonomija učitelja vs pravilnici i zakoni</a:t>
            </a:r>
          </a:p>
          <a:p>
            <a:pPr marL="285750" indent="-285750">
              <a:buFontTx/>
              <a:buChar char="-"/>
            </a:pPr>
            <a:endParaRPr lang="hr-HR" sz="2000" dirty="0" smtClean="0"/>
          </a:p>
          <a:p>
            <a:pPr marL="285750" indent="-285750">
              <a:buFontTx/>
              <a:buChar char="-"/>
            </a:pPr>
            <a:endParaRPr lang="hr-HR" dirty="0"/>
          </a:p>
        </p:txBody>
      </p:sp>
      <p:sp>
        <p:nvSpPr>
          <p:cNvPr id="6" name="Rectangle 5"/>
          <p:cNvSpPr/>
          <p:nvPr/>
        </p:nvSpPr>
        <p:spPr>
          <a:xfrm>
            <a:off x="6069760" y="3451277"/>
            <a:ext cx="45256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Za razmišljanje: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76860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884" y="83037"/>
            <a:ext cx="8534400" cy="1507067"/>
          </a:xfrm>
        </p:spPr>
        <p:txBody>
          <a:bodyPr/>
          <a:lstStyle/>
          <a:p>
            <a:r>
              <a:rPr lang="hr-HR" dirty="0" smtClean="0"/>
              <a:t>Prijedlog modela stručnih usavršavanja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1369" y="373952"/>
            <a:ext cx="5181600" cy="4351338"/>
          </a:xfrm>
        </p:spPr>
        <p:txBody>
          <a:bodyPr/>
          <a:lstStyle/>
          <a:p>
            <a:r>
              <a:rPr lang="hr-HR" dirty="0"/>
              <a:t>nužnosti uporabe IKT-a u provedbi </a:t>
            </a:r>
            <a:r>
              <a:rPr lang="hr-HR" dirty="0" smtClean="0">
                <a:solidFill>
                  <a:srgbClr val="FF0000"/>
                </a:solidFill>
              </a:rPr>
              <a:t>promjena</a:t>
            </a:r>
            <a:r>
              <a:rPr lang="hr-HR" dirty="0" smtClean="0"/>
              <a:t> te </a:t>
            </a:r>
            <a:r>
              <a:rPr lang="hr-HR" dirty="0"/>
              <a:t>mogućim modelima stručnog usavršavanja </a:t>
            </a:r>
            <a:r>
              <a:rPr lang="hr-HR" dirty="0" smtClean="0"/>
              <a:t>učitelja</a:t>
            </a:r>
            <a:endParaRPr lang="hr-H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21201" y="1142048"/>
            <a:ext cx="4630975" cy="4351338"/>
          </a:xfrm>
        </p:spPr>
        <p:txBody>
          <a:bodyPr>
            <a:normAutofit/>
          </a:bodyPr>
          <a:lstStyle/>
          <a:p>
            <a:r>
              <a:rPr lang="hr-HR" sz="2400" dirty="0"/>
              <a:t>podrškom CARNeta u vidu organizacije budućeg virtualnog mjesta (platforme) za učitelje </a:t>
            </a:r>
            <a:r>
              <a:rPr lang="hr-HR" sz="2400" dirty="0" smtClean="0"/>
              <a:t>s mogućnostima:</a:t>
            </a:r>
          </a:p>
          <a:p>
            <a:pPr lvl="1"/>
            <a:r>
              <a:rPr lang="hr-HR" sz="2000" dirty="0" smtClean="0"/>
              <a:t> izrade osobnih portfolija</a:t>
            </a:r>
          </a:p>
          <a:p>
            <a:pPr lvl="1"/>
            <a:r>
              <a:rPr lang="hr-HR" sz="2000" dirty="0" smtClean="0"/>
              <a:t>mjesto s </a:t>
            </a:r>
            <a:r>
              <a:rPr lang="hr-HR" sz="2000" dirty="0"/>
              <a:t>potrebnim alatima i mogućnostima razmjene materijala kao i </a:t>
            </a:r>
            <a:endParaRPr lang="hr-HR" sz="2000" dirty="0" smtClean="0"/>
          </a:p>
          <a:p>
            <a:pPr lvl="1"/>
            <a:r>
              <a:rPr lang="hr-HR" sz="2000" dirty="0" smtClean="0"/>
              <a:t>povezanost </a:t>
            </a:r>
            <a:r>
              <a:rPr lang="hr-HR" sz="2000" dirty="0"/>
              <a:t>s e-dnevnikom.</a:t>
            </a:r>
          </a:p>
          <a:p>
            <a:endParaRPr lang="hr-HR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3666" t="12400" r="15334" b="13556"/>
          <a:stretch/>
        </p:blipFill>
        <p:spPr>
          <a:xfrm>
            <a:off x="268621" y="3389187"/>
            <a:ext cx="5547095" cy="32540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20134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2713482" y="1694131"/>
            <a:ext cx="8467344" cy="4782312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62000"/>
                  <a:hueMod val="94000"/>
                  <a:satMod val="140000"/>
                  <a:lumMod val="110000"/>
                </a:schemeClr>
              </a:gs>
              <a:gs pos="100000">
                <a:schemeClr val="accent3">
                  <a:tint val="84000"/>
                  <a:satMod val="160000"/>
                </a:schemeClr>
              </a:gs>
            </a:gsLst>
            <a:lin ang="0" scaled="1"/>
            <a:tileRect/>
          </a:gradFill>
          <a:effectLst>
            <a:softEdge rad="3175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Rounded Rectangle 1"/>
          <p:cNvSpPr/>
          <p:nvPr/>
        </p:nvSpPr>
        <p:spPr>
          <a:xfrm>
            <a:off x="402336" y="312420"/>
            <a:ext cx="1536192" cy="1472184"/>
          </a:xfrm>
          <a:prstGeom prst="roundRect">
            <a:avLst/>
          </a:prstGeom>
          <a:ln>
            <a:solidFill>
              <a:schemeClr val="tx1">
                <a:alpha val="6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" name="Round Same Side Corner Rectangle 2"/>
          <p:cNvSpPr/>
          <p:nvPr/>
        </p:nvSpPr>
        <p:spPr>
          <a:xfrm>
            <a:off x="2713482" y="372144"/>
            <a:ext cx="1752600" cy="752568"/>
          </a:xfrm>
          <a:prstGeom prst="round2SameRect">
            <a:avLst/>
          </a:prstGeom>
          <a:ln>
            <a:solidFill>
              <a:schemeClr val="tx1">
                <a:alpha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Osobna iskaznica (CV)</a:t>
            </a:r>
            <a:endParaRPr lang="hr-HR" dirty="0"/>
          </a:p>
        </p:txBody>
      </p:sp>
      <p:sp>
        <p:nvSpPr>
          <p:cNvPr id="4" name="Round Same Side Corner Rectangle 3"/>
          <p:cNvSpPr/>
          <p:nvPr/>
        </p:nvSpPr>
        <p:spPr>
          <a:xfrm>
            <a:off x="8514588" y="606233"/>
            <a:ext cx="1700784" cy="512064"/>
          </a:xfrm>
          <a:prstGeom prst="round2SameRect">
            <a:avLst/>
          </a:prstGeom>
          <a:ln>
            <a:solidFill>
              <a:schemeClr val="tx1">
                <a:alpha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Blog</a:t>
            </a:r>
            <a:endParaRPr lang="hr-HR" dirty="0"/>
          </a:p>
        </p:txBody>
      </p:sp>
      <p:sp>
        <p:nvSpPr>
          <p:cNvPr id="5" name="Round Same Side Corner Rectangle 4"/>
          <p:cNvSpPr/>
          <p:nvPr/>
        </p:nvSpPr>
        <p:spPr>
          <a:xfrm>
            <a:off x="6719697" y="490527"/>
            <a:ext cx="1725168" cy="642970"/>
          </a:xfrm>
          <a:prstGeom prst="round2SameRect">
            <a:avLst/>
          </a:prstGeom>
          <a:ln>
            <a:solidFill>
              <a:schemeClr val="tx1">
                <a:alpha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Projekti</a:t>
            </a:r>
            <a:endParaRPr lang="hr-HR" dirty="0"/>
          </a:p>
        </p:txBody>
      </p:sp>
      <p:sp>
        <p:nvSpPr>
          <p:cNvPr id="6" name="Round Same Side Corner Rectangle 5"/>
          <p:cNvSpPr/>
          <p:nvPr/>
        </p:nvSpPr>
        <p:spPr>
          <a:xfrm>
            <a:off x="4507992" y="372144"/>
            <a:ext cx="2141982" cy="749520"/>
          </a:xfrm>
          <a:prstGeom prst="round2Same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 smtClean="0">
                <a:hlinkClick r:id="rId2" action="ppaction://hlinksldjump"/>
              </a:rPr>
              <a:t>Planiranje i programiranje</a:t>
            </a:r>
            <a:endParaRPr lang="hr-HR" dirty="0"/>
          </a:p>
        </p:txBody>
      </p:sp>
      <p:pic>
        <p:nvPicPr>
          <p:cNvPr id="5124" name="Picture 4" descr="Image result for female avatar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389" y="481742"/>
            <a:ext cx="1133539" cy="1133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ound Same Side Corner Rectangle 8"/>
          <p:cNvSpPr/>
          <p:nvPr/>
        </p:nvSpPr>
        <p:spPr>
          <a:xfrm>
            <a:off x="2713482" y="1148697"/>
            <a:ext cx="8467344" cy="494901"/>
          </a:xfrm>
          <a:prstGeom prst="round2Same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10071363" y="1141477"/>
            <a:ext cx="1554480" cy="266090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0279398" y="3230587"/>
            <a:ext cx="1545336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r-HR" dirty="0" smtClean="0"/>
              <a:t>Mogućnost uređivanja</a:t>
            </a:r>
            <a:endParaRPr lang="hr-HR" dirty="0"/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5199888" y="1138429"/>
            <a:ext cx="393192" cy="266395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975860" y="2792628"/>
            <a:ext cx="2348484" cy="17543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r-HR" dirty="0" smtClean="0"/>
              <a:t>Povezanost s eDnevnikom i trenutnim NPP ili budućim ..... </a:t>
            </a:r>
            <a:r>
              <a:rPr lang="hr-HR" dirty="0" smtClean="0">
                <a:hlinkClick r:id="rId2" action="ppaction://hlinksldjump"/>
              </a:rPr>
              <a:t>online alat </a:t>
            </a:r>
            <a:r>
              <a:rPr lang="hr-HR" dirty="0" smtClean="0"/>
              <a:t>za izradu kurikuluma</a:t>
            </a:r>
            <a:endParaRPr lang="hr-HR" dirty="0"/>
          </a:p>
        </p:txBody>
      </p:sp>
      <p:sp>
        <p:nvSpPr>
          <p:cNvPr id="17" name="Rounded Rectangle 16"/>
          <p:cNvSpPr/>
          <p:nvPr/>
        </p:nvSpPr>
        <p:spPr>
          <a:xfrm>
            <a:off x="346701" y="1944061"/>
            <a:ext cx="1784622" cy="698556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Webmail</a:t>
            </a:r>
          </a:p>
          <a:p>
            <a:pPr algn="ctr"/>
            <a:endParaRPr lang="hr-HR" dirty="0"/>
          </a:p>
        </p:txBody>
      </p:sp>
      <p:pic>
        <p:nvPicPr>
          <p:cNvPr id="5126" name="Picture 6" descr="http://www.aaiedu.hr/sites/default/files/styles/logo-aai_breakpoints_theme_aai_eduhr_wide_1x/public/aai-70.png?itok=JtKvYiYG&amp;timestamp=144511329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01" y="2376323"/>
            <a:ext cx="1784621" cy="447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346701" y="2983535"/>
            <a:ext cx="1882140" cy="349290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21" name="TextBox 20"/>
          <p:cNvSpPr txBox="1"/>
          <p:nvPr/>
        </p:nvSpPr>
        <p:spPr>
          <a:xfrm>
            <a:off x="446299" y="3118976"/>
            <a:ext cx="15812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r-HR" dirty="0" smtClean="0">
                <a:solidFill>
                  <a:schemeClr val="bg1"/>
                </a:solidFill>
              </a:rPr>
              <a:t>Mogućnosti</a:t>
            </a:r>
          </a:p>
          <a:p>
            <a:pPr algn="ctr"/>
            <a:r>
              <a:rPr lang="hr-HR" dirty="0" smtClean="0">
                <a:solidFill>
                  <a:schemeClr val="bg1"/>
                </a:solidFill>
              </a:rPr>
              <a:t> edu.hr portala</a:t>
            </a:r>
            <a:endParaRPr lang="hr-H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953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010336783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Custom Design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dan jezika</Template>
  <TotalTime>162</TotalTime>
  <Words>363</Words>
  <Application>Microsoft Office PowerPoint</Application>
  <PresentationFormat>Widescreen</PresentationFormat>
  <Paragraphs>68</Paragraphs>
  <Slides>11</Slides>
  <Notes>0</Notes>
  <HiddenSlides>2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Century Gothic</vt:lpstr>
      <vt:lpstr>Georgia</vt:lpstr>
      <vt:lpstr>Wingdings 3</vt:lpstr>
      <vt:lpstr>TS010336783</vt:lpstr>
      <vt:lpstr>Slice</vt:lpstr>
      <vt:lpstr>Kurikularna reforma - novi izazovi digitalno zrelih škola </vt:lpstr>
      <vt:lpstr>Danas ...</vt:lpstr>
      <vt:lpstr>Polazišta planiranja (programiranja)</vt:lpstr>
      <vt:lpstr>Na vijećima razgovaramo o:</vt:lpstr>
      <vt:lpstr>Pokušaj kurikularne reforme</vt:lpstr>
      <vt:lpstr>Kako učinkovito planirati i programirati odgojno-obrazovni proces?</vt:lpstr>
      <vt:lpstr>Iskustva iz CKR</vt:lpstr>
      <vt:lpstr>Prijedlog modela stručnih usavršavanja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Kurikularna reforma - novi izazovi digitalno zrelih škola</dc:title>
  <dc:creator>Ivana K</dc:creator>
  <cp:lastModifiedBy>Ivana K</cp:lastModifiedBy>
  <cp:revision>19</cp:revision>
  <dcterms:created xsi:type="dcterms:W3CDTF">2016-10-26T16:37:01Z</dcterms:created>
  <dcterms:modified xsi:type="dcterms:W3CDTF">2016-10-26T19:19:57Z</dcterms:modified>
</cp:coreProperties>
</file>