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4" r:id="rId4"/>
    <p:sldId id="267" r:id="rId5"/>
    <p:sldId id="265" r:id="rId6"/>
    <p:sldId id="257" r:id="rId7"/>
    <p:sldId id="258" r:id="rId8"/>
    <p:sldId id="259" r:id="rId9"/>
    <p:sldId id="260" r:id="rId10"/>
    <p:sldId id="261" r:id="rId11"/>
    <p:sldId id="269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hr-HR"/>
              <a:t>65 učenika, 1. – 4. razred</a:t>
            </a:r>
          </a:p>
        </c:rich>
      </c:tx>
      <c:layout>
        <c:manualLayout>
          <c:xMode val="edge"/>
          <c:yMode val="edge"/>
          <c:x val="0.16059748427672957"/>
          <c:y val="1.964222862626141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Ispitanici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List1!$A$2:$A$3</c:f>
              <c:strCache>
                <c:ptCount val="2"/>
                <c:pt idx="0">
                  <c:v>Djevojke</c:v>
                </c:pt>
                <c:pt idx="1">
                  <c:v>Mladići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9.4804635269647886E-2"/>
          <c:y val="0.22831295792740677"/>
          <c:w val="0.84961962166117022"/>
          <c:h val="9.6973189501752335E-2"/>
        </c:manualLayout>
      </c:layout>
      <c:overlay val="0"/>
      <c:txPr>
        <a:bodyPr/>
        <a:lstStyle/>
        <a:p>
          <a:pPr>
            <a:defRPr sz="2000"/>
          </a:pPr>
          <a:endParaRPr lang="sr-Latn-R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64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8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69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389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76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717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74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81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3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3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24.10.2016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2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22153"/>
          </a:xfrm>
        </p:spPr>
        <p:txBody>
          <a:bodyPr>
            <a:normAutofit/>
          </a:bodyPr>
          <a:lstStyle/>
          <a:p>
            <a:r>
              <a:rPr lang="hr-HR" dirty="0" smtClean="0"/>
              <a:t>Stavovi učenika o upotrebi online alata u provjeri znanja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07704" y="2924944"/>
            <a:ext cx="4752528" cy="792088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Pilot istraživanje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131840" y="533784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Marijana Smolčec, prof.mentor</a:t>
            </a:r>
          </a:p>
          <a:p>
            <a:r>
              <a:rPr lang="hr-HR" sz="2400" dirty="0" smtClean="0"/>
              <a:t>Helena </a:t>
            </a:r>
            <a:r>
              <a:rPr lang="hr-HR" sz="2400" dirty="0" smtClean="0"/>
              <a:t>Štrucelj,dipl.psiholog - prof.mentor</a:t>
            </a:r>
            <a:endParaRPr lang="hr-HR" sz="2400" dirty="0" smtClean="0"/>
          </a:p>
          <a:p>
            <a:r>
              <a:rPr lang="hr-HR" sz="2400" b="1" dirty="0" smtClean="0"/>
              <a:t>Gimnazija Bernardina Frankopana Ogulin</a:t>
            </a:r>
            <a:endParaRPr lang="hr-HR" sz="2400" b="1" dirty="0"/>
          </a:p>
        </p:txBody>
      </p:sp>
      <p:pic>
        <p:nvPicPr>
          <p:cNvPr id="1026" name="Picture 2" descr="Image result for cuc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8" y="5417899"/>
            <a:ext cx="1872385" cy="10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Buduća istraživanja stavova </a:t>
            </a:r>
            <a:r>
              <a:rPr lang="hr-HR" dirty="0"/>
              <a:t>učenika prema </a:t>
            </a:r>
            <a:r>
              <a:rPr lang="hr-HR" dirty="0" err="1"/>
              <a:t>online</a:t>
            </a:r>
            <a:r>
              <a:rPr lang="hr-HR" dirty="0"/>
              <a:t> formativnom ispitivanju 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više </a:t>
            </a:r>
            <a:r>
              <a:rPr lang="hr-HR" dirty="0"/>
              <a:t>web alata s različitim opcijama </a:t>
            </a:r>
            <a:r>
              <a:rPr lang="hr-HR" b="1" dirty="0"/>
              <a:t>vremenskog ograničenja </a:t>
            </a:r>
            <a:r>
              <a:rPr lang="hr-HR" dirty="0" smtClean="0"/>
              <a:t>odgovora</a:t>
            </a:r>
          </a:p>
          <a:p>
            <a:r>
              <a:rPr lang="hr-HR" dirty="0" smtClean="0"/>
              <a:t>web alati </a:t>
            </a:r>
            <a:r>
              <a:rPr lang="hr-HR" dirty="0"/>
              <a:t>(</a:t>
            </a:r>
            <a:r>
              <a:rPr lang="hr-HR" dirty="0" smtClean="0"/>
              <a:t>npr</a:t>
            </a:r>
            <a:r>
              <a:rPr lang="hr-HR" dirty="0"/>
              <a:t>. </a:t>
            </a:r>
            <a:r>
              <a:rPr lang="hr-HR" dirty="0" err="1" smtClean="0"/>
              <a:t>Socrative</a:t>
            </a:r>
            <a:r>
              <a:rPr lang="hr-HR" dirty="0" smtClean="0"/>
              <a:t>) s mogućnosti </a:t>
            </a:r>
            <a:r>
              <a:rPr lang="hr-HR" dirty="0"/>
              <a:t>rješavanja testa s </a:t>
            </a:r>
            <a:r>
              <a:rPr lang="hr-HR" b="1" dirty="0"/>
              <a:t>različitim tipovima </a:t>
            </a:r>
            <a:r>
              <a:rPr lang="hr-HR" b="1" dirty="0" smtClean="0"/>
              <a:t>zadataka</a:t>
            </a:r>
          </a:p>
          <a:p>
            <a:r>
              <a:rPr lang="hr-HR" dirty="0"/>
              <a:t>u</a:t>
            </a:r>
            <a:r>
              <a:rPr lang="hr-HR" dirty="0" smtClean="0"/>
              <a:t>sporediti stavove i ostvarenost odgojno-obrazovnih ishoda </a:t>
            </a:r>
            <a:r>
              <a:rPr lang="hr-HR" dirty="0"/>
              <a:t>s kontrolnom </a:t>
            </a:r>
            <a:r>
              <a:rPr lang="hr-HR" dirty="0" smtClean="0"/>
              <a:t>skupinom učenika </a:t>
            </a:r>
            <a:r>
              <a:rPr lang="hr-HR" dirty="0"/>
              <a:t>koja bi koristila </a:t>
            </a:r>
            <a:r>
              <a:rPr lang="hr-HR" b="1" dirty="0" smtClean="0"/>
              <a:t>samo klasično </a:t>
            </a:r>
            <a:r>
              <a:rPr lang="hr-HR" b="1" dirty="0"/>
              <a:t>provjeravanje znanja</a:t>
            </a:r>
            <a:r>
              <a:rPr lang="hr-HR" dirty="0" smtClean="0"/>
              <a:t> </a:t>
            </a:r>
          </a:p>
          <a:p>
            <a:r>
              <a:rPr lang="hr-HR" dirty="0"/>
              <a:t>mjeriti </a:t>
            </a:r>
            <a:r>
              <a:rPr lang="hr-HR" dirty="0" smtClean="0"/>
              <a:t>i </a:t>
            </a:r>
            <a:r>
              <a:rPr lang="hr-HR" b="1" dirty="0" smtClean="0"/>
              <a:t>stavove </a:t>
            </a:r>
            <a:r>
              <a:rPr lang="hr-HR" b="1" dirty="0"/>
              <a:t>nastavnika</a:t>
            </a: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38663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965245" cy="2880320"/>
          </a:xfrm>
        </p:spPr>
        <p:txBody>
          <a:bodyPr>
            <a:normAutofit fontScale="90000"/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/>
            </a:r>
            <a:br>
              <a:rPr lang="hr-HR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</a:br>
            <a:r>
              <a:rPr lang="hr-HR" sz="6000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HVALA na PAŽNJI!</a:t>
            </a:r>
            <a:r>
              <a:rPr lang="hr-HR" sz="6000" b="1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/>
            </a:r>
            <a:br>
              <a:rPr lang="hr-HR" sz="6000" b="1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</a:br>
            <a:r>
              <a:rPr lang="hr-HR" sz="6000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  </a:t>
            </a:r>
            <a:br>
              <a:rPr lang="hr-HR" sz="6000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</a:br>
            <a:r>
              <a:rPr lang="hr-HR" sz="6000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/>
            </a:r>
            <a:br>
              <a:rPr lang="hr-HR" sz="6000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</a:br>
            <a:r>
              <a:rPr lang="hr-HR" sz="6000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???</a:t>
            </a:r>
            <a:br>
              <a:rPr lang="hr-HR" sz="6000" b="1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</a:br>
            <a:endParaRPr lang="hr-HR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18924"/>
            <a:ext cx="2448272" cy="10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6584"/>
          </a:xfrm>
        </p:spPr>
        <p:txBody>
          <a:bodyPr/>
          <a:lstStyle/>
          <a:p>
            <a:r>
              <a:rPr lang="hr-HR" i="1" dirty="0"/>
              <a:t>u</a:t>
            </a:r>
            <a:r>
              <a:rPr lang="hr-HR" i="1" dirty="0" smtClean="0"/>
              <a:t> </a:t>
            </a:r>
            <a:r>
              <a:rPr lang="hr-HR" i="1" dirty="0"/>
              <a:t>ovom pilot istraživanju mjereni su stavovi učenika prema formativnom online ispitivanju znanja i prema mogućnosti njegova ocjenjivanja. </a:t>
            </a:r>
            <a:endParaRPr lang="hr-HR" i="1" dirty="0" smtClean="0"/>
          </a:p>
          <a:p>
            <a:r>
              <a:rPr lang="hr-HR" i="1" dirty="0" smtClean="0"/>
              <a:t>korišten </a:t>
            </a:r>
            <a:r>
              <a:rPr lang="hr-HR" i="1" dirty="0"/>
              <a:t>je </a:t>
            </a:r>
            <a:r>
              <a:rPr lang="hr-HR" i="1" dirty="0" smtClean="0"/>
              <a:t>web alat </a:t>
            </a:r>
            <a:r>
              <a:rPr lang="hr-HR" i="1" dirty="0"/>
              <a:t>Kahoot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3924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Nedostatak motivacije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5618818" cy="3744416"/>
          </a:xfrm>
        </p:spPr>
      </p:pic>
      <p:sp>
        <p:nvSpPr>
          <p:cNvPr id="10" name="Obični oblačić 9"/>
          <p:cNvSpPr/>
          <p:nvPr/>
        </p:nvSpPr>
        <p:spPr>
          <a:xfrm>
            <a:off x="3635896" y="1844824"/>
            <a:ext cx="3528392" cy="869748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X0&amp;#&amp;$?????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688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Učenici ga obožavaju!</a:t>
            </a:r>
            <a:endParaRPr lang="hr-HR" dirty="0"/>
          </a:p>
        </p:txBody>
      </p:sp>
      <p:pic>
        <p:nvPicPr>
          <p:cNvPr id="12290" name="Picture 2" descr="E:\Kahoot\kahoot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17" y="4231052"/>
            <a:ext cx="3326390" cy="20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molcec\Downloads\WP_20141124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3" y="1954473"/>
            <a:ext cx="3824381" cy="34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molcec\Downloads\WP_20141124_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17" y="1954473"/>
            <a:ext cx="3524032" cy="19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avni poveznik sa strelicom 3"/>
          <p:cNvCxnSpPr/>
          <p:nvPr/>
        </p:nvCxnSpPr>
        <p:spPr>
          <a:xfrm>
            <a:off x="1331640" y="1268760"/>
            <a:ext cx="504056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Zakrivljeni poveznik 5"/>
          <p:cNvCxnSpPr/>
          <p:nvPr/>
        </p:nvCxnSpPr>
        <p:spPr>
          <a:xfrm rot="5400000" flipH="1" flipV="1">
            <a:off x="3104755" y="4689140"/>
            <a:ext cx="1512168" cy="100811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1331640" y="1268760"/>
            <a:ext cx="144016" cy="2485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1475656" y="5589879"/>
            <a:ext cx="2304256" cy="718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prstClr val="white"/>
                </a:solidFill>
              </a:rPr>
              <a:t>Pogledajte to uzbuđenje!</a:t>
            </a:r>
            <a:endParaRPr lang="hr-H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47" y="0"/>
            <a:ext cx="9383481" cy="6858000"/>
          </a:xfrm>
        </p:spPr>
      </p:pic>
    </p:spTree>
    <p:extLst>
      <p:ext uri="{BB962C8B-B14F-4D97-AF65-F5344CB8AC3E}">
        <p14:creationId xmlns:p14="http://schemas.microsoft.com/office/powerpoint/2010/main" val="3765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Pilot istraživanje “Stavovi učenika o upotrebi </a:t>
            </a:r>
            <a:r>
              <a:rPr lang="hr-HR" sz="3600" dirty="0" err="1"/>
              <a:t>online</a:t>
            </a:r>
            <a:r>
              <a:rPr lang="hr-HR" sz="3600" dirty="0"/>
              <a:t> alata u provjeri znanja” 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Ispitanici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3317650"/>
              </p:ext>
            </p:extLst>
          </p:nvPr>
        </p:nvGraphicFramePr>
        <p:xfrm>
          <a:off x="395536" y="2174874"/>
          <a:ext cx="4104456" cy="435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hr-HR" dirty="0" smtClean="0"/>
              <a:t>Metoda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>
          <a:xfrm>
            <a:off x="4572001" y="2174874"/>
            <a:ext cx="4104456" cy="43504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r-HR" sz="2200" dirty="0" smtClean="0"/>
              <a:t>Anketni upitnik (14 čestica)</a:t>
            </a:r>
            <a:endParaRPr lang="hr-HR" sz="2200" dirty="0"/>
          </a:p>
          <a:p>
            <a:pPr marL="0" indent="0">
              <a:buNone/>
            </a:pPr>
            <a:r>
              <a:rPr lang="hr-HR" sz="2200" dirty="0" err="1" smtClean="0"/>
              <a:t>Google</a:t>
            </a:r>
            <a:r>
              <a:rPr lang="hr-HR" sz="2200" dirty="0" smtClean="0"/>
              <a:t> </a:t>
            </a:r>
            <a:r>
              <a:rPr lang="hr-HR" sz="2200" dirty="0" err="1" smtClean="0"/>
              <a:t>Forms</a:t>
            </a:r>
            <a:endParaRPr lang="hr-HR" sz="2200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8" y="3212976"/>
            <a:ext cx="4033513" cy="2952328"/>
          </a:xfrm>
          <a:prstGeom prst="rect">
            <a:avLst/>
          </a:prstGeom>
        </p:spPr>
      </p:pic>
      <p:cxnSp>
        <p:nvCxnSpPr>
          <p:cNvPr id="10" name="Ravni poveznik sa strelicom 9"/>
          <p:cNvCxnSpPr/>
          <p:nvPr/>
        </p:nvCxnSpPr>
        <p:spPr>
          <a:xfrm>
            <a:off x="4716016" y="3933056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 flipV="1">
            <a:off x="8172400" y="458112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Pilot istraživanje “Stavovi učenika o upotrebi </a:t>
            </a:r>
            <a:r>
              <a:rPr lang="hr-HR" sz="3600" dirty="0" err="1"/>
              <a:t>online</a:t>
            </a:r>
            <a:r>
              <a:rPr lang="hr-HR" sz="3600" dirty="0"/>
              <a:t> alata u provjeri znanja” 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hr-HR" i="1" dirty="0" smtClean="0"/>
          </a:p>
          <a:p>
            <a:pPr marL="0" indent="0">
              <a:buNone/>
            </a:pPr>
            <a:r>
              <a:rPr lang="hr-HR" sz="2800" dirty="0" smtClean="0"/>
              <a:t>Mjerenje stavova </a:t>
            </a:r>
            <a:r>
              <a:rPr lang="hr-HR" sz="2800" dirty="0"/>
              <a:t>učenika </a:t>
            </a:r>
            <a:r>
              <a:rPr lang="hr-HR" sz="2800" dirty="0" smtClean="0"/>
              <a:t>prema:</a:t>
            </a:r>
          </a:p>
          <a:p>
            <a:pPr>
              <a:buFontTx/>
              <a:buChar char="-"/>
            </a:pPr>
            <a:r>
              <a:rPr lang="hr-HR" sz="2800" dirty="0" smtClean="0"/>
              <a:t>formativnom </a:t>
            </a:r>
            <a:r>
              <a:rPr lang="hr-HR" sz="2800" dirty="0" err="1"/>
              <a:t>online</a:t>
            </a:r>
            <a:r>
              <a:rPr lang="hr-HR" sz="2800" dirty="0"/>
              <a:t> ispitivanju </a:t>
            </a:r>
            <a:r>
              <a:rPr lang="hr-HR" sz="2800" dirty="0" smtClean="0"/>
              <a:t>znanja</a:t>
            </a:r>
          </a:p>
          <a:p>
            <a:pPr>
              <a:buFontTx/>
              <a:buChar char="-"/>
            </a:pPr>
            <a:r>
              <a:rPr lang="hr-HR" sz="2800" dirty="0" smtClean="0"/>
              <a:t>mogućnosti ocjenjivanja aktivnosti i provjere znanja </a:t>
            </a:r>
            <a:r>
              <a:rPr lang="hr-HR" sz="2800" dirty="0" err="1" smtClean="0"/>
              <a:t>online</a:t>
            </a:r>
            <a:r>
              <a:rPr lang="hr-HR" sz="2800" dirty="0" smtClean="0"/>
              <a:t> alatima.</a:t>
            </a:r>
            <a:endParaRPr lang="hr-HR" sz="28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hr-HR" dirty="0" smtClean="0"/>
              <a:t>Rezultati</a:t>
            </a:r>
            <a:endParaRPr lang="hr-HR" dirty="0"/>
          </a:p>
        </p:txBody>
      </p:sp>
      <p:pic>
        <p:nvPicPr>
          <p:cNvPr id="9" name="Rezervirano mjesto sadržaja 8" descr="https://lh6.googleusercontent.com/muXvXpio1vytcx2lgJ8iC8lNHCFSyv8ekLWCvmPIA7KYNYrVxYBtEA5IghJ1DGOLZImsLtLRlsBosP62_hFfv4x8kfuAayN-jnKfnRvJrCz6oDzm5UXe4C2dthCcmYe8YRYsXCSL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36306"/>
            <a:ext cx="4041775" cy="242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1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dirty="0"/>
              <a:t>Pilot istraživanje “Stavovi učenika o upotrebi </a:t>
            </a:r>
            <a:r>
              <a:rPr lang="hr-HR" sz="3600" dirty="0" err="1"/>
              <a:t>online</a:t>
            </a:r>
            <a:r>
              <a:rPr lang="hr-HR" sz="3600" dirty="0"/>
              <a:t> alata u provjeri znanja” </a:t>
            </a:r>
          </a:p>
        </p:txBody>
      </p:sp>
      <p:pic>
        <p:nvPicPr>
          <p:cNvPr id="12" name="Rezervirano mjesto sadržaja 11" descr="https://lh6.googleusercontent.com/tMcPqp0R6Lo31g8wA83nWrrYXr1rA4A4CsLSQ3erZ7SmWKKI1EAnAS2uJsDyTjJkapKNDpWbUbEqT7jt-MhjVvylk2YvwodpHc2uEV41QVbc6Yy5kLYgZy8fmUgxsFN-rR756eN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237" y="2486819"/>
            <a:ext cx="4581525" cy="27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0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Pilot istraživanje “Stavovi učenika o upotrebi </a:t>
            </a:r>
            <a:r>
              <a:rPr lang="hr-HR" sz="3600" dirty="0" err="1"/>
              <a:t>online</a:t>
            </a:r>
            <a:r>
              <a:rPr lang="hr-HR" sz="3600" dirty="0"/>
              <a:t> alata u provjeri znanja”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Razlozi ZA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hr-HR" dirty="0"/>
              <a:t>M</a:t>
            </a:r>
            <a:r>
              <a:rPr lang="hr-HR" dirty="0" smtClean="0"/>
              <a:t>etodološki </a:t>
            </a:r>
            <a:r>
              <a:rPr lang="hr-HR" dirty="0"/>
              <a:t>jednako kao i klasično provjeravanje </a:t>
            </a:r>
            <a:endParaRPr lang="hr-HR" dirty="0" smtClean="0"/>
          </a:p>
          <a:p>
            <a:pPr>
              <a:spcBef>
                <a:spcPts val="300"/>
              </a:spcBef>
            </a:pPr>
            <a:r>
              <a:rPr lang="hr-HR" dirty="0" smtClean="0"/>
              <a:t>Zanimljivije i suvremeno</a:t>
            </a:r>
          </a:p>
          <a:p>
            <a:pPr>
              <a:spcBef>
                <a:spcPts val="300"/>
              </a:spcBef>
            </a:pPr>
            <a:r>
              <a:rPr lang="hr-HR" dirty="0"/>
              <a:t>N</a:t>
            </a:r>
            <a:r>
              <a:rPr lang="hr-HR" dirty="0" smtClean="0"/>
              <a:t>eposredne </a:t>
            </a:r>
            <a:r>
              <a:rPr lang="hr-HR" dirty="0"/>
              <a:t>povratne informacije </a:t>
            </a:r>
            <a:r>
              <a:rPr lang="hr-HR" dirty="0" smtClean="0"/>
              <a:t> su motivirajuće</a:t>
            </a:r>
          </a:p>
          <a:p>
            <a:pPr>
              <a:spcBef>
                <a:spcPts val="300"/>
              </a:spcBef>
            </a:pPr>
            <a:r>
              <a:rPr lang="hr-HR" dirty="0" smtClean="0"/>
              <a:t>Olakšava odgovaranje introvertima i anksioznima</a:t>
            </a:r>
          </a:p>
          <a:p>
            <a:pPr>
              <a:spcBef>
                <a:spcPts val="300"/>
              </a:spcBef>
            </a:pPr>
            <a:r>
              <a:rPr lang="hr-HR" dirty="0" smtClean="0"/>
              <a:t>Olakšava pamćenje, dosjećanje i vizualno predočavanje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hr-HR" dirty="0" smtClean="0"/>
              <a:t>Razlozi PROTIV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dirty="0" smtClean="0"/>
              <a:t>Stres zbog ograničenja vremena</a:t>
            </a:r>
          </a:p>
          <a:p>
            <a:r>
              <a:rPr lang="hr-HR" dirty="0"/>
              <a:t>N</a:t>
            </a:r>
            <a:r>
              <a:rPr lang="hr-HR" dirty="0" smtClean="0"/>
              <a:t>emogućnost </a:t>
            </a:r>
            <a:r>
              <a:rPr lang="hr-HR" dirty="0"/>
              <a:t>ispravljanja </a:t>
            </a:r>
            <a:r>
              <a:rPr lang="hr-HR" dirty="0" smtClean="0"/>
              <a:t>odgovora</a:t>
            </a:r>
          </a:p>
          <a:p>
            <a:r>
              <a:rPr lang="hr-HR" dirty="0"/>
              <a:t>V</a:t>
            </a:r>
            <a:r>
              <a:rPr lang="hr-HR" dirty="0" smtClean="0"/>
              <a:t>idljivost </a:t>
            </a:r>
            <a:r>
              <a:rPr lang="hr-HR" dirty="0"/>
              <a:t>odgovora i ranga </a:t>
            </a:r>
            <a:r>
              <a:rPr lang="hr-HR" dirty="0" smtClean="0"/>
              <a:t>drugima </a:t>
            </a:r>
            <a:r>
              <a:rPr lang="hr-HR" i="1" dirty="0" smtClean="0"/>
              <a:t>(</a:t>
            </a:r>
            <a:r>
              <a:rPr lang="hr-HR" i="1" dirty="0" err="1" smtClean="0"/>
              <a:t>stresnije</a:t>
            </a:r>
            <a:r>
              <a:rPr lang="hr-HR" i="1" dirty="0" smtClean="0"/>
              <a:t> djevojkama)</a:t>
            </a:r>
          </a:p>
          <a:p>
            <a:r>
              <a:rPr lang="hr-HR" dirty="0" smtClean="0"/>
              <a:t>Nemogućnost pasivnog praćenja nastave</a:t>
            </a:r>
          </a:p>
          <a:p>
            <a:r>
              <a:rPr lang="hr-HR" dirty="0" smtClean="0"/>
              <a:t>Tehničke komplikacije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1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256</Words>
  <Application>Microsoft Office PowerPoint</Application>
  <PresentationFormat>Prikaz na zaslonu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Stavovi učenika o upotrebi online alata u provjeri znanja</vt:lpstr>
      <vt:lpstr>Sažetak</vt:lpstr>
      <vt:lpstr>Nedostatak motivacije</vt:lpstr>
      <vt:lpstr>Učenici ga obožavaju!</vt:lpstr>
      <vt:lpstr>PowerPointova prezentacija</vt:lpstr>
      <vt:lpstr>Pilot istraživanje “Stavovi učenika o upotrebi online alata u provjeri znanja” </vt:lpstr>
      <vt:lpstr>Pilot istraživanje “Stavovi učenika o upotrebi online alata u provjeri znanja” </vt:lpstr>
      <vt:lpstr>Pilot istraživanje “Stavovi učenika o upotrebi online alata u provjeri znanja” </vt:lpstr>
      <vt:lpstr>Pilot istraživanje “Stavovi učenika o upotrebi online alata u provjeri znanja” </vt:lpstr>
      <vt:lpstr>Buduća istraživanja stavova učenika prema online formativnom ispitivanju </vt:lpstr>
      <vt:lpstr> HVALA na PAŽNJI!     ???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Smolcec</dc:creator>
  <cp:lastModifiedBy>Smolcec</cp:lastModifiedBy>
  <cp:revision>23</cp:revision>
  <dcterms:modified xsi:type="dcterms:W3CDTF">2016-10-24T17:40:07Z</dcterms:modified>
</cp:coreProperties>
</file>