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Posebno:Kategorij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obripero@gmail.com" TargetMode="External"/><Relationship Id="rId2" Type="http://schemas.openxmlformats.org/officeDocument/2006/relationships/hyperlink" Target="mailto:xjamax@gmail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Arduino u nastavi informatike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Maja Mačinko Kovač,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</a:p>
          <a:p>
            <a:r>
              <a:rPr lang="hr-HR" dirty="0" smtClean="0"/>
              <a:t>Petar Dobrić, </a:t>
            </a:r>
            <a:r>
              <a:rPr lang="hr-HR" dirty="0" err="1" smtClean="0"/>
              <a:t>prof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161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nama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97772" y="1728650"/>
            <a:ext cx="4386354" cy="4149635"/>
          </a:xfrm>
        </p:spPr>
        <p:txBody>
          <a:bodyPr>
            <a:noAutofit/>
          </a:bodyPr>
          <a:lstStyle/>
          <a:p>
            <a:r>
              <a:rPr lang="hr-HR" sz="2000" dirty="0" smtClean="0"/>
              <a:t>Petar Dobrić</a:t>
            </a:r>
          </a:p>
          <a:p>
            <a:pPr marL="0" indent="0">
              <a:buNone/>
            </a:pPr>
            <a:r>
              <a:rPr lang="hr-HR" sz="2000" dirty="0" smtClean="0"/>
              <a:t>Učitelj-mentor tehničke kulture i informatike u OŠ Julija Klovića u Zagrebu</a:t>
            </a:r>
          </a:p>
          <a:p>
            <a:pPr marL="0" indent="0">
              <a:buNone/>
            </a:pPr>
            <a:r>
              <a:rPr lang="hr-HR" sz="2000" dirty="0" smtClean="0"/>
              <a:t>Voditelj ljetnih i proljetnih škola tehničkih aktivnosti u Kraljevici</a:t>
            </a:r>
          </a:p>
          <a:p>
            <a:pPr marL="0" indent="0">
              <a:buNone/>
            </a:pPr>
            <a:r>
              <a:rPr lang="hr-HR" sz="2000" dirty="0" smtClean="0"/>
              <a:t>Mentor učenicima na državnim natjecanjima robotike </a:t>
            </a:r>
          </a:p>
          <a:p>
            <a:pPr marL="0" indent="0">
              <a:buNone/>
            </a:pPr>
            <a:r>
              <a:rPr lang="hr-HR" sz="2000" dirty="0" smtClean="0"/>
              <a:t>Član državnog povjerenstva na državnim natjecanjima u području robotike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4620" y="1551455"/>
            <a:ext cx="4565825" cy="4836281"/>
          </a:xfrm>
        </p:spPr>
        <p:txBody>
          <a:bodyPr>
            <a:noAutofit/>
          </a:bodyPr>
          <a:lstStyle/>
          <a:p>
            <a:r>
              <a:rPr lang="hr-HR" sz="2000" dirty="0" smtClean="0"/>
              <a:t>Maja Mačinko Kovač </a:t>
            </a:r>
          </a:p>
          <a:p>
            <a:pPr marL="0" indent="0">
              <a:buNone/>
            </a:pPr>
            <a:r>
              <a:rPr lang="hr-HR" sz="2000" dirty="0"/>
              <a:t>Učitelj-mentor tehničke kulture i informatike </a:t>
            </a:r>
            <a:r>
              <a:rPr lang="hr-HR" sz="2000" dirty="0" smtClean="0"/>
              <a:t>u OŠ Eugena Kvaternika u Velikoj Gorici i urednik za tehničku kulturu u Školskoj knjizi</a:t>
            </a:r>
          </a:p>
          <a:p>
            <a:pPr marL="0" indent="0">
              <a:buNone/>
            </a:pPr>
            <a:r>
              <a:rPr lang="hr-HR" sz="2000" dirty="0"/>
              <a:t>Voditelj ljetnih i proljetnih škola tehničkih aktivnosti u Kraljevici</a:t>
            </a:r>
          </a:p>
          <a:p>
            <a:pPr marL="0" indent="0">
              <a:buNone/>
            </a:pPr>
            <a:r>
              <a:rPr lang="hr-HR" sz="2000" dirty="0"/>
              <a:t>Mentor učenicima na državnim natjecanjima </a:t>
            </a:r>
            <a:r>
              <a:rPr lang="hr-HR" sz="2000" dirty="0" smtClean="0"/>
              <a:t>robotike</a:t>
            </a:r>
          </a:p>
          <a:p>
            <a:pPr marL="0" indent="0">
              <a:buNone/>
            </a:pPr>
            <a:r>
              <a:rPr lang="hr-HR" sz="2000" dirty="0"/>
              <a:t>Član državnog povjerenstva na državnim natjecanjima u području </a:t>
            </a:r>
            <a:r>
              <a:rPr lang="hr-HR" sz="2000" dirty="0" smtClean="0"/>
              <a:t>automatike</a:t>
            </a:r>
            <a:endParaRPr lang="hr-HR" sz="2000" dirty="0"/>
          </a:p>
          <a:p>
            <a:pPr marL="0" indent="0">
              <a:buNone/>
            </a:pP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40734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Arduino?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Mikrokontroler</a:t>
            </a:r>
          </a:p>
          <a:p>
            <a:r>
              <a:rPr lang="hr-HR" sz="2400" dirty="0" smtClean="0"/>
              <a:t>Na pločici </a:t>
            </a:r>
            <a:r>
              <a:rPr lang="hr-HR" sz="2400" dirty="0"/>
              <a:t>smješteni </a:t>
            </a:r>
            <a:r>
              <a:rPr lang="hr-HR" sz="2400" dirty="0" smtClean="0"/>
              <a:t>izvodi mikrokontrolera, dijele </a:t>
            </a:r>
            <a:r>
              <a:rPr lang="hr-HR" sz="2400" dirty="0"/>
              <a:t>se na digitalne i analogne izvode. </a:t>
            </a:r>
            <a:endParaRPr lang="hr-HR" sz="2400" dirty="0" smtClean="0"/>
          </a:p>
          <a:p>
            <a:r>
              <a:rPr lang="hr-HR" sz="2400" dirty="0"/>
              <a:t>Digitalni izvodi imaju dva stanja, nisko </a:t>
            </a:r>
            <a:r>
              <a:rPr lang="hr-HR" sz="2400" dirty="0" smtClean="0"/>
              <a:t>i visoko.</a:t>
            </a: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3738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Izvodi: 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4390" y="1690006"/>
            <a:ext cx="4810462" cy="336741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1800" dirty="0"/>
              <a:t>+5 V – izvor istosmjernog napajanja napona od 5 </a:t>
            </a:r>
            <a:r>
              <a:rPr lang="hr-HR" sz="1800" dirty="0" smtClean="0"/>
              <a:t>V</a:t>
            </a:r>
          </a:p>
          <a:p>
            <a:r>
              <a:rPr lang="hr-HR" sz="1800" dirty="0" smtClean="0"/>
              <a:t>• </a:t>
            </a:r>
            <a:r>
              <a:rPr lang="hr-HR" sz="1800" dirty="0"/>
              <a:t>gnd – negativni pol (ground) istosmjernog napona </a:t>
            </a:r>
          </a:p>
          <a:p>
            <a:r>
              <a:rPr lang="hr-HR" sz="1800" dirty="0"/>
              <a:t>• +3 V → izvor istosmjernog napajanja napona od 3,3 </a:t>
            </a:r>
            <a:r>
              <a:rPr lang="hr-HR" sz="1800" dirty="0" smtClean="0"/>
              <a:t>V</a:t>
            </a:r>
            <a:endParaRPr lang="hr-HR" sz="1800" dirty="0"/>
          </a:p>
          <a:p>
            <a:r>
              <a:rPr lang="hr-HR" sz="1800" dirty="0"/>
              <a:t>• VIN – ulaz istosmjernog napona od 7 V do 24 </a:t>
            </a:r>
            <a:r>
              <a:rPr lang="hr-HR" sz="1800" dirty="0" smtClean="0"/>
              <a:t>V</a:t>
            </a:r>
          </a:p>
          <a:p>
            <a:r>
              <a:rPr lang="hr-HR" sz="1800" dirty="0" smtClean="0"/>
              <a:t>• </a:t>
            </a:r>
            <a:r>
              <a:rPr lang="hr-HR" sz="1800" dirty="0"/>
              <a:t>rst – povezan je s tipkalom za ponovno pokretanje (reset tipkalom), </a:t>
            </a:r>
            <a:endParaRPr lang="hr-HR" sz="1800" dirty="0" smtClean="0"/>
          </a:p>
          <a:p>
            <a:r>
              <a:rPr lang="hr-HR" sz="1800" dirty="0" smtClean="0"/>
              <a:t>• </a:t>
            </a:r>
            <a:r>
              <a:rPr lang="hr-HR" sz="1800" dirty="0"/>
              <a:t>aref – referentni analogni napon, služi kao referencija za </a:t>
            </a:r>
            <a:r>
              <a:rPr lang="hr-HR" sz="1800" dirty="0" smtClean="0"/>
              <a:t>usporedbu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0660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NOT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29643" y="3920091"/>
            <a:ext cx="2134588" cy="764798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53935839"/>
              </p:ext>
            </p:extLst>
          </p:nvPr>
        </p:nvGraphicFramePr>
        <p:xfrm>
          <a:off x="7165975" y="3520767"/>
          <a:ext cx="4338636" cy="1581812"/>
        </p:xfrm>
        <a:graphic>
          <a:graphicData uri="http://schemas.openxmlformats.org/drawingml/2006/table">
            <a:tbl>
              <a:tblPr/>
              <a:tblGrid>
                <a:gridCol w="2169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453"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ULAZ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IZLAZ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453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A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Q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453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453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588" y="-3386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000" b="0" i="0" u="none" strike="noStrike" cap="none" normalizeH="0" baseline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Posebno:Kategorije"/>
              </a:rPr>
              <a:t>Kategorija</a:t>
            </a:r>
            <a:r>
              <a:rPr kumimoji="0" lang="sr-Latn-RS" altLang="sr-Latn-RS" sz="1000" b="0" i="0" u="none" strike="noStrike" cap="none" normalizeH="0" baseline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endParaRPr kumimoji="0" lang="sr-Latn-RS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OR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97948100"/>
              </p:ext>
            </p:extLst>
          </p:nvPr>
        </p:nvGraphicFramePr>
        <p:xfrm>
          <a:off x="7167563" y="3217330"/>
          <a:ext cx="4338636" cy="2269068"/>
        </p:xfrm>
        <a:graphic>
          <a:graphicData uri="http://schemas.openxmlformats.org/drawingml/2006/table">
            <a:tbl>
              <a:tblPr/>
              <a:tblGrid>
                <a:gridCol w="1446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178">
                <a:tc gridSpan="2"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ULAZ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IZLAZ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78"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A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B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A</a:t>
                      </a:r>
                      <a:r>
                        <a:rPr lang="hr-HR" sz="900">
                          <a:effectLst/>
                        </a:rPr>
                        <a:t> ILI </a:t>
                      </a:r>
                      <a:r>
                        <a:rPr lang="hr-HR" sz="900" b="1">
                          <a:effectLst/>
                        </a:rPr>
                        <a:t>B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78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78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78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78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79" name="Picture 7" descr="ILI (OR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3595509"/>
            <a:ext cx="2630316" cy="131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4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sklop AND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08856763"/>
              </p:ext>
            </p:extLst>
          </p:nvPr>
        </p:nvGraphicFramePr>
        <p:xfrm>
          <a:off x="7167563" y="3081868"/>
          <a:ext cx="4338636" cy="2381952"/>
        </p:xfrm>
        <a:graphic>
          <a:graphicData uri="http://schemas.openxmlformats.org/drawingml/2006/table">
            <a:tbl>
              <a:tblPr/>
              <a:tblGrid>
                <a:gridCol w="1446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992">
                <a:tc gridSpan="2"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ULAZ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IZLAZ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92"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A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B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b="1">
                          <a:effectLst/>
                        </a:rPr>
                        <a:t>A</a:t>
                      </a:r>
                      <a:r>
                        <a:rPr lang="hr-HR" sz="900">
                          <a:effectLst/>
                        </a:rPr>
                        <a:t> I </a:t>
                      </a:r>
                      <a:r>
                        <a:rPr lang="hr-HR" sz="900" b="1">
                          <a:effectLst/>
                        </a:rPr>
                        <a:t>B</a:t>
                      </a:r>
                      <a:endParaRPr lang="hr-HR" sz="900">
                        <a:effectLst/>
                      </a:endParaRP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92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92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92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0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992"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effectLst/>
                        </a:rPr>
                        <a:t>1</a:t>
                      </a:r>
                    </a:p>
                  </a:txBody>
                  <a:tcPr marL="44499" marR="44499" marT="22249" marB="2224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8" name="Picture 4" descr="I (AND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690" y="3616325"/>
            <a:ext cx="2340328" cy="117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0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hlinkClick r:id="rId2"/>
              </a:rPr>
              <a:t>xjamax@gmail.com</a:t>
            </a:r>
            <a:r>
              <a:rPr lang="hr-HR" smtClean="0"/>
              <a:t>   Maja </a:t>
            </a:r>
            <a:br>
              <a:rPr lang="hr-HR" smtClean="0"/>
            </a:br>
            <a:r>
              <a:rPr lang="hr-HR" smtClean="0">
                <a:hlinkClick r:id="rId3"/>
              </a:rPr>
              <a:t>dobripero@gmail.com</a:t>
            </a:r>
            <a:r>
              <a:rPr lang="hr-HR" smtClean="0"/>
              <a:t>		Petar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73063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264</TotalTime>
  <Words>258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Arduino u nastavi informatike</vt:lpstr>
      <vt:lpstr>O nama</vt:lpstr>
      <vt:lpstr>Što je Arduino? </vt:lpstr>
      <vt:lpstr>Izvodi: </vt:lpstr>
      <vt:lpstr>Logički sklop NOT</vt:lpstr>
      <vt:lpstr>Logički sklop OR</vt:lpstr>
      <vt:lpstr>Logički sklop AND</vt:lpstr>
      <vt:lpstr>xjamax@gmail.com   Maja  dobripero@gmail.com  Petar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u nastavi informatike</dc:title>
  <dc:creator>Kovac</dc:creator>
  <cp:lastModifiedBy>User</cp:lastModifiedBy>
  <cp:revision>11</cp:revision>
  <dcterms:created xsi:type="dcterms:W3CDTF">2016-10-26T19:40:43Z</dcterms:created>
  <dcterms:modified xsi:type="dcterms:W3CDTF">2016-11-11T11:59:10Z</dcterms:modified>
</cp:coreProperties>
</file>