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anja.pavlovic-sijanovic@skole.hr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kristina.kristek@skole.h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ovly.com/gallery/user/b03ea104-8211-d095" TargetMode="Externa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hyperlink" Target="https://www.youtube.com/watch?v=7h-X81EWMO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zoa.com/Video-Editor-Movie-Maker/d43193162k9682457o1l1/ja-u-gimnaziji-vukovar" TargetMode="Externa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hyperlink" Target="https://www.moovly.com/gallery/user/b03ea104-685d-5619" TargetMode="External"/><Relationship Id="rId4" Type="http://schemas.openxmlformats.org/officeDocument/2006/relationships/hyperlink" Target="https://video214.com/play/S11T1TQyDBWLQAwwZoumwQ/s/dark" TargetMode="External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hyperlink" Target="https://www.powtoon.com/online-presentation/eFKIjo6ljet/matej-powtoon/?mode=movi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dio.stupeflix.com/v/LeLUWmRujrP7/" TargetMode="External"/><Relationship Id="rId5" Type="http://schemas.openxmlformats.org/officeDocument/2006/relationships/image" Target="../media/image8.emf"/><Relationship Id="rId4" Type="http://schemas.openxmlformats.org/officeDocument/2006/relationships/hyperlink" Target="http://web.photodex.com/create/?watch-c44dc2x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ggle.it/diagram/Vw00KWJHgfov5ENd" TargetMode="External"/><Relationship Id="rId13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hyperlink" Target="https://cacoo.com/diagrams/Av0tV0F4IjGwNjPA" TargetMode="External"/><Relationship Id="rId2" Type="http://schemas.openxmlformats.org/officeDocument/2006/relationships/hyperlink" Target="https://cacoo.com/diagrams/7w2YBlgLTSPgCwc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pplet.com/app/#/1919938" TargetMode="Externa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hyperlink" Target="https://bubbl.us/#MjczNjI4MS81NTE5NTA3LzAyNDNlYTAxYWYxZGQwYzRiMWZkZWE3ZjBlYjRkMTJl?X" TargetMode="External"/><Relationship Id="rId4" Type="http://schemas.openxmlformats.org/officeDocument/2006/relationships/hyperlink" Target="https://www.mindomo.com/mindmap/a20d7dc7e8b04286aa2877e7e2b765f8" TargetMode="External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onedrive.live.com/?authkey=!AEK0dWJanCgI7j0&amp;id=1CC93B44B2796177!7908&amp;cid=1CC93B44B2796177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hyperlink" Target="https://www.pixton.com/comic/kr8x2t0y" TargetMode="External"/><Relationship Id="rId2" Type="http://schemas.openxmlformats.org/officeDocument/2006/relationships/hyperlink" Target="https://www.flipsnack.com/99FF5BBC5A8/dan-sigurnijeg-internet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bljak56.edu.glogster.com/racunalna-sigurnost/" TargetMode="Externa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5" Type="http://schemas.openxmlformats.org/officeDocument/2006/relationships/image" Target="../media/image22.png"/><Relationship Id="rId10" Type="http://schemas.openxmlformats.org/officeDocument/2006/relationships/hyperlink" Target="http://share.snacktools.com/958DB66EFB5/bhpagf0i" TargetMode="External"/><Relationship Id="rId4" Type="http://schemas.openxmlformats.org/officeDocument/2006/relationships/hyperlink" Target="https://www.flipsnack.com/Stipevidovic/gimnazija-vukovar.html?b=1&amp;p=6" TargetMode="External"/><Relationship Id="rId9" Type="http://schemas.openxmlformats.org/officeDocument/2006/relationships/image" Target="../media/image19.emf"/><Relationship Id="rId14" Type="http://schemas.openxmlformats.org/officeDocument/2006/relationships/hyperlink" Target="http://linoit.com/users/vlatka_123/canvases/%20KLASI%C4%8CNI%20NJEMA%C4%8CKI%20IDEALIZA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29.emf"/><Relationship Id="rId18" Type="http://schemas.openxmlformats.org/officeDocument/2006/relationships/hyperlink" Target="http://www.kubbu.com/student/?i=1&amp;a=67911_velika_geografska" TargetMode="External"/><Relationship Id="rId3" Type="http://schemas.openxmlformats.org/officeDocument/2006/relationships/hyperlink" Target="https://play.kahoot.it/#/lobby?quizId=0f237644-b0ec-4d68-9756-c4c880b93447" TargetMode="External"/><Relationship Id="rId21" Type="http://schemas.openxmlformats.org/officeDocument/2006/relationships/image" Target="../media/image33.emf"/><Relationship Id="rId7" Type="http://schemas.openxmlformats.org/officeDocument/2006/relationships/hyperlink" Target="https://b.socrative.com/login/teacher/" TargetMode="External"/><Relationship Id="rId12" Type="http://schemas.openxmlformats.org/officeDocument/2006/relationships/hyperlink" Target="http://www.kubbu.com/student/?i=1&amp;a=67854_biologija_kemij" TargetMode="External"/><Relationship Id="rId17" Type="http://schemas.openxmlformats.org/officeDocument/2006/relationships/image" Target="../media/image31.emf"/><Relationship Id="rId2" Type="http://schemas.openxmlformats.org/officeDocument/2006/relationships/image" Target="../media/image23.emf"/><Relationship Id="rId16" Type="http://schemas.openxmlformats.org/officeDocument/2006/relationships/hyperlink" Target="http://www.kubbu.com/student/?i=1&amp;a=67847_planeti_sn_eva_sustav" TargetMode="External"/><Relationship Id="rId20" Type="http://schemas.openxmlformats.org/officeDocument/2006/relationships/hyperlink" Target="http://www.quizrevolution.com/ch/a23425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28.emf"/><Relationship Id="rId5" Type="http://schemas.openxmlformats.org/officeDocument/2006/relationships/hyperlink" Target="https://b.socrative.com/login/student/" TargetMode="External"/><Relationship Id="rId15" Type="http://schemas.openxmlformats.org/officeDocument/2006/relationships/image" Target="../media/image30.emf"/><Relationship Id="rId23" Type="http://schemas.openxmlformats.org/officeDocument/2006/relationships/image" Target="../media/image34.emf"/><Relationship Id="rId10" Type="http://schemas.openxmlformats.org/officeDocument/2006/relationships/hyperlink" Target="http://www.kubbu.com/student/?i=1&amp;a=67852_globalno_zatopljenj" TargetMode="External"/><Relationship Id="rId19" Type="http://schemas.openxmlformats.org/officeDocument/2006/relationships/image" Target="../media/image32.emf"/><Relationship Id="rId4" Type="http://schemas.openxmlformats.org/officeDocument/2006/relationships/image" Target="../media/image24.emf"/><Relationship Id="rId9" Type="http://schemas.openxmlformats.org/officeDocument/2006/relationships/image" Target="../media/image27.emf"/><Relationship Id="rId14" Type="http://schemas.openxmlformats.org/officeDocument/2006/relationships/hyperlink" Target="http://www.kubbu.com/student/?i=1&amp;a=67853_okol" TargetMode="External"/><Relationship Id="rId22" Type="http://schemas.openxmlformats.org/officeDocument/2006/relationships/hyperlink" Target="https://testmoz.com/70286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hyperlink" Target="http://matchthememory.com/musica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ondle.com/publicPagesv2/default.aspx?page=Welcome.aspx&amp;CDL=1&amp;qp=421983&amp;a=771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://matchthememory.com/GradjaRacunalaPonavljanj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hyperlink" Target="https://storybird.com/chapters/faclils-decencus-averno/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bloggimvu.weebly.com/" TargetMode="External"/><Relationship Id="rId5" Type="http://schemas.openxmlformats.org/officeDocument/2006/relationships/image" Target="../media/image39.emf"/><Relationship Id="rId4" Type="http://schemas.openxmlformats.org/officeDocument/2006/relationships/hyperlink" Target="http://gimnazijavukovareko-eskola.weebl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hr-HR" sz="7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hr-HR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r-H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Mala riznica online aplikacija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718292" cy="1645920"/>
          </a:xfrm>
        </p:spPr>
        <p:txBody>
          <a:bodyPr/>
          <a:lstStyle/>
          <a:p>
            <a:endParaRPr lang="hr-HR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hr-H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Sanja Pavlović </a:t>
            </a:r>
            <a:r>
              <a:rPr lang="hr-HR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Šijanović</a:t>
            </a:r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r-HR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prof.mentor</a:t>
            </a:r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i Kristina </a:t>
            </a:r>
            <a:r>
              <a:rPr lang="hr-HR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Kristek</a:t>
            </a:r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prof.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20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829318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Online aplikacije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r-H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Individualno </a:t>
            </a: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i suradničko učenje</a:t>
            </a:r>
          </a:p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Odgovorno, moralno i sigurno korištenje ICT-a</a:t>
            </a:r>
          </a:p>
          <a:p>
            <a:r>
              <a:rPr lang="hr-H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Učinkovita i konstruktivna komunikacija i suradnja u digitalnom okružju</a:t>
            </a:r>
          </a:p>
          <a:p>
            <a:r>
              <a:rPr lang="hr-H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Kritičko vrednovanje i upravljanje informacijama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942217" y="1645921"/>
            <a:ext cx="3732285" cy="3992880"/>
          </a:xfrm>
        </p:spPr>
        <p:txBody>
          <a:bodyPr>
            <a:normAutofit/>
          </a:bodyPr>
          <a:lstStyle/>
          <a:p>
            <a:r>
              <a:rPr lang="it-IT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Učenici</a:t>
            </a:r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vole</a:t>
            </a:r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modernu</a:t>
            </a:r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tehnologiju</a:t>
            </a:r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i rado se </a:t>
            </a:r>
            <a:r>
              <a:rPr lang="it-IT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njome</a:t>
            </a:r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koriste</a:t>
            </a:r>
            <a:endParaRPr lang="hr-HR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1562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946884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Kontakt: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369"/>
            <a:ext cx="7625060" cy="5074131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589521" y="1580607"/>
            <a:ext cx="4493622" cy="4058194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Sanja Pavlović </a:t>
            </a:r>
            <a:r>
              <a:rPr lang="hr-HR" sz="2800" dirty="0" err="1" smtClean="0">
                <a:solidFill>
                  <a:schemeClr val="tx1"/>
                </a:solidFill>
              </a:rPr>
              <a:t>Šijanović</a:t>
            </a:r>
            <a:endParaRPr lang="hr-HR" sz="2800" dirty="0" smtClean="0">
              <a:solidFill>
                <a:schemeClr val="tx1"/>
              </a:solidFill>
            </a:endParaRPr>
          </a:p>
          <a:p>
            <a:r>
              <a:rPr lang="hr-HR" sz="3600" spc="-12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sanja.pavlovic-sijanovic@skole.hr</a:t>
            </a:r>
            <a:endParaRPr lang="hr-HR" sz="3600" spc="-12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hr-HR" sz="2800" dirty="0" smtClean="0">
                <a:solidFill>
                  <a:schemeClr val="tx1"/>
                </a:solidFill>
              </a:rPr>
              <a:t>Kristina </a:t>
            </a:r>
            <a:r>
              <a:rPr lang="hr-HR" sz="2800" dirty="0" err="1" smtClean="0">
                <a:solidFill>
                  <a:schemeClr val="tx1"/>
                </a:solidFill>
              </a:rPr>
              <a:t>Kristek</a:t>
            </a:r>
            <a:endParaRPr lang="hr-HR" sz="2800" dirty="0" smtClean="0">
              <a:solidFill>
                <a:schemeClr val="tx1"/>
              </a:solidFill>
            </a:endParaRPr>
          </a:p>
          <a:p>
            <a:r>
              <a:rPr lang="hr-HR" sz="3600" spc="-12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4"/>
              </a:rPr>
              <a:t>kristina.kristek@skole.hr</a:t>
            </a:r>
            <a:endParaRPr lang="hr-HR" sz="3600" spc="-12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87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61404" y="182880"/>
            <a:ext cx="3383280" cy="705394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Online aplikacije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2000" y="761999"/>
            <a:ext cx="6096000" cy="5403669"/>
          </a:xfrm>
        </p:spPr>
        <p:txBody>
          <a:bodyPr>
            <a:normAutofit/>
          </a:bodyPr>
          <a:lstStyle/>
          <a:p>
            <a:r>
              <a:rPr lang="pl-PL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Videozapisi, animirane </a:t>
            </a:r>
            <a:r>
              <a:rPr lang="pl-PL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prezentacije, čestitke</a:t>
            </a:r>
            <a:endParaRPr lang="pl-PL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Mentalne (umne) mape, dijagrami </a:t>
            </a:r>
            <a:r>
              <a:rPr lang="hr-HR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tijeka</a:t>
            </a:r>
          </a:p>
          <a:p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Brošure, plakati, </a:t>
            </a:r>
            <a:r>
              <a:rPr lang="hr-HR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infografike</a:t>
            </a:r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prezentacije, </a:t>
            </a:r>
            <a:r>
              <a:rPr lang="hr-HR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stripovi, </a:t>
            </a:r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panoi </a:t>
            </a:r>
            <a:endParaRPr lang="hr-HR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r-HR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Kvizovi</a:t>
            </a:r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testovi, </a:t>
            </a:r>
            <a:r>
              <a:rPr lang="hr-HR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križaljke, ankete </a:t>
            </a:r>
          </a:p>
          <a:p>
            <a:r>
              <a:rPr lang="hr-HR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Igre </a:t>
            </a:r>
            <a:endParaRPr lang="hr-HR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Interaktivne knjige, internetske stranice i blogovi 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968343" y="888275"/>
            <a:ext cx="3931920" cy="5603966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hr-HR" sz="2800" dirty="0"/>
              <a:t>u</a:t>
            </a:r>
            <a:r>
              <a:rPr lang="hr-HR" sz="2800" dirty="0" smtClean="0"/>
              <a:t>svajanje, sistematizacija, ponavljanje i provjeravanje nastavnih sadržaja</a:t>
            </a:r>
          </a:p>
          <a:p>
            <a:pPr marL="285750" indent="-285750">
              <a:buFontTx/>
              <a:buChar char="-"/>
            </a:pPr>
            <a:r>
              <a:rPr lang="hr-HR" sz="2800" dirty="0" smtClean="0"/>
              <a:t>učenik je kreator i korisnik</a:t>
            </a:r>
          </a:p>
          <a:p>
            <a:pPr marL="285750" indent="-285750">
              <a:buFontTx/>
              <a:buChar char="-"/>
            </a:pPr>
            <a:r>
              <a:rPr lang="hr-HR" sz="2800" dirty="0"/>
              <a:t>s</a:t>
            </a:r>
            <a:r>
              <a:rPr lang="hr-HR" sz="2800" dirty="0" smtClean="0"/>
              <a:t>tvaralaštvo, komunikacija, suradnja i dijeljenje</a:t>
            </a:r>
          </a:p>
          <a:p>
            <a:pPr marL="285750" indent="-285750">
              <a:buFontTx/>
              <a:buChar char="-"/>
            </a:pPr>
            <a:r>
              <a:rPr lang="hr-HR" sz="2800" dirty="0"/>
              <a:t>n</a:t>
            </a:r>
            <a:r>
              <a:rPr lang="hr-HR" sz="2800" dirty="0" smtClean="0"/>
              <a:t>ema prostornog i vremenskog ograničenja</a:t>
            </a:r>
          </a:p>
          <a:p>
            <a:pPr marL="285750" indent="-285750">
              <a:buFontTx/>
              <a:buChar char="-"/>
            </a:pPr>
            <a:endParaRPr lang="hr-HR" sz="2800" dirty="0" smtClean="0"/>
          </a:p>
          <a:p>
            <a:pPr marL="285750" indent="-285750">
              <a:buFontTx/>
              <a:buChar char="-"/>
            </a:pPr>
            <a:endParaRPr lang="hr-HR" sz="2800" dirty="0" smtClean="0"/>
          </a:p>
          <a:p>
            <a:pPr marL="285750" indent="-285750">
              <a:buFontTx/>
              <a:buChar char="-"/>
            </a:pPr>
            <a:endParaRPr lang="hr-HR" sz="2800" dirty="0" smtClean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24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9006" y="499533"/>
            <a:ext cx="11639005" cy="950444"/>
          </a:xfrm>
        </p:spPr>
        <p:txBody>
          <a:bodyPr>
            <a:normAutofit fontScale="90000"/>
          </a:bodyPr>
          <a:lstStyle/>
          <a:p>
            <a:r>
              <a:rPr lang="hr-HR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hr-HR" sz="6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Videozapisi, animirane prezentacije i čestitke </a:t>
            </a:r>
            <a:endParaRPr lang="hr-HR" dirty="0"/>
          </a:p>
        </p:txBody>
      </p:sp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705" y="1767194"/>
            <a:ext cx="4117515" cy="1028258"/>
          </a:xfrm>
          <a:prstGeom prst="rect">
            <a:avLst/>
          </a:prstGeom>
        </p:spPr>
      </p:pic>
      <p:pic>
        <p:nvPicPr>
          <p:cNvPr id="5" name="Slika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664" y="2084456"/>
            <a:ext cx="4877447" cy="572906"/>
          </a:xfrm>
          <a:prstGeom prst="rect">
            <a:avLst/>
          </a:prstGeom>
        </p:spPr>
      </p:pic>
      <p:pic>
        <p:nvPicPr>
          <p:cNvPr id="6" name="Slika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857" y="2844904"/>
            <a:ext cx="8382753" cy="789372"/>
          </a:xfrm>
          <a:prstGeom prst="rect">
            <a:avLst/>
          </a:prstGeom>
        </p:spPr>
      </p:pic>
      <p:pic>
        <p:nvPicPr>
          <p:cNvPr id="7" name="Slika 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6477" y="3683728"/>
            <a:ext cx="5203819" cy="2819063"/>
          </a:xfrm>
          <a:prstGeom prst="rect">
            <a:avLst/>
          </a:prstGeom>
        </p:spPr>
      </p:pic>
      <p:pic>
        <p:nvPicPr>
          <p:cNvPr id="8" name="Slika 7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51" y="4018088"/>
            <a:ext cx="5152622" cy="15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67" y="940525"/>
            <a:ext cx="8736400" cy="2005811"/>
          </a:xfrm>
          <a:prstGeom prst="rect">
            <a:avLst/>
          </a:prstGeom>
        </p:spPr>
      </p:pic>
      <p:pic>
        <p:nvPicPr>
          <p:cNvPr id="3" name="Slika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986" y="3344818"/>
            <a:ext cx="5253383" cy="3354626"/>
          </a:xfrm>
          <a:prstGeom prst="rect">
            <a:avLst/>
          </a:prstGeom>
        </p:spPr>
      </p:pic>
      <p:pic>
        <p:nvPicPr>
          <p:cNvPr id="4" name="Slika 3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091" y="4171381"/>
            <a:ext cx="3454103" cy="25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4950" y="499533"/>
            <a:ext cx="11312434" cy="1512147"/>
          </a:xfrm>
        </p:spPr>
        <p:txBody>
          <a:bodyPr/>
          <a:lstStyle/>
          <a:p>
            <a:pPr algn="ctr"/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Mentalne (umne) mape, dijagrami tijeka i čestitke </a:t>
            </a:r>
            <a:endParaRPr lang="hr-HR" dirty="0"/>
          </a:p>
        </p:txBody>
      </p:sp>
      <p:pic>
        <p:nvPicPr>
          <p:cNvPr id="5" name="Slika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385" y="1784187"/>
            <a:ext cx="3544762" cy="3237375"/>
          </a:xfrm>
          <a:prstGeom prst="rect">
            <a:avLst/>
          </a:prstGeom>
        </p:spPr>
      </p:pic>
      <p:pic>
        <p:nvPicPr>
          <p:cNvPr id="6" name="Slika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832" y="5021562"/>
            <a:ext cx="2982677" cy="1082156"/>
          </a:xfrm>
          <a:prstGeom prst="rect">
            <a:avLst/>
          </a:prstGeom>
        </p:spPr>
      </p:pic>
      <p:pic>
        <p:nvPicPr>
          <p:cNvPr id="8" name="Slika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427" y="4093999"/>
            <a:ext cx="2610975" cy="927563"/>
          </a:xfrm>
          <a:prstGeom prst="rect">
            <a:avLst/>
          </a:prstGeom>
        </p:spPr>
      </p:pic>
      <p:pic>
        <p:nvPicPr>
          <p:cNvPr id="9" name="Slika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0240" y="2536394"/>
            <a:ext cx="1967297" cy="827531"/>
          </a:xfrm>
          <a:prstGeom prst="rect">
            <a:avLst/>
          </a:prstGeom>
        </p:spPr>
      </p:pic>
      <p:pic>
        <p:nvPicPr>
          <p:cNvPr id="11" name="Rezervirano mjesto sadržaja 10">
            <a:hlinkClick r:id="rId10"/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1007522" y="2295410"/>
            <a:ext cx="1495871" cy="481969"/>
          </a:xfrm>
          <a:prstGeom prst="rect">
            <a:avLst/>
          </a:prstGeom>
        </p:spPr>
      </p:pic>
      <p:pic>
        <p:nvPicPr>
          <p:cNvPr id="12" name="Slika 11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19" y="3712061"/>
            <a:ext cx="1613728" cy="7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" y="499533"/>
            <a:ext cx="11717383" cy="1658198"/>
          </a:xfrm>
        </p:spPr>
        <p:txBody>
          <a:bodyPr/>
          <a:lstStyle/>
          <a:p>
            <a:pPr algn="ctr"/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Brošure, plakati, </a:t>
            </a:r>
            <a:r>
              <a:rPr lang="hr-HR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infografike</a:t>
            </a:r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prezentacije, stripovi i panoi </a:t>
            </a:r>
            <a:endParaRPr lang="hr-HR" dirty="0"/>
          </a:p>
        </p:txBody>
      </p:sp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197" y="2475978"/>
            <a:ext cx="1894770" cy="591094"/>
          </a:xfrm>
          <a:prstGeom prst="rect">
            <a:avLst/>
          </a:prstGeom>
        </p:spPr>
      </p:pic>
      <p:pic>
        <p:nvPicPr>
          <p:cNvPr id="5" name="Slika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629" y="1914289"/>
            <a:ext cx="5442634" cy="2657712"/>
          </a:xfrm>
          <a:prstGeom prst="rect">
            <a:avLst/>
          </a:prstGeom>
        </p:spPr>
      </p:pic>
      <p:pic>
        <p:nvPicPr>
          <p:cNvPr id="6" name="Slika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73" y="3768825"/>
            <a:ext cx="5503185" cy="1835140"/>
          </a:xfrm>
          <a:prstGeom prst="rect">
            <a:avLst/>
          </a:prstGeom>
        </p:spPr>
      </p:pic>
      <p:pic>
        <p:nvPicPr>
          <p:cNvPr id="7" name="Slika 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9924" y="2635119"/>
            <a:ext cx="2166747" cy="863906"/>
          </a:xfrm>
          <a:prstGeom prst="rect">
            <a:avLst/>
          </a:prstGeom>
        </p:spPr>
      </p:pic>
      <p:pic>
        <p:nvPicPr>
          <p:cNvPr id="8" name="Slika 7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295" y="1328632"/>
            <a:ext cx="2529382" cy="445594"/>
          </a:xfrm>
          <a:prstGeom prst="rect">
            <a:avLst/>
          </a:prstGeom>
        </p:spPr>
      </p:pic>
      <p:pic>
        <p:nvPicPr>
          <p:cNvPr id="9" name="Slika 8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7629" y="5017067"/>
            <a:ext cx="5050316" cy="1372088"/>
          </a:xfrm>
          <a:prstGeom prst="rect">
            <a:avLst/>
          </a:prstGeom>
        </p:spPr>
      </p:pic>
      <p:pic>
        <p:nvPicPr>
          <p:cNvPr id="10" name="Slika 9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132" y="5667459"/>
            <a:ext cx="5901439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7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Kvizovi, testovi, križaljke i ankete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519" y="1953967"/>
            <a:ext cx="1785980" cy="772969"/>
          </a:xfrm>
          <a:prstGeom prst="rect">
            <a:avLst/>
          </a:prstGeom>
        </p:spPr>
      </p:pic>
      <p:pic>
        <p:nvPicPr>
          <p:cNvPr id="5" name="Slika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4" y="3079645"/>
            <a:ext cx="2581826" cy="2241609"/>
          </a:xfrm>
          <a:prstGeom prst="rect">
            <a:avLst/>
          </a:prstGeom>
        </p:spPr>
      </p:pic>
      <p:pic>
        <p:nvPicPr>
          <p:cNvPr id="6" name="Slika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933" y="1953967"/>
            <a:ext cx="6899555" cy="2461704"/>
          </a:xfrm>
          <a:prstGeom prst="rect">
            <a:avLst/>
          </a:prstGeom>
        </p:spPr>
      </p:pic>
      <p:pic>
        <p:nvPicPr>
          <p:cNvPr id="7" name="Slika 6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1954" y="1953967"/>
            <a:ext cx="2163979" cy="74865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4748" y="3465523"/>
            <a:ext cx="2130483" cy="572906"/>
          </a:xfrm>
          <a:prstGeom prst="rect">
            <a:avLst/>
          </a:prstGeom>
        </p:spPr>
      </p:pic>
      <p:pic>
        <p:nvPicPr>
          <p:cNvPr id="9" name="Slika 8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3943" y="4195446"/>
            <a:ext cx="3472235" cy="982125"/>
          </a:xfrm>
          <a:prstGeom prst="rect">
            <a:avLst/>
          </a:prstGeom>
        </p:spPr>
      </p:pic>
      <p:pic>
        <p:nvPicPr>
          <p:cNvPr id="10" name="Slika 9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01557" y="4359301"/>
            <a:ext cx="3390642" cy="936656"/>
          </a:xfrm>
          <a:prstGeom prst="rect">
            <a:avLst/>
          </a:prstGeom>
        </p:spPr>
      </p:pic>
      <p:pic>
        <p:nvPicPr>
          <p:cNvPr id="11" name="Slika 10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124" y="5686435"/>
            <a:ext cx="3263719" cy="882094"/>
          </a:xfrm>
          <a:prstGeom prst="rect">
            <a:avLst/>
          </a:prstGeom>
        </p:spPr>
      </p:pic>
      <p:pic>
        <p:nvPicPr>
          <p:cNvPr id="12" name="Slika 11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85933" y="5635097"/>
            <a:ext cx="3318115" cy="882094"/>
          </a:xfrm>
          <a:prstGeom prst="rect">
            <a:avLst/>
          </a:prstGeom>
        </p:spPr>
      </p:pic>
      <p:pic>
        <p:nvPicPr>
          <p:cNvPr id="13" name="Slika 12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35710" y="5781919"/>
            <a:ext cx="3508498" cy="691125"/>
          </a:xfrm>
          <a:prstGeom prst="rect">
            <a:avLst/>
          </a:prstGeom>
        </p:spPr>
      </p:pic>
      <p:pic>
        <p:nvPicPr>
          <p:cNvPr id="14" name="Slika 13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89604" y="234807"/>
            <a:ext cx="1940100" cy="618375"/>
          </a:xfrm>
          <a:prstGeom prst="rect">
            <a:avLst/>
          </a:prstGeom>
        </p:spPr>
      </p:pic>
      <p:pic>
        <p:nvPicPr>
          <p:cNvPr id="15" name="Slika 14">
            <a:hlinkClick r:id="rId22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4623" y="221166"/>
            <a:ext cx="1840375" cy="64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Igre </a:t>
            </a:r>
            <a:endParaRPr lang="hr-HR" dirty="0"/>
          </a:p>
        </p:txBody>
      </p:sp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224" y="2157731"/>
            <a:ext cx="4968106" cy="1427719"/>
          </a:xfrm>
          <a:prstGeom prst="rect">
            <a:avLst/>
          </a:prstGeom>
        </p:spPr>
      </p:pic>
      <p:pic>
        <p:nvPicPr>
          <p:cNvPr id="5" name="Slika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784" y="499533"/>
            <a:ext cx="4230991" cy="2591025"/>
          </a:xfrm>
          <a:prstGeom prst="rect">
            <a:avLst/>
          </a:prstGeom>
        </p:spPr>
      </p:pic>
      <p:pic>
        <p:nvPicPr>
          <p:cNvPr id="6" name="Slika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5110" y="3729538"/>
            <a:ext cx="5620850" cy="30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4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Interaktivne knjige, internetske stranice i blogovi </a:t>
            </a:r>
            <a:endParaRPr lang="hr-HR" dirty="0"/>
          </a:p>
        </p:txBody>
      </p:sp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5930" y="2252655"/>
            <a:ext cx="5956288" cy="2500781"/>
          </a:xfrm>
          <a:prstGeom prst="rect">
            <a:avLst/>
          </a:prstGeom>
        </p:spPr>
      </p:pic>
      <p:pic>
        <p:nvPicPr>
          <p:cNvPr id="5" name="Slika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563" y="2811920"/>
            <a:ext cx="4324428" cy="1382250"/>
          </a:xfrm>
          <a:prstGeom prst="rect">
            <a:avLst/>
          </a:prstGeom>
        </p:spPr>
      </p:pic>
      <p:pic>
        <p:nvPicPr>
          <p:cNvPr id="6" name="Slika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477" y="4558436"/>
            <a:ext cx="4668932" cy="21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09818"/>
      </p:ext>
    </p:extLst>
  </p:cSld>
  <p:clrMapOvr>
    <a:masterClrMapping/>
  </p:clrMapOvr>
</p:sld>
</file>

<file path=ppt/theme/theme1.xml><?xml version="1.0" encoding="utf-8"?>
<a:theme xmlns:a="http://schemas.openxmlformats.org/drawingml/2006/main" name="Gradsko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Metropolski</Template>
  <TotalTime>155</TotalTime>
  <Words>161</Words>
  <Application>Microsoft Office PowerPoint</Application>
  <PresentationFormat>Široki zaslon</PresentationFormat>
  <Paragraphs>34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Times New Roman</vt:lpstr>
      <vt:lpstr>Gradsko</vt:lpstr>
      <vt:lpstr>  Mala riznica online aplikacija </vt:lpstr>
      <vt:lpstr>Online aplikacije</vt:lpstr>
      <vt:lpstr>  Videozapisi, animirane prezentacije i čestitke </vt:lpstr>
      <vt:lpstr>PowerPoint prezentacija</vt:lpstr>
      <vt:lpstr>Mentalne (umne) mape, dijagrami tijeka i čestitke </vt:lpstr>
      <vt:lpstr>Brošure, plakati, infografike, prezentacije, stripovi i panoi </vt:lpstr>
      <vt:lpstr>Kvizovi, testovi, križaljke i ankete </vt:lpstr>
      <vt:lpstr>Igre </vt:lpstr>
      <vt:lpstr>Interaktivne knjige, internetske stranice i blogovi </vt:lpstr>
      <vt:lpstr>Online aplikacije</vt:lpstr>
      <vt:lpstr>Kontakt: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 riznica online aplikacija</dc:title>
  <dc:creator>sanja</dc:creator>
  <cp:lastModifiedBy>sanja</cp:lastModifiedBy>
  <cp:revision>20</cp:revision>
  <dcterms:created xsi:type="dcterms:W3CDTF">2016-09-18T08:28:37Z</dcterms:created>
  <dcterms:modified xsi:type="dcterms:W3CDTF">2016-10-20T11:49:35Z</dcterms:modified>
</cp:coreProperties>
</file>