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9" r:id="rId18"/>
    <p:sldId id="274" r:id="rId19"/>
    <p:sldId id="275" r:id="rId20"/>
    <p:sldId id="273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84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980" y="4291262"/>
            <a:ext cx="9176084" cy="128337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393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2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92" y="0"/>
            <a:ext cx="16410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6113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2" y="318754"/>
            <a:ext cx="8758990" cy="10688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41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92" y="0"/>
            <a:ext cx="1641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611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4862" y="318754"/>
            <a:ext cx="8758990" cy="10688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14863" y="1644316"/>
            <a:ext cx="4058654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315198" y="1644316"/>
            <a:ext cx="4058654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38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92" y="0"/>
            <a:ext cx="1641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611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4862" y="318754"/>
            <a:ext cx="8758990" cy="10688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980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1367-73CC-419A-AD0F-89FE85D645B9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C1D9-04E8-46F3-B69C-B6454D1EA1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022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3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algebra.hr/edukacija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algebra.hr/radionice-za-edukat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524292" y="3408218"/>
            <a:ext cx="9176084" cy="1900407"/>
          </a:xfrm>
        </p:spPr>
        <p:txBody>
          <a:bodyPr/>
          <a:lstStyle/>
          <a:p>
            <a:r>
              <a:rPr lang="hr-HR" sz="5400" b="0" dirty="0"/>
              <a:t>Praktične radionice </a:t>
            </a:r>
            <a:r>
              <a:rPr lang="hr-HR" sz="5400" b="0" dirty="0" smtClean="0"/>
              <a:t/>
            </a:r>
            <a:br>
              <a:rPr lang="hr-HR" sz="5400" b="0" dirty="0" smtClean="0"/>
            </a:br>
            <a:r>
              <a:rPr lang="hr-HR" sz="5400" b="0" dirty="0" smtClean="0"/>
              <a:t>za </a:t>
            </a:r>
            <a:r>
              <a:rPr lang="hr-HR" sz="5400" b="0" dirty="0"/>
              <a:t>nastavnike i učitelje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414954" y="5203767"/>
            <a:ext cx="4655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Lidija Kralj, prof.</a:t>
            </a:r>
          </a:p>
          <a:p>
            <a:r>
              <a:rPr lang="hr-HR" sz="3200" dirty="0" smtClean="0"/>
              <a:t>Savjetnica za obrazovanje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2863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658507" y="1918636"/>
            <a:ext cx="5079161" cy="4708358"/>
          </a:xfrm>
        </p:spPr>
        <p:txBody>
          <a:bodyPr/>
          <a:lstStyle/>
          <a:p>
            <a:pPr lvl="0"/>
            <a:r>
              <a:rPr lang="hr-HR" sz="3200" dirty="0"/>
              <a:t>Mogućnosti </a:t>
            </a:r>
            <a:r>
              <a:rPr lang="hr-HR" sz="3200" dirty="0" smtClean="0"/>
              <a:t>programa</a:t>
            </a:r>
          </a:p>
          <a:p>
            <a:pPr lvl="0"/>
            <a:r>
              <a:rPr lang="hr-HR" sz="3200" dirty="0" smtClean="0"/>
              <a:t>Stvaranje </a:t>
            </a:r>
            <a:r>
              <a:rPr lang="hr-HR" sz="3200" dirty="0"/>
              <a:t>nove razredne </a:t>
            </a:r>
            <a:r>
              <a:rPr lang="hr-HR" sz="3200" dirty="0" smtClean="0"/>
              <a:t>bilježnice, pripremanje </a:t>
            </a:r>
            <a:r>
              <a:rPr lang="hr-HR" sz="3200" dirty="0"/>
              <a:t>sadržaja </a:t>
            </a:r>
            <a:r>
              <a:rPr lang="hr-HR" sz="3200" dirty="0" smtClean="0"/>
              <a:t>za učenike, suradnički rad</a:t>
            </a:r>
          </a:p>
          <a:p>
            <a:pPr lvl="0"/>
            <a:r>
              <a:rPr lang="hr-HR" sz="3200" dirty="0" smtClean="0"/>
              <a:t>Praćenje </a:t>
            </a:r>
            <a:r>
              <a:rPr lang="hr-HR" sz="3200" dirty="0"/>
              <a:t>napretka učenika i davanje povratnih </a:t>
            </a:r>
            <a:r>
              <a:rPr lang="hr-HR" sz="3200" dirty="0" smtClean="0"/>
              <a:t>informacija</a:t>
            </a: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Virtualna razredna bilježnica OneNote </a:t>
            </a:r>
            <a:r>
              <a:rPr lang="hr-HR" dirty="0" err="1">
                <a:solidFill>
                  <a:srgbClr val="00B0F0"/>
                </a:solidFill>
              </a:rPr>
              <a:t>ClassNotebook</a:t>
            </a:r>
            <a:r>
              <a:rPr lang="hr-HR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11193597" y="4475311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13" y="2429492"/>
            <a:ext cx="34385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822170" y="2244634"/>
            <a:ext cx="9112791" cy="4708358"/>
          </a:xfrm>
        </p:spPr>
        <p:txBody>
          <a:bodyPr/>
          <a:lstStyle/>
          <a:p>
            <a:pPr lvl="0"/>
            <a:r>
              <a:rPr lang="hr-HR" sz="3200" dirty="0"/>
              <a:t>Kako se snaći i ostati svoj u virtualnom svijetu</a:t>
            </a:r>
          </a:p>
          <a:p>
            <a:pPr lvl="0"/>
            <a:r>
              <a:rPr lang="hr-HR" sz="3200" dirty="0"/>
              <a:t>Digitalni tragovi</a:t>
            </a:r>
          </a:p>
          <a:p>
            <a:pPr lvl="0"/>
            <a:r>
              <a:rPr lang="hr-HR" sz="3200" dirty="0"/>
              <a:t>Online prava i odgovornosti</a:t>
            </a:r>
          </a:p>
          <a:p>
            <a:pPr lvl="0"/>
            <a:r>
              <a:rPr lang="hr-HR" sz="3200" dirty="0"/>
              <a:t>Primjereno i odgovorno ponašanje u virtualnom svijetu</a:t>
            </a:r>
          </a:p>
          <a:p>
            <a:pPr lvl="0"/>
            <a:r>
              <a:rPr lang="hr-HR" sz="3200" dirty="0" smtClean="0"/>
              <a:t>Kako poučavati primjereno, odgovorno i sigurno korištenje interneta i računala</a:t>
            </a: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Digitalni profesionalizam i 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sigurnost </a:t>
            </a:r>
            <a:r>
              <a:rPr lang="hr-HR" dirty="0">
                <a:solidFill>
                  <a:srgbClr val="00B0F0"/>
                </a:solidFill>
              </a:rPr>
              <a:t>djece na internetu </a:t>
            </a:r>
          </a:p>
        </p:txBody>
      </p:sp>
      <p:sp>
        <p:nvSpPr>
          <p:cNvPr id="5" name="Elipsasti oblačić 4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11193597" y="4475311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1" y="2664823"/>
            <a:ext cx="2501768" cy="19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/>
              <a:t>Zašto </a:t>
            </a:r>
            <a:r>
              <a:rPr lang="hr-HR" sz="3200" dirty="0" err="1"/>
              <a:t>igrifikacija</a:t>
            </a:r>
            <a:endParaRPr lang="hr-HR" sz="3200" dirty="0"/>
          </a:p>
          <a:p>
            <a:pPr lvl="0"/>
            <a:r>
              <a:rPr lang="hr-HR" sz="3200" dirty="0"/>
              <a:t>Kako i s kojim ciljem uvodimo igre u obrazovanje</a:t>
            </a:r>
          </a:p>
          <a:p>
            <a:pPr lvl="0"/>
            <a:r>
              <a:rPr lang="hr-HR" sz="3200" dirty="0"/>
              <a:t>Online i offline igre u obrazovanju</a:t>
            </a:r>
          </a:p>
          <a:p>
            <a:pPr lvl="0"/>
            <a:r>
              <a:rPr lang="hr-HR" sz="3200" dirty="0"/>
              <a:t>Dobre i loše strane </a:t>
            </a:r>
            <a:r>
              <a:rPr lang="hr-HR" sz="3200" dirty="0" err="1"/>
              <a:t>igrifikacije</a:t>
            </a:r>
            <a:endParaRPr lang="hr-HR" sz="3200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00B0F0"/>
                </a:solidFill>
              </a:rPr>
              <a:t>Igrifikacija</a:t>
            </a:r>
            <a:r>
              <a:rPr lang="hr-HR" dirty="0">
                <a:solidFill>
                  <a:srgbClr val="00B0F0"/>
                </a:solidFill>
              </a:rPr>
              <a:t> obrazovanja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04" y="457962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/>
              <a:t>Kako osmisliti dobre suradničke aktivnosti za online okruženje</a:t>
            </a:r>
          </a:p>
          <a:p>
            <a:pPr lvl="0"/>
            <a:r>
              <a:rPr lang="hr-HR" sz="3200" dirty="0"/>
              <a:t>Organiziranje i usmjeravanje suradničkih aktivnosti</a:t>
            </a:r>
          </a:p>
          <a:p>
            <a:pPr lvl="0"/>
            <a:r>
              <a:rPr lang="hr-HR" sz="3200" dirty="0"/>
              <a:t>Digitalni alati za suradničke aktivnosti</a:t>
            </a:r>
          </a:p>
          <a:p>
            <a:pPr lvl="0"/>
            <a:r>
              <a:rPr lang="hr-HR" sz="3200" dirty="0"/>
              <a:t>Praćenje i vrednovanje suradničkih aktivnosti u online </a:t>
            </a:r>
            <a:r>
              <a:rPr lang="hr-HR" sz="3200" dirty="0" smtClean="0"/>
              <a:t>okruženju</a:t>
            </a:r>
          </a:p>
          <a:p>
            <a:r>
              <a:rPr lang="hr-HR" sz="3200" dirty="0"/>
              <a:t>Dijeljenje praktičnih iskustava u primjeni na </a:t>
            </a:r>
            <a:r>
              <a:rPr lang="hr-HR" sz="3200" dirty="0" err="1"/>
              <a:t>webinaru</a:t>
            </a:r>
            <a:r>
              <a:rPr lang="hr-HR" sz="3200" dirty="0"/>
              <a:t> 14 dana nakon radionice</a:t>
            </a:r>
          </a:p>
          <a:p>
            <a:pPr lvl="0"/>
            <a:endParaRPr lang="hr-HR" sz="3200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Suradničke aktivnosti 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u </a:t>
            </a:r>
            <a:r>
              <a:rPr lang="hr-HR" dirty="0">
                <a:solidFill>
                  <a:srgbClr val="00B0F0"/>
                </a:solidFill>
              </a:rPr>
              <a:t>online okruženju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4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765"/>
            <a:ext cx="2617470" cy="22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/>
              <a:t>Moderne metode, strategije i alati</a:t>
            </a:r>
          </a:p>
          <a:p>
            <a:pPr lvl="0"/>
            <a:r>
              <a:rPr lang="hr-HR" sz="3200" dirty="0"/>
              <a:t>Kako i zašto uvesti novi pristup u postojeću praksu</a:t>
            </a:r>
          </a:p>
          <a:p>
            <a:pPr lvl="0"/>
            <a:r>
              <a:rPr lang="hr-HR" sz="3200" dirty="0"/>
              <a:t>Praćenje i evaluacija novih pristupa </a:t>
            </a:r>
          </a:p>
          <a:p>
            <a:pPr lvl="0"/>
            <a:r>
              <a:rPr lang="hr-HR" sz="3200" dirty="0"/>
              <a:t>Dobrobiti inovativnih pristupa i moguće zamke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Inovativni pristupi u poučavanju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61047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16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67" y="4615271"/>
            <a:ext cx="2857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/>
              <a:t>Dostupni programi – osnovne mogućnosti</a:t>
            </a:r>
          </a:p>
          <a:p>
            <a:pPr lvl="0"/>
            <a:r>
              <a:rPr lang="hr-HR" sz="3200" dirty="0"/>
              <a:t>Online dijeljenje i suradnja u nastavi uz podršku Office 365 programa</a:t>
            </a:r>
          </a:p>
          <a:p>
            <a:pPr lvl="0"/>
            <a:r>
              <a:rPr lang="hr-HR" sz="3200" dirty="0"/>
              <a:t>Mogućnosti za stvaranje i objavljivanje obrazovnih sadržaja uporabom raznih Office 365 alata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Office 365 u nastavi (za početnike)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61047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16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14" y="4957449"/>
            <a:ext cx="5715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z="3200" dirty="0"/>
              <a:t>Praćenje učeničkog napretka te objedinjavanje njihovih radova </a:t>
            </a:r>
            <a:r>
              <a:rPr lang="hr-HR" sz="3200" dirty="0" smtClean="0"/>
              <a:t>u </a:t>
            </a:r>
            <a:br>
              <a:rPr lang="hr-HR" sz="3200" dirty="0" smtClean="0"/>
            </a:br>
            <a:r>
              <a:rPr lang="hr-HR" sz="3200" i="1" dirty="0" smtClean="0"/>
              <a:t>E-</a:t>
            </a:r>
            <a:r>
              <a:rPr lang="hr-HR" sz="3200" i="1" dirty="0" err="1" smtClean="0"/>
              <a:t>portfolio</a:t>
            </a:r>
            <a:r>
              <a:rPr lang="hr-HR" sz="3200" dirty="0" smtClean="0"/>
              <a:t> </a:t>
            </a:r>
            <a:r>
              <a:rPr lang="hr-HR" sz="3200" dirty="0"/>
              <a:t>uporabom Office 365 programa</a:t>
            </a:r>
          </a:p>
          <a:p>
            <a:pPr lvl="0"/>
            <a:r>
              <a:rPr lang="hr-HR" sz="3200" dirty="0"/>
              <a:t>Online komunikacija i suradnja u obrazovnim aktivnostima u Office 365 okruženju </a:t>
            </a:r>
            <a:r>
              <a:rPr lang="hr-HR" sz="3200" i="1" dirty="0"/>
              <a:t>(SharePoint, Exchange, </a:t>
            </a:r>
            <a:r>
              <a:rPr lang="hr-HR" sz="3200" i="1" dirty="0" err="1"/>
              <a:t>Yammer</a:t>
            </a:r>
            <a:r>
              <a:rPr lang="hr-HR" sz="3200" i="1" dirty="0"/>
              <a:t>)</a:t>
            </a:r>
          </a:p>
          <a:p>
            <a:pPr lvl="0"/>
            <a:r>
              <a:rPr lang="hr-HR" sz="3200" dirty="0"/>
              <a:t>Stvaranje i dijeljenje interaktivnih obrazovnih sadržaja u Office 365 programima </a:t>
            </a:r>
            <a:r>
              <a:rPr lang="hr-HR" sz="3200" i="1" dirty="0"/>
              <a:t>(OneNote, </a:t>
            </a:r>
            <a:r>
              <a:rPr lang="hr-HR" sz="3200" i="1" dirty="0" err="1"/>
              <a:t>Sway</a:t>
            </a:r>
            <a:r>
              <a:rPr lang="hr-HR" sz="3200" i="1" dirty="0"/>
              <a:t>, Office </a:t>
            </a:r>
            <a:r>
              <a:rPr lang="hr-HR" sz="3200" i="1" dirty="0" err="1"/>
              <a:t>Mix</a:t>
            </a:r>
            <a:r>
              <a:rPr lang="hr-HR" sz="3200" i="1" dirty="0"/>
              <a:t>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Office 365 u nastavi (za napredne)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61047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16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430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442754" y="1644316"/>
            <a:ext cx="8931099" cy="4708358"/>
          </a:xfrm>
        </p:spPr>
        <p:txBody>
          <a:bodyPr/>
          <a:lstStyle/>
          <a:p>
            <a:pPr lvl="0"/>
            <a:r>
              <a:rPr lang="hr-HR" sz="3200" dirty="0"/>
              <a:t>Učenici kao stvaratelji interaktivnih sadržaja</a:t>
            </a:r>
          </a:p>
          <a:p>
            <a:pPr lvl="0"/>
            <a:r>
              <a:rPr lang="hr-HR" sz="3200" dirty="0" smtClean="0"/>
              <a:t>Kako </a:t>
            </a:r>
            <a:r>
              <a:rPr lang="hr-HR" sz="3200" dirty="0"/>
              <a:t>organizirati i usmjeravati projektno učenje</a:t>
            </a:r>
          </a:p>
          <a:p>
            <a:pPr lvl="0"/>
            <a:r>
              <a:rPr lang="hr-HR" sz="3200" dirty="0" smtClean="0"/>
              <a:t>Povratne </a:t>
            </a:r>
            <a:r>
              <a:rPr lang="hr-HR" sz="3200" dirty="0"/>
              <a:t>informacije, vršnjačko vrednovanje, </a:t>
            </a:r>
            <a:r>
              <a:rPr lang="hr-HR" sz="3200" dirty="0" smtClean="0"/>
              <a:t>predstavljanje </a:t>
            </a:r>
            <a:r>
              <a:rPr lang="hr-HR" sz="3200" dirty="0"/>
              <a:t>projektnog učenja u digitalnom </a:t>
            </a:r>
            <a:r>
              <a:rPr lang="hr-HR" sz="3200" dirty="0" smtClean="0"/>
              <a:t>okruženju</a:t>
            </a:r>
          </a:p>
          <a:p>
            <a:r>
              <a:rPr lang="hr-HR" sz="3200" dirty="0"/>
              <a:t>Popratni </a:t>
            </a:r>
            <a:r>
              <a:rPr lang="hr-HR" sz="3200" dirty="0" err="1"/>
              <a:t>webinar</a:t>
            </a:r>
            <a:endParaRPr lang="hr-HR" sz="3200" dirty="0"/>
          </a:p>
          <a:p>
            <a:pPr lvl="0"/>
            <a:endParaRPr lang="hr-HR" sz="3200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Metoda 270 - Projektno učenje u digitalnom okruženju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68621" y="5870536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6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3" y="4617445"/>
            <a:ext cx="3645010" cy="20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8734" y="1774945"/>
            <a:ext cx="8565339" cy="4708358"/>
          </a:xfrm>
        </p:spPr>
        <p:txBody>
          <a:bodyPr/>
          <a:lstStyle/>
          <a:p>
            <a:pPr lvl="0"/>
            <a:r>
              <a:rPr lang="hr-HR" sz="3200" dirty="0"/>
              <a:t>Interaktivne prezentacije u Office </a:t>
            </a:r>
            <a:r>
              <a:rPr lang="hr-HR" sz="3200" dirty="0" err="1"/>
              <a:t>Mixu</a:t>
            </a:r>
            <a:endParaRPr lang="hr-HR" sz="3200" dirty="0"/>
          </a:p>
          <a:p>
            <a:pPr lvl="0"/>
            <a:r>
              <a:rPr lang="hr-HR" sz="3200" dirty="0"/>
              <a:t>Interaktivni mrežni sadržaji u </a:t>
            </a:r>
            <a:r>
              <a:rPr lang="hr-HR" sz="3200" dirty="0" err="1"/>
              <a:t>Swayu</a:t>
            </a:r>
            <a:endParaRPr lang="hr-HR" sz="3200" dirty="0"/>
          </a:p>
          <a:p>
            <a:pPr lvl="0"/>
            <a:r>
              <a:rPr lang="hr-HR" sz="3200" dirty="0"/>
              <a:t>Izrada i uređivanje videa </a:t>
            </a:r>
            <a:r>
              <a:rPr lang="hr-HR" sz="2400" dirty="0"/>
              <a:t>(</a:t>
            </a:r>
            <a:r>
              <a:rPr lang="hr-HR" sz="2400" dirty="0" err="1"/>
              <a:t>Movie</a:t>
            </a:r>
            <a:r>
              <a:rPr lang="hr-HR" sz="2400" dirty="0"/>
              <a:t> </a:t>
            </a:r>
            <a:r>
              <a:rPr lang="hr-HR" sz="2400" dirty="0" err="1"/>
              <a:t>Maker</a:t>
            </a:r>
            <a:r>
              <a:rPr lang="hr-HR" sz="2400" dirty="0"/>
              <a:t>, YouTube)</a:t>
            </a:r>
            <a:endParaRPr lang="hr-HR" sz="3200" dirty="0"/>
          </a:p>
          <a:p>
            <a:pPr lvl="0"/>
            <a:r>
              <a:rPr lang="hr-HR" sz="3200" dirty="0"/>
              <a:t>Izrada online nastavnih lekcija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400" dirty="0" smtClean="0"/>
              <a:t>(</a:t>
            </a:r>
            <a:r>
              <a:rPr lang="hr-HR" sz="2400" dirty="0" err="1"/>
              <a:t>Nearpod</a:t>
            </a:r>
            <a:r>
              <a:rPr lang="hr-HR" sz="2400" dirty="0"/>
              <a:t>, Docs.com, </a:t>
            </a:r>
            <a:r>
              <a:rPr lang="hr-HR" sz="2400" dirty="0" err="1"/>
              <a:t>Blendspace</a:t>
            </a:r>
            <a:r>
              <a:rPr lang="hr-HR" sz="2400" dirty="0"/>
              <a:t>, </a:t>
            </a:r>
            <a:r>
              <a:rPr lang="hr-HR" sz="2400" dirty="0" err="1"/>
              <a:t>Spiral</a:t>
            </a:r>
            <a:r>
              <a:rPr lang="hr-HR" sz="2400" dirty="0"/>
              <a:t>)</a:t>
            </a:r>
          </a:p>
          <a:p>
            <a:pPr lvl="0"/>
            <a:r>
              <a:rPr lang="hr-HR" sz="3200" dirty="0" err="1"/>
              <a:t>Storytelling</a:t>
            </a:r>
            <a:r>
              <a:rPr lang="hr-HR" sz="3200" dirty="0"/>
              <a:t> – stvaranje ilustriranih priča </a:t>
            </a:r>
            <a:r>
              <a:rPr lang="hr-HR" sz="2400" dirty="0"/>
              <a:t>(</a:t>
            </a:r>
            <a:r>
              <a:rPr lang="hr-HR" sz="2400" dirty="0" err="1"/>
              <a:t>BookCreator</a:t>
            </a:r>
            <a:r>
              <a:rPr lang="hr-HR" sz="2400" dirty="0"/>
              <a:t>, </a:t>
            </a:r>
            <a:r>
              <a:rPr lang="hr-HR" sz="2400" dirty="0" err="1"/>
              <a:t>Storybird</a:t>
            </a:r>
            <a:r>
              <a:rPr lang="hr-HR" sz="2400" dirty="0"/>
              <a:t>, Story </a:t>
            </a:r>
            <a:r>
              <a:rPr lang="hr-HR" sz="2400" dirty="0" err="1"/>
              <a:t>Maker</a:t>
            </a:r>
            <a:r>
              <a:rPr lang="hr-HR" sz="2400" dirty="0"/>
              <a:t>)</a:t>
            </a:r>
          </a:p>
          <a:p>
            <a:pPr lvl="0"/>
            <a:r>
              <a:rPr lang="hr-HR" sz="3200" dirty="0"/>
              <a:t>Stop </a:t>
            </a:r>
            <a:r>
              <a:rPr lang="hr-HR" sz="3200" dirty="0" err="1"/>
              <a:t>motion</a:t>
            </a:r>
            <a:r>
              <a:rPr lang="hr-HR" sz="3200" dirty="0"/>
              <a:t> izrada animacija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Izrada multimedijskih sadržaja 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za </a:t>
            </a:r>
            <a:r>
              <a:rPr lang="hr-HR" dirty="0">
                <a:solidFill>
                  <a:srgbClr val="00B0F0"/>
                </a:solidFill>
              </a:rPr>
              <a:t>nastavu 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11193597" y="4475311"/>
            <a:ext cx="61047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16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4146"/>
            <a:ext cx="3086507" cy="20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614862" y="1355938"/>
            <a:ext cx="8758991" cy="4708358"/>
          </a:xfrm>
        </p:spPr>
        <p:txBody>
          <a:bodyPr/>
          <a:lstStyle/>
          <a:p>
            <a:pPr lvl="0"/>
            <a:r>
              <a:rPr lang="hr-HR" sz="3200" dirty="0"/>
              <a:t>Zašto i kako uvesti videokonferencije u nastavu</a:t>
            </a:r>
          </a:p>
          <a:p>
            <a:pPr lvl="0"/>
            <a:r>
              <a:rPr lang="hr-HR" sz="3200" dirty="0"/>
              <a:t>Kako ih organizirati i voditi – tehnički, vremenski i ljudski izazovi</a:t>
            </a:r>
          </a:p>
          <a:p>
            <a:pPr lvl="0"/>
            <a:r>
              <a:rPr lang="hr-HR" sz="3200" dirty="0"/>
              <a:t>Programi za videokonferencije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400" dirty="0" smtClean="0"/>
              <a:t>(</a:t>
            </a:r>
            <a:r>
              <a:rPr lang="hr-HR" sz="2400" dirty="0"/>
              <a:t>Skype, Adobe </a:t>
            </a:r>
            <a:r>
              <a:rPr lang="hr-HR" sz="2400" dirty="0" err="1"/>
              <a:t>Connect</a:t>
            </a:r>
            <a:r>
              <a:rPr lang="hr-HR" sz="2400" dirty="0"/>
              <a:t>, Google </a:t>
            </a:r>
            <a:r>
              <a:rPr lang="hr-HR" sz="2400" dirty="0" err="1"/>
              <a:t>Hangout</a:t>
            </a:r>
            <a:r>
              <a:rPr lang="hr-HR" sz="2400" dirty="0"/>
              <a:t>…)</a:t>
            </a:r>
          </a:p>
          <a:p>
            <a:pPr lvl="0"/>
            <a:r>
              <a:rPr lang="hr-HR" sz="3200" dirty="0"/>
              <a:t>Snimanje i objavljivanje videokonferencija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614862" y="385256"/>
            <a:ext cx="8758990" cy="1068888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Videokonferencije u nastavi 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11193597" y="4475311"/>
            <a:ext cx="494098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821" y="5084384"/>
            <a:ext cx="2622641" cy="17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International Computer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Literacy</a:t>
            </a:r>
            <a:r>
              <a:rPr lang="hr-HR" dirty="0"/>
              <a:t> </a:t>
            </a:r>
            <a:r>
              <a:rPr lang="hr-HR" dirty="0" err="1"/>
              <a:t>Study</a:t>
            </a:r>
            <a:r>
              <a:rPr lang="hr-HR" dirty="0"/>
              <a:t>” </a:t>
            </a:r>
            <a:r>
              <a:rPr lang="hr-HR" dirty="0" smtClean="0"/>
              <a:t>2013</a:t>
            </a:r>
            <a:r>
              <a:rPr lang="hr-HR" dirty="0"/>
              <a:t>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Jesmo li digitalno pismeni?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65" y="2417399"/>
            <a:ext cx="3809594" cy="228980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770998" y="4707208"/>
            <a:ext cx="36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Razine digitalne pismenosti </a:t>
            </a:r>
            <a:br>
              <a:rPr lang="hr-HR" dirty="0" smtClean="0"/>
            </a:br>
            <a:r>
              <a:rPr lang="hr-HR" dirty="0" smtClean="0"/>
              <a:t>hrvatskih četrnaestogodišnjaka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26" y="2994025"/>
            <a:ext cx="4152900" cy="24955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541126" y="5561583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Učitelji prema godinama uporabe IKT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7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673051" y="1502999"/>
            <a:ext cx="8638711" cy="4708358"/>
          </a:xfrm>
        </p:spPr>
        <p:txBody>
          <a:bodyPr/>
          <a:lstStyle/>
          <a:p>
            <a:pPr lvl="0"/>
            <a:r>
              <a:rPr lang="hr-HR" dirty="0"/>
              <a:t>Osmišljavanje i izrada anketa, kvizova i provjera znanja </a:t>
            </a:r>
          </a:p>
          <a:p>
            <a:pPr lvl="0"/>
            <a:r>
              <a:rPr lang="hr-HR" dirty="0"/>
              <a:t>Alati za izradu online anketa, kvizova i provjera znanja </a:t>
            </a:r>
            <a:r>
              <a:rPr lang="hr-HR" sz="2000" i="1" dirty="0"/>
              <a:t>(</a:t>
            </a:r>
            <a:r>
              <a:rPr lang="hr-HR" sz="2000" i="1" dirty="0" err="1"/>
              <a:t>Socrative</a:t>
            </a:r>
            <a:r>
              <a:rPr lang="hr-HR" sz="2000" i="1" dirty="0"/>
              <a:t>, </a:t>
            </a:r>
            <a:r>
              <a:rPr lang="hr-HR" sz="2000" i="1" dirty="0" err="1"/>
              <a:t>Mentimeter</a:t>
            </a:r>
            <a:r>
              <a:rPr lang="hr-HR" sz="2000" i="1" dirty="0"/>
              <a:t>, </a:t>
            </a:r>
            <a:r>
              <a:rPr lang="hr-HR" sz="2000" i="1" dirty="0" err="1"/>
              <a:t>Kahoot</a:t>
            </a:r>
            <a:r>
              <a:rPr lang="hr-HR" sz="2000" i="1" dirty="0"/>
              <a:t>, Google i Office 365 obrasci, Office </a:t>
            </a:r>
            <a:r>
              <a:rPr lang="hr-HR" sz="2000" i="1" dirty="0" err="1"/>
              <a:t>Mix</a:t>
            </a:r>
            <a:r>
              <a:rPr lang="hr-HR" sz="2000" i="1" dirty="0"/>
              <a:t>, </a:t>
            </a:r>
            <a:r>
              <a:rPr lang="hr-HR" sz="2000" i="1" dirty="0" err="1"/>
              <a:t>Quizizz</a:t>
            </a:r>
            <a:r>
              <a:rPr lang="hr-HR" sz="2000" i="1" dirty="0"/>
              <a:t>, </a:t>
            </a:r>
            <a:r>
              <a:rPr lang="hr-HR" sz="2000" i="1" dirty="0" err="1"/>
              <a:t>Plicker</a:t>
            </a:r>
            <a:r>
              <a:rPr lang="hr-HR" sz="2000" i="1" dirty="0"/>
              <a:t>, </a:t>
            </a:r>
            <a:r>
              <a:rPr lang="hr-HR" sz="2000" i="1" dirty="0" err="1"/>
              <a:t>Responster</a:t>
            </a:r>
            <a:r>
              <a:rPr lang="hr-HR" sz="2000" i="1" dirty="0"/>
              <a:t>, </a:t>
            </a:r>
            <a:r>
              <a:rPr lang="hr-HR" sz="2000" i="1" dirty="0" err="1"/>
              <a:t>Testmoz</a:t>
            </a:r>
            <a:r>
              <a:rPr lang="hr-HR" sz="2000" i="1" dirty="0"/>
              <a:t>,…)</a:t>
            </a:r>
          </a:p>
          <a:p>
            <a:pPr lvl="0"/>
            <a:r>
              <a:rPr lang="hr-HR" dirty="0"/>
              <a:t>Vizualizacija </a:t>
            </a:r>
            <a:r>
              <a:rPr lang="hr-HR" dirty="0" smtClean="0"/>
              <a:t>rezultata i praćenje </a:t>
            </a:r>
            <a:r>
              <a:rPr lang="hr-HR" dirty="0"/>
              <a:t>napretka učenika</a:t>
            </a:r>
          </a:p>
          <a:p>
            <a:pPr lvl="0"/>
            <a:r>
              <a:rPr lang="hr-HR" dirty="0"/>
              <a:t>Nagrađivanje učeničkog ponašanja</a:t>
            </a:r>
          </a:p>
          <a:p>
            <a:pPr lvl="0"/>
            <a:r>
              <a:rPr lang="hr-HR" dirty="0"/>
              <a:t>Izazovi, timski rad i suradnja među školama</a:t>
            </a:r>
          </a:p>
          <a:p>
            <a:pPr lvl="0"/>
            <a:r>
              <a:rPr lang="hr-HR" dirty="0"/>
              <a:t>Uključivanje učenika u osmišljavanje, izradu, prikupljanje podataka i predstavljanje </a:t>
            </a:r>
            <a:r>
              <a:rPr lang="hr-HR" dirty="0" smtClean="0"/>
              <a:t>rezultata</a:t>
            </a:r>
          </a:p>
          <a:p>
            <a:pPr lvl="0"/>
            <a:r>
              <a:rPr lang="hr-HR" dirty="0" smtClean="0"/>
              <a:t>Popratni </a:t>
            </a:r>
            <a:r>
              <a:rPr lang="hr-HR" dirty="0" err="1" smtClean="0"/>
              <a:t>webinar</a:t>
            </a: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673051" y="69372"/>
            <a:ext cx="8758990" cy="1068888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Online ankete, kvizovi 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dirty="0" smtClean="0">
                <a:solidFill>
                  <a:srgbClr val="00B0F0"/>
                </a:solidFill>
              </a:rPr>
              <a:t>i </a:t>
            </a:r>
            <a:r>
              <a:rPr lang="hr-HR" dirty="0">
                <a:solidFill>
                  <a:srgbClr val="00B0F0"/>
                </a:solidFill>
              </a:rPr>
              <a:t>provjere znanja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1080071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61047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6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61" y="2670383"/>
            <a:ext cx="2704012" cy="18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998617" y="1575164"/>
            <a:ext cx="9375237" cy="5282836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98617" y="1530534"/>
            <a:ext cx="9901645" cy="4708358"/>
          </a:xfrm>
        </p:spPr>
        <p:txBody>
          <a:bodyPr/>
          <a:lstStyle/>
          <a:p>
            <a:pPr lvl="0"/>
            <a:r>
              <a:rPr lang="hr-HR" sz="3200" dirty="0"/>
              <a:t>Zašto djecu učiti </a:t>
            </a:r>
            <a:r>
              <a:rPr lang="hr-HR" sz="3200" dirty="0" smtClean="0"/>
              <a:t>programirati,</a:t>
            </a:r>
            <a:endParaRPr lang="hr-HR" sz="3200" dirty="0"/>
          </a:p>
          <a:p>
            <a:pPr lvl="0"/>
            <a:r>
              <a:rPr lang="hr-HR" sz="3200" dirty="0" smtClean="0"/>
              <a:t>Prijedlozi </a:t>
            </a:r>
            <a:r>
              <a:rPr lang="hr-HR" sz="3200" dirty="0"/>
              <a:t>i savjeti za usmjeravanje i modernizaciju poučavanja programiranja u osnovnim i srednjim školama</a:t>
            </a:r>
          </a:p>
          <a:p>
            <a:pPr lvl="0"/>
            <a:r>
              <a:rPr lang="hr-HR" sz="3200" dirty="0"/>
              <a:t>Programerske aktivnosti bez računala</a:t>
            </a:r>
          </a:p>
          <a:p>
            <a:pPr lvl="0"/>
            <a:r>
              <a:rPr lang="hr-HR" sz="3200" dirty="0"/>
              <a:t>Aktivnosti za razvoj računalnog razmišljanja</a:t>
            </a:r>
          </a:p>
          <a:p>
            <a:pPr lvl="0"/>
            <a:r>
              <a:rPr lang="hr-HR" sz="3200" dirty="0" smtClean="0"/>
              <a:t>Uporaba </a:t>
            </a:r>
            <a:r>
              <a:rPr lang="hr-HR" sz="3200" dirty="0"/>
              <a:t>vizualnih okruženja za programiranje u nastavi </a:t>
            </a:r>
            <a:r>
              <a:rPr lang="hr-HR" i="1" dirty="0"/>
              <a:t>(</a:t>
            </a:r>
            <a:r>
              <a:rPr lang="hr-HR" i="1" dirty="0" err="1"/>
              <a:t>Scratch</a:t>
            </a:r>
            <a:r>
              <a:rPr lang="hr-HR" i="1" dirty="0"/>
              <a:t>, </a:t>
            </a:r>
            <a:r>
              <a:rPr lang="hr-HR" i="1" dirty="0" err="1"/>
              <a:t>Run</a:t>
            </a:r>
            <a:r>
              <a:rPr lang="hr-HR" i="1" dirty="0"/>
              <a:t> Marko, Kodu,…)</a:t>
            </a:r>
          </a:p>
          <a:p>
            <a:pPr lvl="0"/>
            <a:r>
              <a:rPr lang="hr-HR" sz="3200" dirty="0"/>
              <a:t>Kako programiranje aplikacija uključiti u kurikulum </a:t>
            </a:r>
            <a:r>
              <a:rPr lang="hr-HR" i="1" dirty="0"/>
              <a:t>(</a:t>
            </a:r>
            <a:r>
              <a:rPr lang="hr-HR" i="1" dirty="0" err="1"/>
              <a:t>TouchDevelop</a:t>
            </a:r>
            <a:r>
              <a:rPr lang="hr-HR" i="1" dirty="0"/>
              <a:t>, Studio </a:t>
            </a:r>
            <a:r>
              <a:rPr lang="hr-HR" i="1" dirty="0" err="1"/>
              <a:t>Code</a:t>
            </a:r>
            <a:r>
              <a:rPr lang="hr-HR" i="1" dirty="0"/>
              <a:t>,..)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614864" y="177438"/>
            <a:ext cx="8758990" cy="1068888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Organizacija nastave – moderno programiranje za učenike 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11193597" y="4475311"/>
            <a:ext cx="444221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18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15434" y="2416628"/>
            <a:ext cx="9331240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što vi mislite?</a:t>
            </a:r>
            <a:endParaRPr lang="hr-HR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68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>
                <a:hlinkClick r:id="rId2"/>
              </a:rPr>
              <a:t>www.algebra.hr/radionice-za-edukatore</a:t>
            </a:r>
            <a:r>
              <a:rPr lang="hr-HR" sz="3200" dirty="0" smtClean="0"/>
              <a:t> </a:t>
            </a:r>
          </a:p>
          <a:p>
            <a:r>
              <a:rPr lang="hr-HR" sz="3200" dirty="0" smtClean="0">
                <a:hlinkClick r:id="rId3"/>
              </a:rPr>
              <a:t>www.algebra.hr/edukacija</a:t>
            </a:r>
            <a:r>
              <a:rPr lang="hr-HR" sz="3200" dirty="0" smtClean="0"/>
              <a:t> </a:t>
            </a: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Više informacija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737" y="2988499"/>
            <a:ext cx="2733675" cy="685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682" y="4168862"/>
            <a:ext cx="2419350" cy="6572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207" y="3207328"/>
            <a:ext cx="2505075" cy="609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207" y="4776052"/>
            <a:ext cx="2733675" cy="63817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837672" y="5558373"/>
            <a:ext cx="347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Lidija.Kralj@algebra.hr</a:t>
            </a:r>
            <a:endParaRPr lang="hr-HR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01379" y="6122979"/>
            <a:ext cx="455795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hr-HR" altLang="sr-Latn-RS" b="1" i="0" u="none" strike="noStrike" cap="none" normalizeH="0" baseline="0" dirty="0" smtClean="0" bmk="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idija Kralj, prof. matematike i informatike</a:t>
            </a:r>
            <a:endParaRPr kumimoji="0" lang="hr-HR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b="0" i="0" u="none" strike="noStrike" cap="none" normalizeH="0" baseline="0" dirty="0" smtClean="0" bmk="_MailAutoSig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Savjetnica za obrazovanje</a:t>
            </a:r>
            <a:endParaRPr kumimoji="0" lang="hr-HR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Slika 1" descr="cid:image001.png@01D1F974.C6F8C6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82" y="6209930"/>
            <a:ext cx="27336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9811502" y="5437876"/>
            <a:ext cx="2160772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 smtClean="0" bmk="_MailAutoSig">
                <a:ln>
                  <a:noFill/>
                </a:ln>
                <a:solidFill>
                  <a:srgbClr val="59595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hr-HR" altLang="sr-Latn-RS" sz="1000" b="0" i="0" u="none" strike="noStrike" cap="none" normalizeH="0" baseline="0" dirty="0" smtClean="0" bmk="_MailAutoSig">
                <a:ln>
                  <a:noFill/>
                </a:ln>
                <a:solidFill>
                  <a:srgbClr val="59595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hr-HR" altLang="sr-Latn-RS" sz="1000" b="0" i="0" u="none" strike="noStrike" cap="none" normalizeH="0" baseline="0" dirty="0" smtClean="0" bmk="_MailAutoSig">
                <a:ln>
                  <a:noFill/>
                </a:ln>
                <a:solidFill>
                  <a:srgbClr val="59595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hr-HR" altLang="sr-Latn-RS" sz="1000" b="0" i="0" u="none" strike="noStrike" cap="none" normalizeH="0" baseline="0" dirty="0" smtClean="0" bmk="_MailAutoSig">
                <a:ln>
                  <a:noFill/>
                </a:ln>
                <a:solidFill>
                  <a:srgbClr val="59595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hr-HR" altLang="sr-Latn-RS" sz="1000" b="0" i="1" u="none" strike="noStrike" cap="none" normalizeH="0" baseline="0" dirty="0" smtClean="0" bmk="_MailAutoSig">
                <a:ln>
                  <a:noFill/>
                </a:ln>
                <a:solidFill>
                  <a:srgbClr val="1F497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Ilica 242, Zagreb, Hrvatska</a:t>
            </a:r>
            <a:endParaRPr kumimoji="0" lang="hr-HR" altLang="sr-Latn-RS" sz="8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 smtClean="0" bmk="_MailAutoSig">
                <a:ln>
                  <a:noFill/>
                </a:ln>
                <a:solidFill>
                  <a:srgbClr val="1F497D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mob: 099 6204 230</a:t>
            </a: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822408" y="4189569"/>
            <a:ext cx="8758991" cy="1403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Koriste se društvenim medijima u obrazovanju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Koriste se računalnim simulacijama i modeliranjem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Koriste se digitalnim obrazovnim igrama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ako učitelji stječu IKT vještine?</a:t>
            </a:r>
            <a:endParaRPr lang="hr-HR" dirty="0"/>
          </a:p>
        </p:txBody>
      </p:sp>
      <p:grpSp>
        <p:nvGrpSpPr>
          <p:cNvPr id="16" name="Grupa 15"/>
          <p:cNvGrpSpPr/>
          <p:nvPr/>
        </p:nvGrpSpPr>
        <p:grpSpPr>
          <a:xfrm>
            <a:off x="3953211" y="1062425"/>
            <a:ext cx="4895850" cy="3317522"/>
            <a:chOff x="2614862" y="1644316"/>
            <a:chExt cx="4895850" cy="3317522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4862" y="1644316"/>
              <a:ext cx="4895850" cy="3114675"/>
            </a:xfrm>
            <a:prstGeom prst="rect">
              <a:avLst/>
            </a:prstGeom>
          </p:spPr>
        </p:pic>
        <p:sp>
          <p:nvSpPr>
            <p:cNvPr id="5" name="TekstniOkvir 4"/>
            <p:cNvSpPr txBox="1"/>
            <p:nvPr/>
          </p:nvSpPr>
          <p:spPr>
            <a:xfrm>
              <a:off x="2614862" y="3749040"/>
              <a:ext cx="160153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Promatrajući </a:t>
              </a:r>
              <a:br>
                <a:rPr lang="hr-HR" dirty="0" smtClean="0"/>
              </a:br>
              <a:r>
                <a:rPr lang="hr-HR" dirty="0" smtClean="0"/>
                <a:t>druge</a:t>
              </a:r>
            </a:p>
            <a:p>
              <a:endParaRPr lang="hr-HR" dirty="0"/>
            </a:p>
            <a:p>
              <a:endParaRPr lang="hr-HR" dirty="0"/>
            </a:p>
          </p:txBody>
        </p:sp>
        <p:sp>
          <p:nvSpPr>
            <p:cNvPr id="6" name="TekstniOkvir 5"/>
            <p:cNvSpPr txBox="1"/>
            <p:nvPr/>
          </p:nvSpPr>
          <p:spPr>
            <a:xfrm>
              <a:off x="4216400" y="3761509"/>
              <a:ext cx="164715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Uvodni tečajevi općih programa</a:t>
              </a:r>
            </a:p>
            <a:p>
              <a:endParaRPr lang="hr-HR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5863555" y="3761509"/>
              <a:ext cx="164715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Napredni, predmetni tečajevi</a:t>
              </a:r>
            </a:p>
            <a:p>
              <a:endParaRPr lang="hr-HR" dirty="0"/>
            </a:p>
          </p:txBody>
        </p:sp>
      </p:grp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056" y="4120516"/>
            <a:ext cx="800100" cy="80962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056" y="4864101"/>
            <a:ext cx="800100" cy="80962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056" y="5646347"/>
            <a:ext cx="800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614861" y="2427317"/>
            <a:ext cx="8758991" cy="3750790"/>
          </a:xfrm>
        </p:spPr>
        <p:txBody>
          <a:bodyPr/>
          <a:lstStyle/>
          <a:p>
            <a:r>
              <a:rPr lang="hr-HR" sz="3200" dirty="0" smtClean="0"/>
              <a:t>EU natječaj </a:t>
            </a:r>
            <a:r>
              <a:rPr lang="hr-HR" sz="3200" dirty="0"/>
              <a:t>„Unaprjeđenje pismenosti - temelj cjeloživotnog učenja</a:t>
            </a:r>
            <a:r>
              <a:rPr lang="hr-HR" sz="3200" dirty="0" smtClean="0"/>
              <a:t>“</a:t>
            </a:r>
          </a:p>
          <a:p>
            <a:r>
              <a:rPr lang="hr-HR" sz="3200" dirty="0" smtClean="0"/>
              <a:t>financiranje projekata </a:t>
            </a:r>
            <a:r>
              <a:rPr lang="hr-HR" sz="3200" dirty="0"/>
              <a:t>koji će podići </a:t>
            </a:r>
            <a:r>
              <a:rPr lang="hr-HR" sz="3200" dirty="0">
                <a:solidFill>
                  <a:srgbClr val="0070C0"/>
                </a:solidFill>
              </a:rPr>
              <a:t>razinu kompetencija </a:t>
            </a:r>
            <a:r>
              <a:rPr lang="hr-HR" sz="3200" dirty="0" smtClean="0">
                <a:solidFill>
                  <a:srgbClr val="0070C0"/>
                </a:solidFill>
              </a:rPr>
              <a:t>djelatnika škola</a:t>
            </a:r>
            <a:r>
              <a:rPr lang="hr-HR" sz="3200" dirty="0" smtClean="0"/>
              <a:t> </a:t>
            </a:r>
            <a:r>
              <a:rPr lang="hr-HR" sz="3200" dirty="0"/>
              <a:t>za inovativne pristupe poučavanju te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razviti i </a:t>
            </a:r>
            <a:r>
              <a:rPr lang="hr-HR" sz="3200" dirty="0"/>
              <a:t>uvesti nove kurikulume koji će </a:t>
            </a:r>
            <a:r>
              <a:rPr lang="hr-HR" sz="3200" dirty="0" smtClean="0"/>
              <a:t>razvijati ključne </a:t>
            </a:r>
            <a:r>
              <a:rPr lang="hr-HR" sz="3200" dirty="0"/>
              <a:t>kompetencija za cjeloživotno učenje.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škole mogu dodatno unaprijediti digitalne</a:t>
            </a:r>
            <a:br>
              <a:rPr lang="hr-HR" dirty="0"/>
            </a:br>
            <a:r>
              <a:rPr lang="hr-HR" dirty="0"/>
              <a:t>kompetencije svojih djelatnika?</a:t>
            </a:r>
          </a:p>
        </p:txBody>
      </p:sp>
    </p:spTree>
    <p:extLst>
      <p:ext uri="{BB962C8B-B14F-4D97-AF65-F5344CB8AC3E}">
        <p14:creationId xmlns:p14="http://schemas.microsoft.com/office/powerpoint/2010/main" val="21148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673051" y="1387642"/>
            <a:ext cx="8758991" cy="4708358"/>
          </a:xfrm>
        </p:spPr>
        <p:txBody>
          <a:bodyPr/>
          <a:lstStyle/>
          <a:p>
            <a:r>
              <a:rPr lang="hr-HR" sz="3200" dirty="0" smtClean="0"/>
              <a:t>više od 7 godina iskustva u pripremi i savjetovanju </a:t>
            </a:r>
            <a:r>
              <a:rPr lang="hr-HR" sz="3200" dirty="0"/>
              <a:t>u pripremi projektnih </a:t>
            </a:r>
            <a:r>
              <a:rPr lang="hr-HR" sz="3200" dirty="0" smtClean="0"/>
              <a:t>prijedloga</a:t>
            </a:r>
          </a:p>
          <a:p>
            <a:r>
              <a:rPr lang="hr-HR" sz="3200" dirty="0" smtClean="0"/>
              <a:t>više od 25 </a:t>
            </a:r>
            <a:r>
              <a:rPr lang="hr-HR" sz="3200" dirty="0" err="1" smtClean="0"/>
              <a:t>Algebrinih</a:t>
            </a:r>
            <a:r>
              <a:rPr lang="hr-HR" sz="3200" dirty="0" smtClean="0"/>
              <a:t> projekata s EU ili Svjetskim financiranjem</a:t>
            </a:r>
          </a:p>
          <a:p>
            <a:r>
              <a:rPr lang="hr-HR" sz="3200" dirty="0" smtClean="0">
                <a:solidFill>
                  <a:srgbClr val="0070C0"/>
                </a:solidFill>
              </a:rPr>
              <a:t>partnerski pristup </a:t>
            </a:r>
            <a:r>
              <a:rPr lang="hr-HR" sz="3200" dirty="0" smtClean="0"/>
              <a:t>- </a:t>
            </a:r>
            <a:r>
              <a:rPr lang="hr-HR" sz="3200" dirty="0"/>
              <a:t>u izradi i provedbi projekata vezanih uz </a:t>
            </a:r>
            <a:r>
              <a:rPr lang="hr-HR" sz="3200" dirty="0" smtClean="0"/>
              <a:t>EU fondove podržavamo </a:t>
            </a:r>
            <a:r>
              <a:rPr lang="hr-HR" sz="3200" dirty="0"/>
              <a:t>niz nacionalnih i lokalnih udruga</a:t>
            </a:r>
            <a:r>
              <a:rPr lang="hr-HR" sz="3200" dirty="0" smtClean="0"/>
              <a:t>, srednjih </a:t>
            </a:r>
            <a:r>
              <a:rPr lang="hr-HR" sz="3200" dirty="0"/>
              <a:t>strukovnih škola, županija, gradova, komora </a:t>
            </a:r>
            <a:r>
              <a:rPr lang="hr-HR" sz="3200" dirty="0" smtClean="0"/>
              <a:t>i drugih </a:t>
            </a:r>
            <a:r>
              <a:rPr lang="hr-HR" sz="3200" dirty="0"/>
              <a:t>institucija.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Algebra i EU fondovi</a:t>
            </a:r>
          </a:p>
        </p:txBody>
      </p:sp>
    </p:spTree>
    <p:extLst>
      <p:ext uri="{BB962C8B-B14F-4D97-AF65-F5344CB8AC3E}">
        <p14:creationId xmlns:p14="http://schemas.microsoft.com/office/powerpoint/2010/main" val="12047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229341" y="1387642"/>
            <a:ext cx="9530032" cy="4708358"/>
          </a:xfrm>
        </p:spPr>
        <p:txBody>
          <a:bodyPr/>
          <a:lstStyle/>
          <a:p>
            <a:r>
              <a:rPr lang="hr-HR" sz="3200" dirty="0" smtClean="0">
                <a:solidFill>
                  <a:srgbClr val="0070C0"/>
                </a:solidFill>
              </a:rPr>
              <a:t>Informativna predavanja </a:t>
            </a:r>
            <a:r>
              <a:rPr lang="hr-HR" sz="3200" dirty="0" smtClean="0"/>
              <a:t>kako bi v</a:t>
            </a:r>
            <a:r>
              <a:rPr lang="pl-PL" sz="3200" dirty="0" smtClean="0"/>
              <a:t>am </a:t>
            </a:r>
            <a:r>
              <a:rPr lang="pl-PL" sz="3200" dirty="0"/>
              <a:t>pomogli u koncipiranju ili provedbi </a:t>
            </a:r>
            <a:r>
              <a:rPr lang="pl-PL" sz="3200" dirty="0" smtClean="0"/>
              <a:t>projekta te vas povezali s </a:t>
            </a:r>
            <a:r>
              <a:rPr lang="hr-HR" sz="3200" dirty="0" smtClean="0"/>
              <a:t>našim </a:t>
            </a:r>
            <a:r>
              <a:rPr lang="hr-HR" sz="3200" dirty="0"/>
              <a:t>predavačima i dugogodišnjim </a:t>
            </a:r>
            <a:r>
              <a:rPr lang="hr-HR" sz="3200" dirty="0" smtClean="0"/>
              <a:t>suradnicima koji </a:t>
            </a:r>
            <a:r>
              <a:rPr lang="hr-HR" sz="3200" dirty="0"/>
              <a:t>su među najboljim konzultantima na </a:t>
            </a:r>
            <a:r>
              <a:rPr lang="hr-HR" sz="3200" dirty="0" smtClean="0"/>
              <a:t>tržištu</a:t>
            </a:r>
            <a:endParaRPr lang="hr-HR" sz="3200" dirty="0" smtClean="0">
              <a:solidFill>
                <a:srgbClr val="0070C0"/>
              </a:solidFill>
            </a:endParaRPr>
          </a:p>
          <a:p>
            <a:r>
              <a:rPr lang="hr-HR" sz="3200" dirty="0">
                <a:solidFill>
                  <a:srgbClr val="0070C0"/>
                </a:solidFill>
              </a:rPr>
              <a:t>V</a:t>
            </a:r>
            <a:r>
              <a:rPr lang="hr-HR" sz="3200" dirty="0" smtClean="0">
                <a:solidFill>
                  <a:srgbClr val="0070C0"/>
                </a:solidFill>
              </a:rPr>
              <a:t>erificirani program obrazovanja </a:t>
            </a:r>
            <a:r>
              <a:rPr lang="hr-HR" sz="3200" dirty="0" smtClean="0"/>
              <a:t>Voditelj </a:t>
            </a:r>
            <a:r>
              <a:rPr lang="hr-HR" sz="3200" dirty="0"/>
              <a:t>izrade i provedbe projekata financiranih iz </a:t>
            </a:r>
            <a:r>
              <a:rPr lang="hr-HR" sz="3200" dirty="0" smtClean="0"/>
              <a:t>EU fondova.</a:t>
            </a:r>
          </a:p>
          <a:p>
            <a:r>
              <a:rPr lang="pl-PL" sz="3200" dirty="0" smtClean="0">
                <a:solidFill>
                  <a:srgbClr val="0070C0"/>
                </a:solidFill>
              </a:rPr>
              <a:t>Edukacijski program </a:t>
            </a:r>
            <a:r>
              <a:rPr lang="pl-PL" sz="3200" dirty="0" smtClean="0"/>
              <a:t>Stručnjak </a:t>
            </a:r>
            <a:r>
              <a:rPr lang="pl-PL" sz="3200" dirty="0"/>
              <a:t>za izradu sadržaja, organizaciju i </a:t>
            </a:r>
            <a:r>
              <a:rPr lang="pl-PL" sz="3200" dirty="0" smtClean="0"/>
              <a:t>provedbu </a:t>
            </a:r>
            <a:r>
              <a:rPr lang="hr-HR" sz="3200" dirty="0" smtClean="0"/>
              <a:t>digitalnog </a:t>
            </a:r>
            <a:r>
              <a:rPr lang="hr-HR" sz="3200" dirty="0"/>
              <a:t>učenja</a:t>
            </a:r>
            <a:endParaRPr lang="hr-HR" sz="3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ako vam možemo pomoći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3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614862" y="1644316"/>
            <a:ext cx="8998018" cy="4708358"/>
          </a:xfrm>
        </p:spPr>
        <p:txBody>
          <a:bodyPr/>
          <a:lstStyle/>
          <a:p>
            <a:r>
              <a:rPr lang="hr-HR" sz="3200" dirty="0" smtClean="0"/>
              <a:t>Kvalitetnijom i češćom upotrebom digitalnih</a:t>
            </a:r>
            <a:r>
              <a:rPr lang="hr-HR" sz="3200" dirty="0"/>
              <a:t> </a:t>
            </a:r>
            <a:r>
              <a:rPr lang="hr-HR" sz="3200" dirty="0" smtClean="0"/>
              <a:t>sadržaja u nastavi podižemo opće digitalne kompetencije djece </a:t>
            </a:r>
            <a:r>
              <a:rPr lang="hr-HR" sz="3200" dirty="0"/>
              <a:t>i </a:t>
            </a:r>
            <a:r>
              <a:rPr lang="hr-HR" sz="3200" dirty="0" smtClean="0"/>
              <a:t>mladih te </a:t>
            </a:r>
            <a:r>
              <a:rPr lang="hr-HR" sz="3200" dirty="0"/>
              <a:t>ih </a:t>
            </a:r>
            <a:r>
              <a:rPr lang="hr-HR" sz="3200" dirty="0" smtClean="0"/>
              <a:t>kvalitetnije pripremamo za digitalnu budućnost.</a:t>
            </a:r>
          </a:p>
          <a:p>
            <a:r>
              <a:rPr lang="pl-PL" sz="3200" dirty="0">
                <a:solidFill>
                  <a:srgbClr val="0070C0"/>
                </a:solidFill>
              </a:rPr>
              <a:t>Praktične radionice i edukacija za nastavnike i </a:t>
            </a:r>
            <a:r>
              <a:rPr lang="pl-PL" sz="3200" dirty="0" smtClean="0">
                <a:solidFill>
                  <a:srgbClr val="0070C0"/>
                </a:solidFill>
              </a:rPr>
              <a:t>učitelje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</a:rPr>
              <a:t>uživo ili online, trajanja 4 – 16 sati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</a:rPr>
              <a:t>popratni webinari i savjetovanja</a:t>
            </a:r>
          </a:p>
          <a:p>
            <a:pPr lvl="1"/>
            <a:r>
              <a:rPr lang="pl-PL" sz="3200" dirty="0" smtClean="0">
                <a:solidFill>
                  <a:schemeClr val="tx1"/>
                </a:solidFill>
              </a:rPr>
              <a:t>kombinacija naših prijedloga i vaših potreba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Možemo i više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6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167051" y="1644316"/>
            <a:ext cx="7206802" cy="4708358"/>
          </a:xfrm>
        </p:spPr>
        <p:txBody>
          <a:bodyPr/>
          <a:lstStyle/>
          <a:p>
            <a:pPr lvl="0"/>
            <a:r>
              <a:rPr lang="hr-HR" sz="3200" dirty="0"/>
              <a:t>Kako iskoristiti prednosti društvenih mreža </a:t>
            </a:r>
            <a:r>
              <a:rPr lang="hr-HR" sz="3200" dirty="0" smtClean="0"/>
              <a:t>bez </a:t>
            </a:r>
            <a:r>
              <a:rPr lang="hr-HR" sz="3200" dirty="0"/>
              <a:t>negativnih efekata</a:t>
            </a:r>
          </a:p>
          <a:p>
            <a:pPr lvl="0"/>
            <a:r>
              <a:rPr lang="hr-HR" sz="3200" dirty="0" smtClean="0"/>
              <a:t>Virtualne učionice - dijeljenje</a:t>
            </a:r>
            <a:r>
              <a:rPr lang="hr-HR" sz="3200" dirty="0"/>
              <a:t>, komuniciranje, suradnja i vršnjačko vrednovanje </a:t>
            </a:r>
            <a:endParaRPr lang="hr-HR" sz="3200" dirty="0" smtClean="0"/>
          </a:p>
          <a:p>
            <a:pPr lvl="0"/>
            <a:r>
              <a:rPr lang="hr-HR" sz="3200" dirty="0" smtClean="0"/>
              <a:t>Dijeljenje </a:t>
            </a:r>
            <a:r>
              <a:rPr lang="hr-HR" sz="3200" dirty="0"/>
              <a:t>praktičnih iskustava u primjeni na </a:t>
            </a:r>
            <a:r>
              <a:rPr lang="hr-HR" sz="3200" dirty="0" err="1"/>
              <a:t>webinaru</a:t>
            </a:r>
            <a:r>
              <a:rPr lang="hr-HR" sz="3200" dirty="0"/>
              <a:t> 14 dana nakon radionice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Društvene mreže u obrazovanju 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900838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8</a:t>
            </a:r>
            <a:endParaRPr lang="hr-HR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2" y="2103120"/>
            <a:ext cx="3837933" cy="25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06686" y="1806034"/>
            <a:ext cx="7428275" cy="4708358"/>
          </a:xfrm>
        </p:spPr>
        <p:txBody>
          <a:bodyPr/>
          <a:lstStyle/>
          <a:p>
            <a:pPr lvl="0"/>
            <a:r>
              <a:rPr lang="hr-HR" sz="3200" dirty="0" smtClean="0"/>
              <a:t>Mogućnosti </a:t>
            </a:r>
            <a:r>
              <a:rPr lang="hr-HR" sz="3200" dirty="0"/>
              <a:t>programa OneNote</a:t>
            </a:r>
          </a:p>
          <a:p>
            <a:pPr lvl="0"/>
            <a:r>
              <a:rPr lang="hr-HR" sz="3200" dirty="0"/>
              <a:t>Poboljšavanje i osuvremenjivanje nastavnih priprema u OneNoteu - pripremanja i objedinjavanja obrazovnih </a:t>
            </a:r>
            <a:r>
              <a:rPr lang="hr-HR" sz="3200" dirty="0" smtClean="0"/>
              <a:t>sadržaja, dijeljenje </a:t>
            </a:r>
            <a:r>
              <a:rPr lang="hr-HR" sz="3200" dirty="0"/>
              <a:t>i suradnja </a:t>
            </a:r>
            <a:endParaRPr lang="hr-HR" sz="3200" dirty="0" smtClean="0"/>
          </a:p>
          <a:p>
            <a:pPr lvl="0"/>
            <a:r>
              <a:rPr lang="hr-HR" sz="3200" dirty="0" smtClean="0"/>
              <a:t>Popratni </a:t>
            </a:r>
            <a:r>
              <a:rPr lang="hr-HR" sz="3200" dirty="0" err="1" smtClean="0"/>
              <a:t>webinar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614862" y="0"/>
            <a:ext cx="8758990" cy="1068888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Metodički priručnik u digitalnom okruženju (OneNote)</a:t>
            </a:r>
          </a:p>
        </p:txBody>
      </p:sp>
      <p:sp>
        <p:nvSpPr>
          <p:cNvPr id="4" name="Elipsasti oblačić 3"/>
          <p:cNvSpPr/>
          <p:nvPr/>
        </p:nvSpPr>
        <p:spPr>
          <a:xfrm>
            <a:off x="10812743" y="900838"/>
            <a:ext cx="1122218" cy="61514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može i online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1193597" y="4475311"/>
            <a:ext cx="485786" cy="482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8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11" y="1949726"/>
            <a:ext cx="4010297" cy="30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gebra-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D99FCC0-E78A-4221-BB5B-29BED69D4B88}" vid="{CD067F1A-22D6-4A0E-BDD2-7E22476629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Algebra 16-9</Template>
  <TotalTime>133</TotalTime>
  <Words>826</Words>
  <Application>Microsoft Office PowerPoint</Application>
  <PresentationFormat>Široki zaslon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1" baseType="lpstr">
      <vt:lpstr>Arial</vt:lpstr>
      <vt:lpstr>Calibri</vt:lpstr>
      <vt:lpstr>Segoe UI</vt:lpstr>
      <vt:lpstr>Segoe UI Semibold</vt:lpstr>
      <vt:lpstr>Times New Roman</vt:lpstr>
      <vt:lpstr>Verdana</vt:lpstr>
      <vt:lpstr>Wingdings</vt:lpstr>
      <vt:lpstr>Algebra-Dizajn</vt:lpstr>
      <vt:lpstr>Praktične radionice  za nastavnike i učitelje</vt:lpstr>
      <vt:lpstr>Jesmo li digitalno pismeni?</vt:lpstr>
      <vt:lpstr>Kako učitelji stječu IKT vještine?</vt:lpstr>
      <vt:lpstr>Kako škole mogu dodatno unaprijediti digitalne kompetencije svojih djelatnika?</vt:lpstr>
      <vt:lpstr>Algebra i EU fondovi</vt:lpstr>
      <vt:lpstr>Kako vam možemo pomoći</vt:lpstr>
      <vt:lpstr>Možemo i više </vt:lpstr>
      <vt:lpstr>Društvene mreže u obrazovanju </vt:lpstr>
      <vt:lpstr>Metodički priručnik u digitalnom okruženju (OneNote)</vt:lpstr>
      <vt:lpstr>Virtualna razredna bilježnica OneNote ClassNotebook </vt:lpstr>
      <vt:lpstr>Digitalni profesionalizam i  sigurnost djece na internetu </vt:lpstr>
      <vt:lpstr>Igrifikacija obrazovanja </vt:lpstr>
      <vt:lpstr>Suradničke aktivnosti  u online okruženju </vt:lpstr>
      <vt:lpstr>Inovativni pristupi u poučavanju </vt:lpstr>
      <vt:lpstr>Office 365 u nastavi (za početnike) </vt:lpstr>
      <vt:lpstr>Office 365 u nastavi (za napredne) </vt:lpstr>
      <vt:lpstr>Metoda 270 - Projektno učenje u digitalnom okruženju </vt:lpstr>
      <vt:lpstr>Izrada multimedijskih sadržaja  za nastavu </vt:lpstr>
      <vt:lpstr>Videokonferencije u nastavi </vt:lpstr>
      <vt:lpstr>Online ankete, kvizovi  i provjere znanja </vt:lpstr>
      <vt:lpstr>Organizacija nastave – moderno programiranje za učenike </vt:lpstr>
      <vt:lpstr>PowerPoint prezentacija</vt:lpstr>
      <vt:lpstr>Više informacija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Praktične radionice  za nastavnike i učitelje</dc:title>
  <dc:creator>Lidija Kralj</dc:creator>
  <cp:lastModifiedBy>Lidija Kralj</cp:lastModifiedBy>
  <cp:revision>54</cp:revision>
  <dcterms:created xsi:type="dcterms:W3CDTF">2016-10-30T05:18:15Z</dcterms:created>
  <dcterms:modified xsi:type="dcterms:W3CDTF">2016-11-09T05:40:14Z</dcterms:modified>
</cp:coreProperties>
</file>