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78" r:id="rId4"/>
    <p:sldId id="280" r:id="rId5"/>
    <p:sldId id="274" r:id="rId6"/>
    <p:sldId id="258" r:id="rId7"/>
    <p:sldId id="275" r:id="rId8"/>
    <p:sldId id="259" r:id="rId9"/>
    <p:sldId id="267" r:id="rId10"/>
    <p:sldId id="270" r:id="rId11"/>
    <p:sldId id="260" r:id="rId12"/>
    <p:sldId id="261" r:id="rId13"/>
    <p:sldId id="262" r:id="rId14"/>
    <p:sldId id="265" r:id="rId15"/>
    <p:sldId id="268" r:id="rId16"/>
    <p:sldId id="272" r:id="rId17"/>
    <p:sldId id="271" r:id="rId18"/>
    <p:sldId id="279" r:id="rId19"/>
    <p:sldId id="281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3" autoAdjust="0"/>
  </p:normalViewPr>
  <p:slideViewPr>
    <p:cSldViewPr>
      <p:cViewPr varScale="1">
        <p:scale>
          <a:sx n="106" d="100"/>
          <a:sy n="106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B929D-983E-4226-9C0C-C197A0F35DC8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E50DC-CA48-42CF-881F-59E4CA4E6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22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50DC-CA48-42CF-881F-59E4CA4E6DA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68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50DC-CA48-42CF-881F-59E4CA4E6DA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201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50DC-CA48-42CF-881F-59E4CA4E6DA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732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50DC-CA48-42CF-881F-59E4CA4E6DA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9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50DC-CA48-42CF-881F-59E4CA4E6DA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65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50DC-CA48-42CF-881F-59E4CA4E6DA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65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018-440E-425F-A76C-390BD69724CD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11B0-4FAC-4F06-AE35-268FCAA912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8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018-440E-425F-A76C-390BD69724CD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11B0-4FAC-4F06-AE35-268FCAA912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90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018-440E-425F-A76C-390BD69724CD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11B0-4FAC-4F06-AE35-268FCAA912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2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018-440E-425F-A76C-390BD69724CD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11B0-4FAC-4F06-AE35-268FCAA912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286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018-440E-425F-A76C-390BD69724CD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11B0-4FAC-4F06-AE35-268FCAA912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18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018-440E-425F-A76C-390BD69724CD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11B0-4FAC-4F06-AE35-268FCAA912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296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018-440E-425F-A76C-390BD69724CD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11B0-4FAC-4F06-AE35-268FCAA912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25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018-440E-425F-A76C-390BD69724CD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11B0-4FAC-4F06-AE35-268FCAA912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79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018-440E-425F-A76C-390BD69724CD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11B0-4FAC-4F06-AE35-268FCAA912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00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018-440E-425F-A76C-390BD69724CD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11B0-4FAC-4F06-AE35-268FCAA912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637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018-440E-425F-A76C-390BD69724CD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11B0-4FAC-4F06-AE35-268FCAA912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080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4000" t="2000" r="-3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4018-440E-425F-A76C-390BD69724CD}" type="datetimeFigureOut">
              <a:rPr lang="hr-HR" smtClean="0"/>
              <a:t>22.10.2016.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11B0-4FAC-4F06-AE35-268FCAA912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333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het.colorado.edu/en/simulations/category/n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794376"/>
            <a:ext cx="7772400" cy="1470025"/>
          </a:xfrm>
        </p:spPr>
        <p:txBody>
          <a:bodyPr/>
          <a:lstStyle/>
          <a:p>
            <a:r>
              <a:rPr lang="hr-HR" dirty="0" smtClean="0"/>
              <a:t>Kreiranje   STEM   nastavnih materijala i mobilno učenje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384" y="2289238"/>
            <a:ext cx="6400800" cy="648072"/>
          </a:xfrm>
        </p:spPr>
        <p:txBody>
          <a:bodyPr>
            <a:normAutofit/>
          </a:bodyPr>
          <a:lstStyle/>
          <a:p>
            <a:r>
              <a:rPr lang="hr-HR" dirty="0" smtClean="0"/>
              <a:t>Sonja Grđan</a:t>
            </a:r>
          </a:p>
        </p:txBody>
      </p:sp>
      <p:pic>
        <p:nvPicPr>
          <p:cNvPr id="2052" name="Picture 4" descr="stock-illustration-52092430-stem-icons.jpg (235×17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8312"/>
            <a:ext cx="1872208" cy="14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35696" y="3717032"/>
            <a:ext cx="5901430" cy="826705"/>
            <a:chOff x="1835696" y="3717032"/>
            <a:chExt cx="5901430" cy="826705"/>
          </a:xfrm>
        </p:grpSpPr>
        <p:pic>
          <p:nvPicPr>
            <p:cNvPr id="2056" name="Picture 8" descr="sedam_it_logo_cmyk.jpg (2362×835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717032"/>
              <a:ext cx="2338536" cy="826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6016" y="3861048"/>
              <a:ext cx="3021110" cy="56225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07504" y="5298291"/>
            <a:ext cx="1944216" cy="1445170"/>
            <a:chOff x="251520" y="5292468"/>
            <a:chExt cx="1944216" cy="1445170"/>
          </a:xfrm>
        </p:grpSpPr>
        <p:pic>
          <p:nvPicPr>
            <p:cNvPr id="2054" name="Picture 6" descr="CUC2016-logo-03.jpg (270×150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292468"/>
              <a:ext cx="1944216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11560" y="636830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 smtClean="0"/>
                <a:t>10.11.2016</a:t>
              </a:r>
              <a:r>
                <a:rPr lang="hr-HR" dirty="0" smtClean="0"/>
                <a:t>.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11775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Animacije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Korištenje postojećih animacija </a:t>
            </a:r>
          </a:p>
          <a:p>
            <a:r>
              <a:rPr lang="hr-HR" dirty="0"/>
              <a:t>I</a:t>
            </a:r>
            <a:r>
              <a:rPr lang="hr-HR" dirty="0" smtClean="0"/>
              <a:t>zrada .gif </a:t>
            </a:r>
            <a:r>
              <a:rPr lang="hr-HR" dirty="0" smtClean="0"/>
              <a:t>animacija unutar </a:t>
            </a:r>
            <a:r>
              <a:rPr lang="hr-HR" dirty="0" smtClean="0"/>
              <a:t>uređivača iz  </a:t>
            </a:r>
            <a:r>
              <a:rPr lang="hr-HR" dirty="0" smtClean="0"/>
              <a:t>webcam izvora, slika ili </a:t>
            </a:r>
            <a:r>
              <a:rPr lang="hr-HR" dirty="0" smtClean="0"/>
              <a:t>videa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  <p:pic>
        <p:nvPicPr>
          <p:cNvPr id="1026" name="Picture 2" descr="0058planets.gif (320×200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61" y="3429000"/>
            <a:ext cx="3739277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Multimedijski 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Video / audio</a:t>
            </a:r>
          </a:p>
          <a:p>
            <a:r>
              <a:rPr lang="hr-HR" dirty="0" smtClean="0"/>
              <a:t>Korištenje postojećeg sadržaja</a:t>
            </a:r>
            <a:endParaRPr lang="hr-HR" dirty="0" smtClean="0"/>
          </a:p>
          <a:p>
            <a:r>
              <a:rPr lang="hr-HR" dirty="0" smtClean="0"/>
              <a:t>Izrada video / audio materijala unutar uređivača putem webcama / mikrofona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Matematičke formule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4680520" cy="4525963"/>
          </a:xfrm>
        </p:spPr>
        <p:txBody>
          <a:bodyPr>
            <a:normAutofit/>
          </a:bodyPr>
          <a:lstStyle/>
          <a:p>
            <a:endParaRPr lang="hr-HR" sz="2800" dirty="0" smtClean="0"/>
          </a:p>
          <a:p>
            <a:r>
              <a:rPr lang="hr-HR" dirty="0" smtClean="0"/>
              <a:t>Izrada kroz grafičko sučelje ili MathML sintaksu</a:t>
            </a:r>
            <a:endParaRPr lang="hr-HR" dirty="0" smtClean="0"/>
          </a:p>
          <a:p>
            <a:r>
              <a:rPr lang="hr-HR" dirty="0" smtClean="0"/>
              <a:t>Mogućnost pretvaranja u sliku</a:t>
            </a:r>
            <a:endParaRPr lang="hr-HR" dirty="0" smtClean="0"/>
          </a:p>
          <a:p>
            <a:r>
              <a:rPr lang="hr-HR" dirty="0" smtClean="0"/>
              <a:t>Wolphram alpha </a:t>
            </a:r>
            <a:r>
              <a:rPr lang="hr-HR" dirty="0" smtClean="0"/>
              <a:t>plug-in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576703"/>
            <a:ext cx="38957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2584270"/>
            <a:ext cx="8524875" cy="3829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Kemijske formule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71" y="1628800"/>
            <a:ext cx="797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 smtClean="0"/>
              <a:t>Grafički unos kemijskih formula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6234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Simulacije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HTML5 PHET simulacije</a:t>
            </a:r>
          </a:p>
          <a:p>
            <a:pPr lvl="1"/>
            <a:r>
              <a:rPr lang="hr-HR" sz="2400" dirty="0" smtClean="0">
                <a:hlinkClick r:id="rId2"/>
              </a:rPr>
              <a:t>https</a:t>
            </a:r>
            <a:r>
              <a:rPr lang="hr-HR" sz="2400" dirty="0">
                <a:hlinkClick r:id="rId2"/>
              </a:rPr>
              <a:t>://phet.colorado.edu/en/simulations/category/new</a:t>
            </a:r>
            <a:endParaRPr lang="hr-HR" sz="2400" dirty="0"/>
          </a:p>
          <a:p>
            <a:r>
              <a:rPr lang="hr-HR" dirty="0" smtClean="0"/>
              <a:t>Velik broj </a:t>
            </a:r>
            <a:br>
              <a:rPr lang="hr-HR" dirty="0" smtClean="0"/>
            </a:br>
            <a:r>
              <a:rPr lang="hr-HR" dirty="0" smtClean="0"/>
              <a:t>besplatnih </a:t>
            </a:r>
            <a:br>
              <a:rPr lang="hr-HR" dirty="0" smtClean="0"/>
            </a:br>
            <a:r>
              <a:rPr lang="hr-HR" dirty="0" smtClean="0"/>
              <a:t>simulacija</a:t>
            </a:r>
          </a:p>
          <a:p>
            <a:r>
              <a:rPr lang="hr-HR" dirty="0" smtClean="0"/>
              <a:t>Jednostavno </a:t>
            </a:r>
            <a:br>
              <a:rPr lang="hr-HR" dirty="0" smtClean="0"/>
            </a:br>
            <a:r>
              <a:rPr lang="hr-HR" dirty="0" smtClean="0"/>
              <a:t>uključivanje </a:t>
            </a:r>
            <a:br>
              <a:rPr lang="hr-HR" dirty="0" smtClean="0"/>
            </a:br>
            <a:r>
              <a:rPr lang="hr-HR" dirty="0" smtClean="0"/>
              <a:t>u ePub3 </a:t>
            </a:r>
          </a:p>
          <a:p>
            <a:r>
              <a:rPr lang="hr-HR" dirty="0" smtClean="0"/>
              <a:t>Igre</a:t>
            </a:r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598366"/>
            <a:ext cx="5068865" cy="35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Nadogradnja kviza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ePub3 podržava kvizove</a:t>
            </a:r>
          </a:p>
          <a:p>
            <a:r>
              <a:rPr lang="hr-HR" dirty="0" smtClean="0"/>
              <a:t>Nove vrste pitanja:</a:t>
            </a:r>
          </a:p>
          <a:p>
            <a:pPr lvl="1"/>
            <a:r>
              <a:rPr lang="hr-HR" dirty="0" smtClean="0"/>
              <a:t>Area </a:t>
            </a:r>
            <a:r>
              <a:rPr lang="hr-HR" dirty="0" smtClean="0"/>
              <a:t>map kao vrsta </a:t>
            </a:r>
            <a:r>
              <a:rPr lang="hr-HR" dirty="0" smtClean="0"/>
              <a:t>pitanja</a:t>
            </a:r>
          </a:p>
          <a:p>
            <a:pPr lvl="1"/>
            <a:r>
              <a:rPr lang="hr-HR" dirty="0" smtClean="0"/>
              <a:t>Matematički zadaci</a:t>
            </a:r>
            <a:endParaRPr lang="hr-HR" dirty="0" smtClean="0"/>
          </a:p>
          <a:p>
            <a:pPr lvl="1"/>
            <a:r>
              <a:rPr lang="hr-HR" dirty="0" smtClean="0"/>
              <a:t>Drag&amp;drop zadaci sa STEM tematikom</a:t>
            </a:r>
          </a:p>
          <a:p>
            <a:pPr lvl="1"/>
            <a:r>
              <a:rPr lang="hr-HR" dirty="0" smtClean="0"/>
              <a:t>Simulacija/Igra kao zadatak</a:t>
            </a:r>
          </a:p>
          <a:p>
            <a:pPr lvl="1"/>
            <a:r>
              <a:rPr lang="hr-HR" dirty="0" smtClean="0">
                <a:sym typeface="Wingdings" pitchFamily="2" charset="2"/>
              </a:rPr>
              <a:t>Podsjetnici </a:t>
            </a:r>
            <a:r>
              <a:rPr lang="hr-HR" dirty="0">
                <a:sym typeface="Wingdings" pitchFamily="2" charset="2"/>
              </a:rPr>
              <a:t>/ </a:t>
            </a:r>
            <a:r>
              <a:rPr lang="hr-HR" dirty="0" smtClean="0">
                <a:sym typeface="Wingdings" pitchFamily="2" charset="2"/>
              </a:rPr>
              <a:t>flashcards</a:t>
            </a:r>
          </a:p>
          <a:p>
            <a:r>
              <a:rPr lang="hr-HR" dirty="0"/>
              <a:t>Podrška za postupak rješavanja matematičkih zadataka</a:t>
            </a:r>
          </a:p>
          <a:p>
            <a:pPr marL="0" indent="0">
              <a:buNone/>
            </a:pPr>
            <a:endParaRPr lang="hr-HR" dirty="0"/>
          </a:p>
          <a:p>
            <a:pPr lvl="1"/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ooms-Taxonomy.png (1230×85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32" y="1268760"/>
            <a:ext cx="2952328" cy="20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Zadatci po dubini procesiranja </a:t>
            </a:r>
            <a:r>
              <a:rPr lang="hr-HR" dirty="0" smtClean="0"/>
              <a:t>zadatka </a:t>
            </a:r>
            <a:r>
              <a:rPr lang="hr-HR" sz="4000" dirty="0" smtClean="0"/>
              <a:t>(Bloomova taksonomija)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Dosjećanje</a:t>
            </a:r>
            <a:r>
              <a:rPr lang="hr-HR" dirty="0" smtClean="0"/>
              <a:t> – </a:t>
            </a:r>
            <a:r>
              <a:rPr lang="hr-HR" dirty="0" smtClean="0"/>
              <a:t>nabroji, upiši odgovor, pretraži </a:t>
            </a:r>
            <a:r>
              <a:rPr lang="hr-HR" dirty="0" smtClean="0"/>
              <a:t>Google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Razumijevanje</a:t>
            </a:r>
            <a:r>
              <a:rPr lang="hr-HR" dirty="0" smtClean="0"/>
              <a:t> – </a:t>
            </a:r>
            <a:r>
              <a:rPr lang="hr-HR" dirty="0" smtClean="0"/>
              <a:t>daj primjer, rasporedi po nekoj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karakteristici (npr odredi redoslijed </a:t>
            </a:r>
            <a:r>
              <a:rPr lang="hr-HR" dirty="0" smtClean="0"/>
              <a:t>ili </a:t>
            </a:r>
            <a:r>
              <a:rPr lang="hr-HR" dirty="0" smtClean="0"/>
              <a:t>grupiraj), </a:t>
            </a:r>
            <a:br>
              <a:rPr lang="hr-HR" dirty="0" smtClean="0"/>
            </a:br>
            <a:r>
              <a:rPr lang="hr-HR" dirty="0" smtClean="0"/>
              <a:t>ponaša </a:t>
            </a:r>
            <a:r>
              <a:rPr lang="hr-HR" dirty="0" smtClean="0"/>
              <a:t>li se svaki [] tako?, </a:t>
            </a:r>
            <a:r>
              <a:rPr lang="hr-HR" dirty="0" smtClean="0"/>
              <a:t>kategoriziraj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Primjena</a:t>
            </a:r>
            <a:r>
              <a:rPr lang="hr-HR" dirty="0" smtClean="0"/>
              <a:t> </a:t>
            </a:r>
            <a:r>
              <a:rPr lang="hr-HR" dirty="0" smtClean="0"/>
              <a:t>– predvidi što bi se dogodilo da, </a:t>
            </a:r>
            <a:r>
              <a:rPr lang="hr-HR" dirty="0" smtClean="0"/>
              <a:t>izvedi </a:t>
            </a:r>
            <a:br>
              <a:rPr lang="hr-HR" dirty="0" smtClean="0"/>
            </a:br>
            <a:r>
              <a:rPr lang="hr-HR" dirty="0" smtClean="0"/>
              <a:t>neku </a:t>
            </a:r>
            <a:r>
              <a:rPr lang="hr-HR" dirty="0" smtClean="0"/>
              <a:t>proceduru (npr </a:t>
            </a:r>
            <a:r>
              <a:rPr lang="hr-HR" dirty="0" smtClean="0"/>
              <a:t>u simulaciji), </a:t>
            </a:r>
            <a:r>
              <a:rPr lang="hr-HR" dirty="0" smtClean="0"/>
              <a:t>označi na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grafu </a:t>
            </a:r>
            <a:r>
              <a:rPr lang="hr-HR" dirty="0" smtClean="0"/>
              <a:t>gdje se </a:t>
            </a:r>
            <a:r>
              <a:rPr lang="hr-HR" dirty="0" smtClean="0"/>
              <a:t>[] </a:t>
            </a:r>
            <a:r>
              <a:rPr lang="hr-HR" dirty="0" smtClean="0"/>
              <a:t>vidi, </a:t>
            </a:r>
            <a:r>
              <a:rPr lang="hr-HR" dirty="0" smtClean="0"/>
              <a:t>pronađi rečenicu koja ide </a:t>
            </a:r>
            <a:r>
              <a:rPr lang="hr-HR" dirty="0" smtClean="0"/>
              <a:t>u prilog </a:t>
            </a:r>
            <a:r>
              <a:rPr lang="hr-HR" dirty="0" smtClean="0"/>
              <a:t>[], </a:t>
            </a:r>
            <a:r>
              <a:rPr lang="hr-HR" dirty="0" smtClean="0"/>
              <a:t>igre 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Analiza</a:t>
            </a:r>
            <a:r>
              <a:rPr lang="hr-HR" dirty="0" smtClean="0"/>
              <a:t> </a:t>
            </a:r>
            <a:r>
              <a:rPr lang="hr-HR" dirty="0" smtClean="0"/>
              <a:t>– </a:t>
            </a:r>
            <a:r>
              <a:rPr lang="hr-HR" dirty="0" smtClean="0"/>
              <a:t>odredi koji </a:t>
            </a:r>
            <a:r>
              <a:rPr lang="hr-HR" dirty="0" smtClean="0"/>
              <a:t>je odnos između [], </a:t>
            </a:r>
            <a:r>
              <a:rPr lang="hr-HR" dirty="0" smtClean="0"/>
              <a:t>odredi po </a:t>
            </a:r>
            <a:r>
              <a:rPr lang="hr-HR" dirty="0" smtClean="0"/>
              <a:t>čemu se razlikuju dva koncepta, </a:t>
            </a:r>
            <a:r>
              <a:rPr lang="hr-HR" dirty="0" smtClean="0"/>
              <a:t>reverse-engineering</a:t>
            </a:r>
            <a:r>
              <a:rPr lang="hr-HR" dirty="0" smtClean="0"/>
              <a:t>, </a:t>
            </a:r>
            <a:r>
              <a:rPr lang="hr-HR" dirty="0" smtClean="0"/>
              <a:t>strukturiraj pojmove u hijerarhijski odnos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Procjena</a:t>
            </a:r>
            <a:r>
              <a:rPr lang="hr-HR" dirty="0" smtClean="0"/>
              <a:t> </a:t>
            </a:r>
            <a:r>
              <a:rPr lang="hr-HR" dirty="0" smtClean="0"/>
              <a:t>– provjeri konzistentnost među izvorima, odredi relevantnost rezultata, pronađi greške, </a:t>
            </a:r>
            <a:r>
              <a:rPr lang="hr-HR" dirty="0" smtClean="0"/>
              <a:t>ocjenji kvalitetu tuđeg odgovora na pitanje, napiši odgovor na tuđe pitanje, testiraj ispravnost rada (alfa </a:t>
            </a:r>
            <a:r>
              <a:rPr lang="hr-HR" dirty="0" smtClean="0"/>
              <a:t>i beta </a:t>
            </a:r>
            <a:r>
              <a:rPr lang="hr-HR" dirty="0" smtClean="0"/>
              <a:t>testiranje)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Kreiranje</a:t>
            </a:r>
            <a:r>
              <a:rPr lang="hr-HR" dirty="0" smtClean="0"/>
              <a:t> </a:t>
            </a:r>
            <a:r>
              <a:rPr lang="hr-HR" dirty="0" smtClean="0"/>
              <a:t>– </a:t>
            </a:r>
            <a:r>
              <a:rPr lang="hr-HR" dirty="0" smtClean="0"/>
              <a:t>dizaj [], pronađi </a:t>
            </a:r>
            <a:r>
              <a:rPr lang="hr-HR" dirty="0" smtClean="0"/>
              <a:t>moguće rješenje </a:t>
            </a:r>
            <a:r>
              <a:rPr lang="hr-HR" dirty="0" smtClean="0"/>
              <a:t>za [], na </a:t>
            </a:r>
            <a:r>
              <a:rPr lang="hr-HR" dirty="0" smtClean="0"/>
              <a:t>koliko načina možeš </a:t>
            </a:r>
            <a:r>
              <a:rPr lang="hr-HR" dirty="0" smtClean="0"/>
              <a:t>[], </a:t>
            </a:r>
            <a:r>
              <a:rPr lang="hr-HR" dirty="0" smtClean="0"/>
              <a:t>da je [] drugačije kako </a:t>
            </a:r>
            <a:r>
              <a:rPr lang="hr-HR" dirty="0" smtClean="0"/>
              <a:t>bi [] izgledalo, </a:t>
            </a:r>
            <a:br>
              <a:rPr lang="hr-HR" dirty="0" smtClean="0"/>
            </a:br>
            <a:r>
              <a:rPr lang="hr-HR" dirty="0" smtClean="0"/>
              <a:t>kreiraj kolaž ili video blog zapis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3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+STEM+laboratory.jpg (960×96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63939" cy="34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902" y="274638"/>
            <a:ext cx="7434897" cy="1143000"/>
          </a:xfrm>
        </p:spPr>
        <p:txBody>
          <a:bodyPr/>
          <a:lstStyle/>
          <a:p>
            <a:pPr algn="l"/>
            <a:r>
              <a:rPr lang="hr-HR" dirty="0" smtClean="0"/>
              <a:t>Laboratorij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Pročitati </a:t>
            </a:r>
            <a:r>
              <a:rPr lang="hr-HR" dirty="0" smtClean="0"/>
              <a:t>tekst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Riješiti pitanja o hipotezama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Riješiti pitanja o tome kako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provjeriti </a:t>
            </a:r>
            <a:r>
              <a:rPr lang="hr-HR" dirty="0" smtClean="0"/>
              <a:t>hipoteze 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Provjeriti </a:t>
            </a:r>
            <a:r>
              <a:rPr lang="hr-HR" dirty="0" smtClean="0"/>
              <a:t>hipoteze </a:t>
            </a:r>
            <a:r>
              <a:rPr lang="hr-HR" dirty="0" smtClean="0"/>
              <a:t>kroz simulaciju</a:t>
            </a:r>
            <a:endParaRPr lang="hr-HR" dirty="0" smtClean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hr-HR" dirty="0" smtClean="0"/>
              <a:t>Izmjeriti </a:t>
            </a:r>
            <a:endParaRPr lang="hr-HR" dirty="0" smtClean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hr-HR" dirty="0" smtClean="0"/>
              <a:t>Izračunati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hr-HR" dirty="0" smtClean="0"/>
              <a:t>Odgovoriti </a:t>
            </a:r>
            <a:r>
              <a:rPr lang="hr-HR" dirty="0" smtClean="0"/>
              <a:t>na </a:t>
            </a:r>
            <a:r>
              <a:rPr lang="hr-HR" dirty="0" smtClean="0"/>
              <a:t>hipoteze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Izvesti zaključak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33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pPr algn="l"/>
            <a:r>
              <a:rPr lang="hr-HR" dirty="0" smtClean="0"/>
              <a:t>Mobilno učenje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277072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Samostalnost učenika</a:t>
            </a:r>
          </a:p>
          <a:p>
            <a:r>
              <a:rPr lang="hr-HR" dirty="0" smtClean="0"/>
              <a:t>Konzumiranje </a:t>
            </a:r>
            <a:r>
              <a:rPr lang="hr-HR" dirty="0" smtClean="0"/>
              <a:t>ePub </a:t>
            </a:r>
            <a:br>
              <a:rPr lang="hr-HR" dirty="0" smtClean="0"/>
            </a:br>
            <a:r>
              <a:rPr lang="hr-HR" dirty="0" smtClean="0"/>
              <a:t>materijala sa svim </a:t>
            </a:r>
            <a:br>
              <a:rPr lang="hr-HR" dirty="0" smtClean="0"/>
            </a:br>
            <a:r>
              <a:rPr lang="hr-HR" dirty="0" smtClean="0"/>
              <a:t>navedenim vrstama sadržaja</a:t>
            </a:r>
            <a:endParaRPr lang="hr-HR" dirty="0" smtClean="0"/>
          </a:p>
          <a:p>
            <a:r>
              <a:rPr lang="hr-HR" dirty="0" smtClean="0"/>
              <a:t>Interaktivnost</a:t>
            </a:r>
          </a:p>
          <a:p>
            <a:r>
              <a:rPr lang="hr-HR" dirty="0" smtClean="0"/>
              <a:t>Struktura materijala vodi učenika (npr </a:t>
            </a:r>
            <a:r>
              <a:rPr lang="hr-HR" dirty="0" smtClean="0"/>
              <a:t>laboratorij)</a:t>
            </a:r>
          </a:p>
          <a:p>
            <a:r>
              <a:rPr lang="hr-HR" dirty="0" smtClean="0"/>
              <a:t>Sljedeći korak: Na </a:t>
            </a:r>
            <a:r>
              <a:rPr lang="hr-HR" dirty="0" smtClean="0"/>
              <a:t>temelju </a:t>
            </a:r>
            <a:r>
              <a:rPr lang="hr-HR" dirty="0" smtClean="0"/>
              <a:t>načina korištenja mobilne aplikacije moguća analitika učenja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788" y="84808"/>
            <a:ext cx="3725557" cy="29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 smtClean="0"/>
              <a:t>Hvala!</a:t>
            </a:r>
            <a:endParaRPr lang="hr-HR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31629" y="1268760"/>
            <a:ext cx="5901430" cy="826705"/>
            <a:chOff x="1835696" y="3717032"/>
            <a:chExt cx="5901430" cy="826705"/>
          </a:xfrm>
        </p:grpSpPr>
        <p:pic>
          <p:nvPicPr>
            <p:cNvPr id="5" name="Picture 8" descr="sedam_it_logo_cmyk.jpg (2362×835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717032"/>
              <a:ext cx="2338536" cy="826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016" y="3861048"/>
              <a:ext cx="3021110" cy="56225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7504" y="5298291"/>
            <a:ext cx="1944216" cy="1445170"/>
            <a:chOff x="251520" y="5292468"/>
            <a:chExt cx="1944216" cy="1445170"/>
          </a:xfrm>
        </p:grpSpPr>
        <p:pic>
          <p:nvPicPr>
            <p:cNvPr id="9" name="Picture 6" descr="CUC2016-logo-03.jpg (270×150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292468"/>
              <a:ext cx="1944216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11560" y="636830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 smtClean="0"/>
                <a:t>10.11.2016</a:t>
              </a:r>
              <a:r>
                <a:rPr lang="hr-HR" dirty="0" smtClean="0"/>
                <a:t>.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3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05053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Za najbolje ishode učenja važno je potaknuti znatiželju</a:t>
            </a:r>
          </a:p>
          <a:p>
            <a:r>
              <a:rPr lang="hr-HR" dirty="0" smtClean="0"/>
              <a:t>Posebno važno za STEM područja koja su često nedohvatljiva i apstraktna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4733"/>
            <a:ext cx="5903640" cy="221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STEM logo LONG.png (1284×31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6513530" cy="16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20119" cy="5141168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U nastavnim materijalima poželjna interaktivnost i „oživljavanje” apstraktnih pojmova</a:t>
            </a:r>
          </a:p>
          <a:p>
            <a:r>
              <a:rPr lang="hr-HR" dirty="0" smtClean="0"/>
              <a:t>Moderne tehnologije olakšavaju izradu</a:t>
            </a:r>
          </a:p>
          <a:p>
            <a:pPr lvl="1"/>
            <a:r>
              <a:rPr lang="hr-HR" dirty="0" smtClean="0"/>
              <a:t>Za nastavu</a:t>
            </a:r>
          </a:p>
          <a:p>
            <a:pPr lvl="1"/>
            <a:r>
              <a:rPr lang="hr-HR" dirty="0" smtClean="0"/>
              <a:t>Za mobilno učenje</a:t>
            </a:r>
          </a:p>
        </p:txBody>
      </p:sp>
      <p:pic>
        <p:nvPicPr>
          <p:cNvPr id="5" name="Picture 4" descr="education-book.jpg (480×48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2190"/>
            <a:ext cx="4340721" cy="434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Kako iskoristiti moderne tehnologije za izradu eUdžbenika? 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122" y="5191016"/>
            <a:ext cx="6414253" cy="11521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hr-HR" sz="3500" dirty="0" smtClean="0"/>
              <a:t>ePub3 </a:t>
            </a:r>
            <a:r>
              <a:rPr lang="hr-HR" sz="3500" dirty="0" smtClean="0"/>
              <a:t>format sa multimedijskim i interaktivnim sadržajima</a:t>
            </a:r>
            <a:endParaRPr lang="hr-HR" sz="35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966060" y="1778021"/>
            <a:ext cx="7416824" cy="1578627"/>
            <a:chOff x="1327811" y="2118249"/>
            <a:chExt cx="6630327" cy="1094727"/>
          </a:xfrm>
        </p:grpSpPr>
        <p:sp>
          <p:nvSpPr>
            <p:cNvPr id="10" name="Down Arrow Callout 9"/>
            <p:cNvSpPr/>
            <p:nvPr/>
          </p:nvSpPr>
          <p:spPr>
            <a:xfrm>
              <a:off x="1327811" y="2118249"/>
              <a:ext cx="6630327" cy="1094727"/>
            </a:xfrm>
            <a:prstGeom prst="downArrowCallou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27811" y="2118249"/>
              <a:ext cx="6630327" cy="576837"/>
              <a:chOff x="1327811" y="2118249"/>
              <a:chExt cx="6630327" cy="57683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990619" y="2118249"/>
                <a:ext cx="2967519" cy="57683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2400" dirty="0" smtClean="0"/>
                  <a:t>   Uređivač materijala</a:t>
                </a:r>
                <a:endParaRPr lang="hr-HR" sz="2400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27811" y="2118250"/>
                <a:ext cx="4032448" cy="576836"/>
                <a:chOff x="1619672" y="3356220"/>
                <a:chExt cx="4032448" cy="576836"/>
              </a:xfrm>
            </p:grpSpPr>
            <p:sp>
              <p:nvSpPr>
                <p:cNvPr id="8" name="Pentagon 7"/>
                <p:cNvSpPr/>
                <p:nvPr/>
              </p:nvSpPr>
              <p:spPr>
                <a:xfrm>
                  <a:off x="3203848" y="3356220"/>
                  <a:ext cx="2448272" cy="576835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r-HR" dirty="0" smtClean="0"/>
                    <a:t>             </a:t>
                  </a:r>
                  <a:r>
                    <a:rPr lang="hr-HR" dirty="0" smtClean="0"/>
                    <a:t>   </a:t>
                  </a:r>
                  <a:r>
                    <a:rPr lang="hr-HR" sz="2400" dirty="0" smtClean="0"/>
                    <a:t>Sadržaj</a:t>
                  </a:r>
                  <a:endParaRPr lang="hr-HR" dirty="0"/>
                </a:p>
              </p:txBody>
            </p:sp>
            <p:sp>
              <p:nvSpPr>
                <p:cNvPr id="7" name="Pentagon 6"/>
                <p:cNvSpPr/>
                <p:nvPr/>
              </p:nvSpPr>
              <p:spPr>
                <a:xfrm>
                  <a:off x="1619672" y="3356992"/>
                  <a:ext cx="2448272" cy="576064"/>
                </a:xfrm>
                <a:prstGeom prst="homePlat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r-HR" sz="2400" dirty="0" smtClean="0"/>
                    <a:t>Ideja</a:t>
                  </a:r>
                  <a:endParaRPr lang="hr-HR" dirty="0"/>
                </a:p>
              </p:txBody>
            </p:sp>
          </p:grpSp>
        </p:grpSp>
      </p:grpSp>
      <p:pic>
        <p:nvPicPr>
          <p:cNvPr id="1026" name="Picture 2" descr="epub_servs.jpg (620×2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29" y="3368294"/>
            <a:ext cx="4356886" cy="168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sadržaja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53" y="1493739"/>
            <a:ext cx="8229600" cy="4525963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9512" y="1662191"/>
            <a:ext cx="7991150" cy="4476554"/>
            <a:chOff x="-737908" y="1698464"/>
            <a:chExt cx="7991150" cy="4476554"/>
          </a:xfrm>
        </p:grpSpPr>
        <p:grpSp>
          <p:nvGrpSpPr>
            <p:cNvPr id="16" name="Group 15"/>
            <p:cNvGrpSpPr/>
            <p:nvPr/>
          </p:nvGrpSpPr>
          <p:grpSpPr>
            <a:xfrm>
              <a:off x="-184764" y="1698464"/>
              <a:ext cx="7438006" cy="4476554"/>
              <a:chOff x="759812" y="1688670"/>
              <a:chExt cx="7438006" cy="4476554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225543" y="1688670"/>
                <a:ext cx="2887035" cy="720000"/>
              </a:xfrm>
              <a:prstGeom prst="round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 smtClean="0"/>
                  <a:t>Statički formati</a:t>
                </a:r>
                <a:endParaRPr lang="hr-HR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490108" y="2973451"/>
                <a:ext cx="4357906" cy="7200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 smtClean="0"/>
                  <a:t>Multimedijski sadržaji</a:t>
                </a:r>
                <a:endParaRPr lang="hr-HR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853333" y="4197238"/>
                <a:ext cx="5631457" cy="72000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 smtClean="0"/>
                  <a:t>Interaktivni sadržaji</a:t>
                </a:r>
                <a:endParaRPr lang="hr-HR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124088" y="5445224"/>
                <a:ext cx="7073730" cy="720000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 smtClean="0"/>
                  <a:t>Laboratorij</a:t>
                </a:r>
                <a:endParaRPr lang="hr-HR" dirty="0"/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4461509" y="2508372"/>
                <a:ext cx="415103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4453402" y="3756721"/>
                <a:ext cx="415103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4453402" y="5013176"/>
                <a:ext cx="415103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759812" y="1688670"/>
                <a:ext cx="728552" cy="4476554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hr-HR" dirty="0" smtClean="0"/>
                  <a:t>SAMOSTALNOST</a:t>
                </a:r>
                <a:endParaRPr lang="hr-HR" dirty="0"/>
              </a:p>
            </p:txBody>
          </p:sp>
        </p:grpSp>
        <p:sp>
          <p:nvSpPr>
            <p:cNvPr id="17" name="Down Arrow 16"/>
            <p:cNvSpPr/>
            <p:nvPr/>
          </p:nvSpPr>
          <p:spPr>
            <a:xfrm>
              <a:off x="-737908" y="1698464"/>
              <a:ext cx="728552" cy="447655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r-HR" dirty="0" smtClean="0"/>
                <a:t>DUBLJA </a:t>
              </a:r>
              <a:r>
                <a:rPr lang="hr-HR" dirty="0" smtClean="0"/>
                <a:t>OBRADA </a:t>
              </a:r>
              <a:r>
                <a:rPr lang="hr-HR" dirty="0" smtClean="0"/>
                <a:t>INFORMACIJA</a:t>
              </a:r>
              <a:endParaRPr lang="hr-HR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85422" y="1729803"/>
            <a:ext cx="10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600" dirty="0" smtClean="0"/>
              <a:t>Tekst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dirty="0" smtClean="0"/>
              <a:t>Slike </a:t>
            </a:r>
            <a:endParaRPr lang="hr-HR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826572" y="301458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600" dirty="0" smtClean="0"/>
              <a:t>Audio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dirty="0" smtClean="0"/>
              <a:t>Video</a:t>
            </a:r>
            <a:endParaRPr lang="hr-HR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487816" y="3992150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600" dirty="0" smtClean="0"/>
              <a:t>Anotacije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dirty="0" smtClean="0"/>
              <a:t>Simulacije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dirty="0" smtClean="0"/>
              <a:t>Igre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dirty="0" smtClean="0"/>
              <a:t>Kvizovi</a:t>
            </a:r>
            <a:endParaRPr lang="hr-HR" sz="1600" dirty="0"/>
          </a:p>
        </p:txBody>
      </p:sp>
      <p:sp>
        <p:nvSpPr>
          <p:cNvPr id="7" name="Plus 6"/>
          <p:cNvSpPr/>
          <p:nvPr/>
        </p:nvSpPr>
        <p:spPr>
          <a:xfrm>
            <a:off x="7129538" y="1793590"/>
            <a:ext cx="487382" cy="45720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/>
          <p:cNvSpPr txBox="1"/>
          <p:nvPr/>
        </p:nvSpPr>
        <p:spPr>
          <a:xfrm>
            <a:off x="7614008" y="1114249"/>
            <a:ext cx="16561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STEM sadržaji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dirty="0" smtClean="0"/>
              <a:t>Matematičke formule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dirty="0" smtClean="0"/>
              <a:t>Geometrijski likovi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dirty="0" smtClean="0"/>
              <a:t>Kemijske formule...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Tekstualni 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Uređivanje </a:t>
            </a:r>
            <a:r>
              <a:rPr lang="hr-HR" dirty="0" smtClean="0"/>
              <a:t>teksta na velik broj </a:t>
            </a:r>
            <a:r>
              <a:rPr lang="hr-HR" dirty="0" smtClean="0"/>
              <a:t>načina</a:t>
            </a:r>
          </a:p>
          <a:p>
            <a:pPr lvl="1"/>
            <a:r>
              <a:rPr lang="hr-HR" dirty="0" smtClean="0"/>
              <a:t>Strukturiranje (podnaslovi, liste)</a:t>
            </a:r>
          </a:p>
          <a:p>
            <a:pPr lvl="1"/>
            <a:r>
              <a:rPr lang="hr-HR" dirty="0" smtClean="0"/>
              <a:t>Isticanje (boja, format)</a:t>
            </a:r>
          </a:p>
          <a:p>
            <a:pPr lvl="1"/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56" y="1772816"/>
            <a:ext cx="541326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Anotacije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Tekst </a:t>
            </a:r>
            <a:r>
              <a:rPr lang="hr-HR" dirty="0" smtClean="0"/>
              <a:t>je </a:t>
            </a:r>
            <a:r>
              <a:rPr lang="hr-HR" dirty="0" smtClean="0"/>
              <a:t>označen, klikom/tapom daje dodatne informacije</a:t>
            </a:r>
            <a:endParaRPr lang="hr-HR" dirty="0" smtClean="0"/>
          </a:p>
          <a:p>
            <a:r>
              <a:rPr lang="hr-HR" dirty="0" smtClean="0"/>
              <a:t>Npr definicije, prijevod, poveznice, pitanja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3645024"/>
            <a:ext cx="50387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Slikovni </a:t>
            </a:r>
            <a:r>
              <a:rPr lang="hr-HR" dirty="0" smtClean="0"/>
              <a:t>elementi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Različiti formati za različite primjene</a:t>
            </a:r>
          </a:p>
          <a:p>
            <a:pPr lvl="1"/>
            <a:r>
              <a:rPr lang="hr-HR" dirty="0" smtClean="0"/>
              <a:t>Standardne (.jpg) </a:t>
            </a:r>
          </a:p>
          <a:p>
            <a:pPr lvl="1"/>
            <a:r>
              <a:rPr lang="hr-HR" dirty="0" smtClean="0"/>
              <a:t>Slike s </a:t>
            </a:r>
            <a:r>
              <a:rPr lang="hr-HR" dirty="0" smtClean="0"/>
              <a:t>prozirnom podlogom, mogu se preklapati jedne preko drugih (.png) </a:t>
            </a:r>
          </a:p>
          <a:p>
            <a:pPr lvl="1"/>
            <a:r>
              <a:rPr lang="hr-HR" dirty="0" smtClean="0"/>
              <a:t>V</a:t>
            </a:r>
            <a:r>
              <a:rPr lang="hr-HR" dirty="0" smtClean="0"/>
              <a:t>ektorske, mogu se povećavati bez gubitka kvalitete (.svg) </a:t>
            </a:r>
          </a:p>
          <a:p>
            <a:pPr lvl="1"/>
            <a:r>
              <a:rPr lang="hr-HR" dirty="0" smtClean="0"/>
              <a:t>Animirane (.gif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Interaktivne slike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3970784" cy="4353347"/>
          </a:xfrm>
        </p:spPr>
        <p:txBody>
          <a:bodyPr/>
          <a:lstStyle/>
          <a:p>
            <a:r>
              <a:rPr lang="hr-HR" dirty="0" smtClean="0"/>
              <a:t>Area map element</a:t>
            </a:r>
          </a:p>
          <a:p>
            <a:r>
              <a:rPr lang="hr-HR" dirty="0" smtClean="0"/>
              <a:t>Klik/tap na dio slike poveznica je na novu sliku, web stranicu ili slično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72816"/>
            <a:ext cx="42291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" y="98380"/>
            <a:ext cx="1240663" cy="9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13953</TotalTime>
  <Words>355</Words>
  <Application>Microsoft Office PowerPoint</Application>
  <PresentationFormat>On-screen Show (4:3)</PresentationFormat>
  <Paragraphs>115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Kreiranje   STEM   nastavnih materijala i mobilno učenje</vt:lpstr>
      <vt:lpstr> Uvod</vt:lpstr>
      <vt:lpstr>Uvod (2)</vt:lpstr>
      <vt:lpstr>Kako iskoristiti moderne tehnologije za izradu eUdžbenika? </vt:lpstr>
      <vt:lpstr>Vrste sadržaja</vt:lpstr>
      <vt:lpstr>Tekstualni sadržaj</vt:lpstr>
      <vt:lpstr>Anotacije</vt:lpstr>
      <vt:lpstr>Slikovni elementi</vt:lpstr>
      <vt:lpstr>Interaktivne slike</vt:lpstr>
      <vt:lpstr>Animacije</vt:lpstr>
      <vt:lpstr>Multimedijski sadržaj</vt:lpstr>
      <vt:lpstr>Matematičke formule</vt:lpstr>
      <vt:lpstr>Kemijske formule</vt:lpstr>
      <vt:lpstr>Simulacije</vt:lpstr>
      <vt:lpstr>Nadogradnja kviza</vt:lpstr>
      <vt:lpstr>Zadatci po dubini procesiranja zadatka (Bloomova taksonomija)</vt:lpstr>
      <vt:lpstr>Laboratorij</vt:lpstr>
      <vt:lpstr>Mobilno učenje </vt:lpstr>
      <vt:lpstr>Hvala!</vt:lpstr>
    </vt:vector>
  </TitlesOfParts>
  <Company>Sedam IT d.o.o.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editor</dc:title>
  <dc:creator>Sonja Grđan</dc:creator>
  <cp:lastModifiedBy>Sonja</cp:lastModifiedBy>
  <cp:revision>86</cp:revision>
  <dcterms:created xsi:type="dcterms:W3CDTF">2016-10-04T13:08:25Z</dcterms:created>
  <dcterms:modified xsi:type="dcterms:W3CDTF">2016-10-28T06:53:10Z</dcterms:modified>
</cp:coreProperties>
</file>