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7" r:id="rId3"/>
    <p:sldId id="833" r:id="rId4"/>
    <p:sldId id="850" r:id="rId5"/>
    <p:sldId id="832" r:id="rId6"/>
    <p:sldId id="856" r:id="rId7"/>
    <p:sldId id="855" r:id="rId8"/>
    <p:sldId id="695" r:id="rId9"/>
    <p:sldId id="693" r:id="rId10"/>
    <p:sldId id="697" r:id="rId11"/>
    <p:sldId id="742" r:id="rId12"/>
    <p:sldId id="698" r:id="rId13"/>
    <p:sldId id="834" r:id="rId14"/>
    <p:sldId id="858" r:id="rId15"/>
    <p:sldId id="837" r:id="rId16"/>
    <p:sldId id="838" r:id="rId17"/>
    <p:sldId id="841" r:id="rId18"/>
    <p:sldId id="844" r:id="rId19"/>
    <p:sldId id="843" r:id="rId20"/>
    <p:sldId id="846" r:id="rId21"/>
    <p:sldId id="842" r:id="rId22"/>
    <p:sldId id="805" r:id="rId23"/>
    <p:sldId id="808" r:id="rId24"/>
    <p:sldId id="848" r:id="rId25"/>
    <p:sldId id="678" r:id="rId26"/>
    <p:sldId id="849" r:id="rId27"/>
    <p:sldId id="459" r:id="rId28"/>
    <p:sldId id="831" r:id="rId29"/>
    <p:sldId id="694" r:id="rId30"/>
    <p:sldId id="700" r:id="rId31"/>
  </p:sldIdLst>
  <p:sldSz cx="9144000" cy="6858000" type="screen4x3"/>
  <p:notesSz cx="6735763" cy="9869488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FF"/>
    <a:srgbClr val="4F81BD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8" autoAdjust="0"/>
    <p:restoredTop sz="90052" autoAdjust="0"/>
  </p:normalViewPr>
  <p:slideViewPr>
    <p:cSldViewPr>
      <p:cViewPr varScale="1">
        <p:scale>
          <a:sx n="98" d="100"/>
          <a:sy n="98" d="100"/>
        </p:scale>
        <p:origin x="-190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990000"/>
              </a:solidFill>
            </c:spPr>
          </c:dPt>
          <c:dLbls>
            <c:numFmt formatCode="#,##0" sourceLinked="0"/>
            <c:txPr>
              <a:bodyPr anchor="ctr" anchorCtr="1"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iOS</c:v>
                </c:pt>
                <c:pt idx="1">
                  <c:v>HTML</c:v>
                </c:pt>
                <c:pt idx="2">
                  <c:v>C++</c:v>
                </c:pt>
                <c:pt idx="3">
                  <c:v>JQuery</c:v>
                </c:pt>
                <c:pt idx="4">
                  <c:v>PHP</c:v>
                </c:pt>
                <c:pt idx="5">
                  <c:v>C#</c:v>
                </c:pt>
                <c:pt idx="6">
                  <c:v>Python</c:v>
                </c:pt>
                <c:pt idx="7">
                  <c:v>Android</c:v>
                </c:pt>
                <c:pt idx="8">
                  <c:v>Java</c:v>
                </c:pt>
                <c:pt idx="9">
                  <c:v>JavaScript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23599</c:v>
                </c:pt>
                <c:pt idx="1">
                  <c:v>24656</c:v>
                </c:pt>
                <c:pt idx="2">
                  <c:v>24959</c:v>
                </c:pt>
                <c:pt idx="3">
                  <c:v>25241</c:v>
                </c:pt>
                <c:pt idx="4">
                  <c:v>32247</c:v>
                </c:pt>
                <c:pt idx="5">
                  <c:v>41624</c:v>
                </c:pt>
                <c:pt idx="6">
                  <c:v>42918</c:v>
                </c:pt>
                <c:pt idx="7">
                  <c:v>43251</c:v>
                </c:pt>
                <c:pt idx="8">
                  <c:v>55134</c:v>
                </c:pt>
                <c:pt idx="9">
                  <c:v>62588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152128"/>
        <c:axId val="151285760"/>
        <c:axId val="0"/>
      </c:bar3DChart>
      <c:catAx>
        <c:axId val="1511521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51285760"/>
        <c:crosses val="autoZero"/>
        <c:auto val="1"/>
        <c:lblAlgn val="ctr"/>
        <c:lblOffset val="100"/>
        <c:noMultiLvlLbl val="0"/>
      </c:catAx>
      <c:valAx>
        <c:axId val="151285760"/>
        <c:scaling>
          <c:orientation val="minMax"/>
          <c:max val="65000"/>
          <c:min val="0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151152128"/>
        <c:crosses val="autoZero"/>
        <c:crossBetween val="between"/>
        <c:majorUnit val="10000"/>
        <c:minorUnit val="2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Attendees</c:v>
                </c:pt>
              </c:strCache>
            </c:strRef>
          </c:tx>
          <c:spPr>
            <a:solidFill>
              <a:schemeClr val="accent2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63500"/>
            </a:sp3d>
          </c:spPr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63500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63500"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63500"/>
              </a:sp3d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Java 2012</c:v>
                </c:pt>
                <c:pt idx="1">
                  <c:v>JavaCro'13</c:v>
                </c:pt>
                <c:pt idx="2">
                  <c:v>Javantura v1</c:v>
                </c:pt>
                <c:pt idx="3">
                  <c:v>JavaCro'14</c:v>
                </c:pt>
                <c:pt idx="4">
                  <c:v>Javantura v2</c:v>
                </c:pt>
                <c:pt idx="5">
                  <c:v>JavaCro'15</c:v>
                </c:pt>
                <c:pt idx="6">
                  <c:v>Javantura v3</c:v>
                </c:pt>
                <c:pt idx="7">
                  <c:v>JavaCro'16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170</c:v>
                </c:pt>
                <c:pt idx="1">
                  <c:v>200</c:v>
                </c:pt>
                <c:pt idx="2">
                  <c:v>150</c:v>
                </c:pt>
                <c:pt idx="3">
                  <c:v>220</c:v>
                </c:pt>
                <c:pt idx="4">
                  <c:v>160</c:v>
                </c:pt>
                <c:pt idx="5">
                  <c:v>220</c:v>
                </c:pt>
                <c:pt idx="6">
                  <c:v>300</c:v>
                </c:pt>
                <c:pt idx="7">
                  <c:v>260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9268864"/>
        <c:axId val="249278848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Sessions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Java 2012</c:v>
                </c:pt>
                <c:pt idx="1">
                  <c:v>JavaCro'13</c:v>
                </c:pt>
                <c:pt idx="2">
                  <c:v>Javantura v1</c:v>
                </c:pt>
                <c:pt idx="3">
                  <c:v>JavaCro'14</c:v>
                </c:pt>
                <c:pt idx="4">
                  <c:v>Javantura v2</c:v>
                </c:pt>
                <c:pt idx="5">
                  <c:v>JavaCro'15</c:v>
                </c:pt>
                <c:pt idx="6">
                  <c:v>Javantura v3</c:v>
                </c:pt>
                <c:pt idx="7">
                  <c:v>JavaCro'16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34</c:v>
                </c:pt>
                <c:pt idx="1">
                  <c:v>50</c:v>
                </c:pt>
                <c:pt idx="2">
                  <c:v>12</c:v>
                </c:pt>
                <c:pt idx="3">
                  <c:v>50</c:v>
                </c:pt>
                <c:pt idx="4">
                  <c:v>16</c:v>
                </c:pt>
                <c:pt idx="5">
                  <c:v>46</c:v>
                </c:pt>
                <c:pt idx="6">
                  <c:v>23</c:v>
                </c:pt>
                <c:pt idx="7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9282944"/>
        <c:axId val="249280768"/>
      </c:barChart>
      <c:catAx>
        <c:axId val="249268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tx1"/>
                </a:solidFill>
              </a:defRPr>
            </a:pPr>
            <a:endParaRPr lang="en-US"/>
          </a:p>
        </c:txPr>
        <c:crossAx val="249278848"/>
        <c:crosses val="autoZero"/>
        <c:auto val="1"/>
        <c:lblAlgn val="ctr"/>
        <c:lblOffset val="100"/>
        <c:noMultiLvlLbl val="0"/>
      </c:catAx>
      <c:valAx>
        <c:axId val="249278848"/>
        <c:scaling>
          <c:orientation val="minMax"/>
          <c:max val="3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r-HR" dirty="0" smtClean="0"/>
                  <a:t>Sudionika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249268864"/>
        <c:crosses val="autoZero"/>
        <c:crossBetween val="between"/>
      </c:valAx>
      <c:valAx>
        <c:axId val="249280768"/>
        <c:scaling>
          <c:orientation val="minMax"/>
          <c:max val="35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r-HR" dirty="0" smtClean="0"/>
                  <a:t>Predavanja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49282944"/>
        <c:crosses val="max"/>
        <c:crossBetween val="between"/>
      </c:valAx>
      <c:catAx>
        <c:axId val="249282944"/>
        <c:scaling>
          <c:orientation val="minMax"/>
        </c:scaling>
        <c:delete val="1"/>
        <c:axPos val="b"/>
        <c:majorTickMark val="out"/>
        <c:minorTickMark val="none"/>
        <c:tickLblPos val="nextTo"/>
        <c:crossAx val="249280768"/>
        <c:crosses val="autoZero"/>
        <c:auto val="1"/>
        <c:lblAlgn val="ctr"/>
        <c:lblOffset val="100"/>
        <c:noMultiLvlLbl val="0"/>
      </c:catAx>
      <c:spPr>
        <a:solidFill>
          <a:schemeClr val="accent2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06C089-6985-476A-BE81-38A9594FF014}" type="datetimeFigureOut">
              <a:rPr lang="hr-HR"/>
              <a:pPr>
                <a:defRPr/>
              </a:pPr>
              <a:t>26.10.2016.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00298D-83C2-4CD3-B3E5-F27DB1C9809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6159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apme.com/java-use-group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OK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0298D-83C2-4CD3-B3E5-F27DB1C9809B}" type="slidenum">
              <a:rPr lang="hr-HR" smtClean="0"/>
              <a:pPr>
                <a:defRPr/>
              </a:pPr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6525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0298D-83C2-4CD3-B3E5-F27DB1C9809B}" type="slidenum">
              <a:rPr lang="hr-HR" smtClean="0"/>
              <a:pPr>
                <a:defRPr/>
              </a:pPr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833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OK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0298D-83C2-4CD3-B3E5-F27DB1C9809B}" type="slidenum">
              <a:rPr lang="hr-HR" smtClean="0"/>
              <a:pPr>
                <a:defRPr/>
              </a:pPr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06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http://www.infoworld.com/article/2909894/application-development/java-back-at-1-in-language-popularity-assessment.html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0298D-83C2-4CD3-B3E5-F27DB1C9809B}" type="slidenum">
              <a:rPr lang="hr-HR" smtClean="0"/>
              <a:pPr>
                <a:defRPr/>
              </a:pPr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1621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https://technology.amis.nl/2014/10/10/javaone-2014-roadmaps-for-the-near-future-of-java/#prettyPhoto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0298D-83C2-4CD3-B3E5-F27DB1C9809B}" type="slidenum">
              <a:rPr lang="hr-H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5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https://technology.amis.nl/2014/10/10/javaone-2014-roadmaps-for-the-near-future-of-java/#prettyPhoto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0298D-83C2-4CD3-B3E5-F27DB1C9809B}" type="slidenum">
              <a:rPr lang="hr-H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56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http://www.tiobe.com/index.php/content/paperinfo/tpci/index.html</a:t>
            </a:r>
          </a:p>
          <a:p>
            <a:r>
              <a:rPr lang="en-US" dirty="0" smtClean="0"/>
              <a:t>4th</a:t>
            </a:r>
            <a:r>
              <a:rPr lang="en-US" baseline="0" dirty="0" smtClean="0"/>
              <a:t> </a:t>
            </a:r>
            <a:r>
              <a:rPr lang="en-US" dirty="0" smtClean="0"/>
              <a:t>place Objective-C in 2015!!!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0298D-83C2-4CD3-B3E5-F27DB1C9809B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1070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http://pypl.github.io/PYPL.html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PYPL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PopularitY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Programming Language Index is created by analyzing how often language tutorials are searched on Google.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more a language tutorial is searched, the more popular the language is assumed to be. It is a leading indicator. The raw data comes from Google Trends.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believe in collective wisdom, the PYPL Popularity of Programming Language index can help you decide which language to study, or which one to use in a new software project.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0298D-83C2-4CD3-B3E5-F27DB1C9809B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7335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http://data.stackexchange.com/stackoverflow/query/440749/anonymous-feedback-votes-over-time-on-a-specific-tag?tagname=java&amp;ref=survey-2016#graph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0298D-83C2-4CD3-B3E5-F27DB1C9809B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9616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https://redmonk.com/sogrady/category/programming-languages/</a:t>
            </a:r>
          </a:p>
          <a:p>
            <a:r>
              <a:rPr lang="en-US" dirty="0" smtClean="0"/>
              <a:t>http://redmonk.com/sogrady/2016/07/20/language-rankings-6-16/</a:t>
            </a:r>
          </a:p>
          <a:p>
            <a:r>
              <a:rPr lang="en-US" dirty="0" smtClean="0"/>
              <a:t>http://redmonk.com/hist-rankings-full.html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0298D-83C2-4CD3-B3E5-F27DB1C9809B}" type="slidenum">
              <a:rPr lang="hr-H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61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Utting</a:t>
            </a:r>
            <a:r>
              <a:rPr lang="en-US" dirty="0" smtClean="0"/>
              <a:t>, I., Cooper, S., </a:t>
            </a:r>
            <a:r>
              <a:rPr lang="en-US" dirty="0" err="1" smtClean="0"/>
              <a:t>Kolling</a:t>
            </a:r>
            <a:r>
              <a:rPr lang="en-US" dirty="0" smtClean="0"/>
              <a:t>, M., Maloney, J., and Resnick, M. 2010. Alice, </a:t>
            </a:r>
            <a:r>
              <a:rPr lang="en-US" dirty="0" err="1" smtClean="0"/>
              <a:t>greenfoot</a:t>
            </a:r>
            <a:r>
              <a:rPr lang="en-US" dirty="0" smtClean="0"/>
              <a:t> and scratch – A discussion. ACM Trans. </a:t>
            </a:r>
            <a:r>
              <a:rPr lang="en-US" dirty="0" err="1" smtClean="0"/>
              <a:t>Comput</a:t>
            </a:r>
            <a:r>
              <a:rPr lang="en-US" dirty="0" smtClean="0"/>
              <a:t>. Educ. 10, 4, Article 17 (November 2010), 11 pages. DOI = 10.1145/1868358.1868364. http://doi.acm.org/10.1145/1868358.1868364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0298D-83C2-4CD3-B3E5-F27DB1C9809B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3873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http://mapme.com/java-use-groups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0298D-83C2-4CD3-B3E5-F27DB1C9809B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5109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SiOUG</a:t>
            </a:r>
            <a:r>
              <a:rPr lang="hr-HR" dirty="0" smtClean="0"/>
              <a:t> logo!!!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0298D-83C2-4CD3-B3E5-F27DB1C9809B}" type="slidenum">
              <a:rPr lang="hr-HR" smtClean="0"/>
              <a:pPr>
                <a:defRPr/>
              </a:pPr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826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7776864" cy="25922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C5FA210-85FF-42B6-B193-7C89486AA42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0080B40-4A0E-468D-8404-CF23E826D02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8599162-81EA-48FA-9C56-AC5D7ED05CE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F129A-1805-4379-8DAD-14F35AD4DCD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347D5-3219-4D3F-94CA-16A082B8ECF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2C64-5BE8-4521-8A96-FA896DB4701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0477-039F-4930-963C-860E89016D2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D3DF-F7F4-45CC-A7F3-5B59096E9D3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3853F-33A4-4F3A-B847-A5CE8BE8A37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39F9B-97F2-48D1-8ED6-84E34EFD06F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CF1BB-4045-471B-9362-96C51D50BBF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993CF71-B453-4290-B3C1-C3F90AC08F93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5E9E6-BDD0-4C7C-A601-51A943AAB34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9D573-9B19-44BA-BBB1-62633EC66A4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B7862-7666-428D-B2C3-87CD2859B6F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276873"/>
            <a:ext cx="7772400" cy="1362075"/>
          </a:xfrm>
        </p:spPr>
        <p:txBody>
          <a:bodyPr anchor="t"/>
          <a:lstStyle>
            <a:lvl1pPr algn="l">
              <a:defRPr sz="44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645024"/>
            <a:ext cx="7772400" cy="2592288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588BA0F-A3CC-49CA-BC42-A81293D86D5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24075" y="1412877"/>
            <a:ext cx="6769100" cy="71439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50000">
                <a:srgbClr val="990000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4244280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244280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0D473A3-F6BE-46F0-B231-724D656C437E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4245868" cy="4020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060848"/>
            <a:ext cx="4245868" cy="42484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14" y="1628800"/>
            <a:ext cx="4247455" cy="4020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060848"/>
            <a:ext cx="4247455" cy="42484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C172484-F5D2-4A7D-BF4A-CE3F27EB75E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C5CD37E-07E3-458E-8791-A641E14FEE9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0998036-A301-4F15-B56F-B782B5AA78F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E485411-43E9-447E-8FDE-A476D27CB12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F980F17-B808-4282-9DA3-9B59221C1A5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274637"/>
            <a:ext cx="6769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hr-HR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22599"/>
            <a:ext cx="8642350" cy="468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7625" y="6381754"/>
            <a:ext cx="122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dirty="0" smtClean="0">
                <a:solidFill>
                  <a:srgbClr val="8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0117" y="6381754"/>
            <a:ext cx="6624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8" y="6376990"/>
            <a:ext cx="50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CB40FB-CC13-4087-8159-39A5216CBDA7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  <p:pic>
        <p:nvPicPr>
          <p:cNvPr id="1031" name="Picture 2" descr="C:\Data\Job\HUJAK - CroJUA\Slike\HUJAK Duke 877x965.pn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8" y="116633"/>
            <a:ext cx="1367706" cy="15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24075" y="1412877"/>
            <a:ext cx="6769100" cy="71439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50000">
                <a:srgbClr val="990000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/>
      </p:par>
    </p:tnLst>
  </p:timing>
  <p:hf hdr="0"/>
  <p:txStyles>
    <p:titleStyle>
      <a:lvl1pPr algn="r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F5614E-9BB6-467B-B4E6-1FF0A0C5181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redmonk.com/sogrady/2016/07/20/language-rankings-6-16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hyperlink" Target="https://scratch.mit.edu/" TargetMode="External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hyperlink" Target="http://www.greenfoot.org/" TargetMode="External"/><Relationship Id="rId10" Type="http://schemas.openxmlformats.org/officeDocument/2006/relationships/image" Target="../media/image26.png"/><Relationship Id="rId4" Type="http://schemas.openxmlformats.org/officeDocument/2006/relationships/hyperlink" Target="http://www.alice.org/" TargetMode="External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13" Type="http://schemas.openxmlformats.org/officeDocument/2006/relationships/image" Target="../media/image54.png"/><Relationship Id="rId18" Type="http://schemas.openxmlformats.org/officeDocument/2006/relationships/image" Target="../media/image59.gif"/><Relationship Id="rId26" Type="http://schemas.openxmlformats.org/officeDocument/2006/relationships/image" Target="../media/image67.png"/><Relationship Id="rId3" Type="http://schemas.openxmlformats.org/officeDocument/2006/relationships/image" Target="../media/image44.png"/><Relationship Id="rId21" Type="http://schemas.openxmlformats.org/officeDocument/2006/relationships/image" Target="../media/image62.gif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gif"/><Relationship Id="rId25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7.png"/><Relationship Id="rId20" Type="http://schemas.openxmlformats.org/officeDocument/2006/relationships/image" Target="../media/image61.jpe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10" Type="http://schemas.openxmlformats.org/officeDocument/2006/relationships/image" Target="../media/image51.png"/><Relationship Id="rId19" Type="http://schemas.openxmlformats.org/officeDocument/2006/relationships/image" Target="../media/image60.gif"/><Relationship Id="rId4" Type="http://schemas.openxmlformats.org/officeDocument/2006/relationships/image" Target="../media/image45.png"/><Relationship Id="rId9" Type="http://schemas.openxmlformats.org/officeDocument/2006/relationships/image" Target="../media/image50.jpeg"/><Relationship Id="rId14" Type="http://schemas.openxmlformats.org/officeDocument/2006/relationships/image" Target="../media/image55.gif"/><Relationship Id="rId22" Type="http://schemas.openxmlformats.org/officeDocument/2006/relationships/image" Target="../media/image63.jpeg"/><Relationship Id="rId27" Type="http://schemas.openxmlformats.org/officeDocument/2006/relationships/image" Target="../media/image68.png"/><Relationship Id="rId30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jpeg"/><Relationship Id="rId4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ypl.github.io/" TargetMode="Externa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tags" Target="../tags/tag109.xml"/><Relationship Id="rId39" Type="http://schemas.openxmlformats.org/officeDocument/2006/relationships/tags" Target="../tags/tag122.xml"/><Relationship Id="rId21" Type="http://schemas.openxmlformats.org/officeDocument/2006/relationships/tags" Target="../tags/tag104.xml"/><Relationship Id="rId34" Type="http://schemas.openxmlformats.org/officeDocument/2006/relationships/tags" Target="../tags/tag117.xml"/><Relationship Id="rId42" Type="http://schemas.openxmlformats.org/officeDocument/2006/relationships/tags" Target="../tags/tag125.xml"/><Relationship Id="rId47" Type="http://schemas.openxmlformats.org/officeDocument/2006/relationships/tags" Target="../tags/tag130.xml"/><Relationship Id="rId50" Type="http://schemas.openxmlformats.org/officeDocument/2006/relationships/tags" Target="../tags/tag133.xml"/><Relationship Id="rId55" Type="http://schemas.openxmlformats.org/officeDocument/2006/relationships/tags" Target="../tags/tag138.xml"/><Relationship Id="rId63" Type="http://schemas.openxmlformats.org/officeDocument/2006/relationships/tags" Target="../tags/tag146.xml"/><Relationship Id="rId68" Type="http://schemas.openxmlformats.org/officeDocument/2006/relationships/tags" Target="../tags/tag151.xml"/><Relationship Id="rId76" Type="http://schemas.openxmlformats.org/officeDocument/2006/relationships/tags" Target="../tags/tag159.xml"/><Relationship Id="rId84" Type="http://schemas.openxmlformats.org/officeDocument/2006/relationships/slideLayout" Target="../slideLayouts/slideLayout6.xml"/><Relationship Id="rId89" Type="http://schemas.openxmlformats.org/officeDocument/2006/relationships/image" Target="../media/image93.png"/><Relationship Id="rId7" Type="http://schemas.openxmlformats.org/officeDocument/2006/relationships/tags" Target="../tags/tag90.xml"/><Relationship Id="rId71" Type="http://schemas.openxmlformats.org/officeDocument/2006/relationships/tags" Target="../tags/tag154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9" Type="http://schemas.openxmlformats.org/officeDocument/2006/relationships/tags" Target="../tags/tag112.xml"/><Relationship Id="rId11" Type="http://schemas.openxmlformats.org/officeDocument/2006/relationships/tags" Target="../tags/tag94.xml"/><Relationship Id="rId24" Type="http://schemas.openxmlformats.org/officeDocument/2006/relationships/tags" Target="../tags/tag107.xml"/><Relationship Id="rId32" Type="http://schemas.openxmlformats.org/officeDocument/2006/relationships/tags" Target="../tags/tag115.xml"/><Relationship Id="rId37" Type="http://schemas.openxmlformats.org/officeDocument/2006/relationships/tags" Target="../tags/tag120.xml"/><Relationship Id="rId40" Type="http://schemas.openxmlformats.org/officeDocument/2006/relationships/tags" Target="../tags/tag123.xml"/><Relationship Id="rId45" Type="http://schemas.openxmlformats.org/officeDocument/2006/relationships/tags" Target="../tags/tag128.xml"/><Relationship Id="rId53" Type="http://schemas.openxmlformats.org/officeDocument/2006/relationships/tags" Target="../tags/tag136.xml"/><Relationship Id="rId58" Type="http://schemas.openxmlformats.org/officeDocument/2006/relationships/tags" Target="../tags/tag141.xml"/><Relationship Id="rId66" Type="http://schemas.openxmlformats.org/officeDocument/2006/relationships/tags" Target="../tags/tag149.xml"/><Relationship Id="rId74" Type="http://schemas.openxmlformats.org/officeDocument/2006/relationships/tags" Target="../tags/tag157.xml"/><Relationship Id="rId79" Type="http://schemas.openxmlformats.org/officeDocument/2006/relationships/tags" Target="../tags/tag162.xml"/><Relationship Id="rId87" Type="http://schemas.openxmlformats.org/officeDocument/2006/relationships/image" Target="../media/image8.png"/><Relationship Id="rId5" Type="http://schemas.openxmlformats.org/officeDocument/2006/relationships/tags" Target="../tags/tag88.xml"/><Relationship Id="rId61" Type="http://schemas.openxmlformats.org/officeDocument/2006/relationships/tags" Target="../tags/tag144.xml"/><Relationship Id="rId82" Type="http://schemas.openxmlformats.org/officeDocument/2006/relationships/tags" Target="../tags/tag165.xml"/><Relationship Id="rId90" Type="http://schemas.openxmlformats.org/officeDocument/2006/relationships/image" Target="../media/image94.png"/><Relationship Id="rId19" Type="http://schemas.openxmlformats.org/officeDocument/2006/relationships/tags" Target="../tags/tag102.xml"/><Relationship Id="rId14" Type="http://schemas.openxmlformats.org/officeDocument/2006/relationships/tags" Target="../tags/tag97.xml"/><Relationship Id="rId22" Type="http://schemas.openxmlformats.org/officeDocument/2006/relationships/tags" Target="../tags/tag105.xml"/><Relationship Id="rId27" Type="http://schemas.openxmlformats.org/officeDocument/2006/relationships/tags" Target="../tags/tag110.xml"/><Relationship Id="rId30" Type="http://schemas.openxmlformats.org/officeDocument/2006/relationships/tags" Target="../tags/tag113.xml"/><Relationship Id="rId35" Type="http://schemas.openxmlformats.org/officeDocument/2006/relationships/tags" Target="../tags/tag118.xml"/><Relationship Id="rId43" Type="http://schemas.openxmlformats.org/officeDocument/2006/relationships/tags" Target="../tags/tag126.xml"/><Relationship Id="rId48" Type="http://schemas.openxmlformats.org/officeDocument/2006/relationships/tags" Target="../tags/tag131.xml"/><Relationship Id="rId56" Type="http://schemas.openxmlformats.org/officeDocument/2006/relationships/tags" Target="../tags/tag139.xml"/><Relationship Id="rId64" Type="http://schemas.openxmlformats.org/officeDocument/2006/relationships/tags" Target="../tags/tag147.xml"/><Relationship Id="rId69" Type="http://schemas.openxmlformats.org/officeDocument/2006/relationships/tags" Target="../tags/tag152.xml"/><Relationship Id="rId77" Type="http://schemas.openxmlformats.org/officeDocument/2006/relationships/tags" Target="../tags/tag160.xml"/><Relationship Id="rId8" Type="http://schemas.openxmlformats.org/officeDocument/2006/relationships/tags" Target="../tags/tag91.xml"/><Relationship Id="rId51" Type="http://schemas.openxmlformats.org/officeDocument/2006/relationships/tags" Target="../tags/tag134.xml"/><Relationship Id="rId72" Type="http://schemas.openxmlformats.org/officeDocument/2006/relationships/tags" Target="../tags/tag155.xml"/><Relationship Id="rId80" Type="http://schemas.openxmlformats.org/officeDocument/2006/relationships/tags" Target="../tags/tag163.xml"/><Relationship Id="rId85" Type="http://schemas.openxmlformats.org/officeDocument/2006/relationships/notesSlide" Target="../notesSlides/notesSlide13.xml"/><Relationship Id="rId3" Type="http://schemas.openxmlformats.org/officeDocument/2006/relationships/tags" Target="../tags/tag86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tags" Target="../tags/tag108.xml"/><Relationship Id="rId33" Type="http://schemas.openxmlformats.org/officeDocument/2006/relationships/tags" Target="../tags/tag116.xml"/><Relationship Id="rId38" Type="http://schemas.openxmlformats.org/officeDocument/2006/relationships/tags" Target="../tags/tag121.xml"/><Relationship Id="rId46" Type="http://schemas.openxmlformats.org/officeDocument/2006/relationships/tags" Target="../tags/tag129.xml"/><Relationship Id="rId59" Type="http://schemas.openxmlformats.org/officeDocument/2006/relationships/tags" Target="../tags/tag142.xml"/><Relationship Id="rId67" Type="http://schemas.openxmlformats.org/officeDocument/2006/relationships/tags" Target="../tags/tag150.xml"/><Relationship Id="rId20" Type="http://schemas.openxmlformats.org/officeDocument/2006/relationships/tags" Target="../tags/tag103.xml"/><Relationship Id="rId41" Type="http://schemas.openxmlformats.org/officeDocument/2006/relationships/tags" Target="../tags/tag124.xml"/><Relationship Id="rId54" Type="http://schemas.openxmlformats.org/officeDocument/2006/relationships/tags" Target="../tags/tag137.xml"/><Relationship Id="rId62" Type="http://schemas.openxmlformats.org/officeDocument/2006/relationships/tags" Target="../tags/tag145.xml"/><Relationship Id="rId70" Type="http://schemas.openxmlformats.org/officeDocument/2006/relationships/tags" Target="../tags/tag153.xml"/><Relationship Id="rId75" Type="http://schemas.openxmlformats.org/officeDocument/2006/relationships/tags" Target="../tags/tag158.xml"/><Relationship Id="rId83" Type="http://schemas.openxmlformats.org/officeDocument/2006/relationships/tags" Target="../tags/tag166.xml"/><Relationship Id="rId88" Type="http://schemas.openxmlformats.org/officeDocument/2006/relationships/image" Target="../media/image92.png"/><Relationship Id="rId91" Type="http://schemas.openxmlformats.org/officeDocument/2006/relationships/image" Target="../media/image95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5" Type="http://schemas.openxmlformats.org/officeDocument/2006/relationships/tags" Target="../tags/tag98.xml"/><Relationship Id="rId23" Type="http://schemas.openxmlformats.org/officeDocument/2006/relationships/tags" Target="../tags/tag106.xml"/><Relationship Id="rId28" Type="http://schemas.openxmlformats.org/officeDocument/2006/relationships/tags" Target="../tags/tag111.xml"/><Relationship Id="rId36" Type="http://schemas.openxmlformats.org/officeDocument/2006/relationships/tags" Target="../tags/tag119.xml"/><Relationship Id="rId49" Type="http://schemas.openxmlformats.org/officeDocument/2006/relationships/tags" Target="../tags/tag132.xml"/><Relationship Id="rId57" Type="http://schemas.openxmlformats.org/officeDocument/2006/relationships/tags" Target="../tags/tag140.xml"/><Relationship Id="rId10" Type="http://schemas.openxmlformats.org/officeDocument/2006/relationships/tags" Target="../tags/tag93.xml"/><Relationship Id="rId31" Type="http://schemas.openxmlformats.org/officeDocument/2006/relationships/tags" Target="../tags/tag114.xml"/><Relationship Id="rId44" Type="http://schemas.openxmlformats.org/officeDocument/2006/relationships/tags" Target="../tags/tag127.xml"/><Relationship Id="rId52" Type="http://schemas.openxmlformats.org/officeDocument/2006/relationships/tags" Target="../tags/tag135.xml"/><Relationship Id="rId60" Type="http://schemas.openxmlformats.org/officeDocument/2006/relationships/tags" Target="../tags/tag143.xml"/><Relationship Id="rId65" Type="http://schemas.openxmlformats.org/officeDocument/2006/relationships/tags" Target="../tags/tag148.xml"/><Relationship Id="rId73" Type="http://schemas.openxmlformats.org/officeDocument/2006/relationships/tags" Target="../tags/tag156.xml"/><Relationship Id="rId78" Type="http://schemas.openxmlformats.org/officeDocument/2006/relationships/tags" Target="../tags/tag161.xml"/><Relationship Id="rId81" Type="http://schemas.openxmlformats.org/officeDocument/2006/relationships/tags" Target="../tags/tag164.xml"/><Relationship Id="rId86" Type="http://schemas.openxmlformats.org/officeDocument/2006/relationships/image" Target="../media/image7.png"/><Relationship Id="rId4" Type="http://schemas.openxmlformats.org/officeDocument/2006/relationships/tags" Target="../tags/tag87.xml"/><Relationship Id="rId9" Type="http://schemas.openxmlformats.org/officeDocument/2006/relationships/tags" Target="../tags/tag9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image" Target="../media/image8.png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iobe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ypl.github.i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t.info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5334000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ontent Placeholder 3"/>
          <p:cNvSpPr>
            <a:spLocks noGrp="1"/>
          </p:cNvSpPr>
          <p:nvPr>
            <p:ph idx="4294967295"/>
          </p:nvPr>
        </p:nvSpPr>
        <p:spPr>
          <a:xfrm>
            <a:off x="5292086" y="4653136"/>
            <a:ext cx="3457575" cy="1872208"/>
          </a:xfrm>
        </p:spPr>
        <p:txBody>
          <a:bodyPr/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hr-HR" sz="5400" b="1" dirty="0" smtClean="0"/>
              <a:t>HUJAK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hr-HR" sz="2000" b="1" dirty="0" smtClean="0">
                <a:solidFill>
                  <a:srgbClr val="800000"/>
                </a:solidFill>
              </a:rPr>
              <a:t>Hrvatska udruga Java korisnika</a:t>
            </a:r>
            <a:endParaRPr lang="en-US" sz="2000" b="1" dirty="0" smtClean="0">
              <a:solidFill>
                <a:srgbClr val="800000"/>
              </a:solidFill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sz="2000" b="1" dirty="0" smtClean="0"/>
              <a:t>Croatian Java User Association</a:t>
            </a:r>
            <a:endParaRPr lang="hr-HR" sz="2000" b="1" dirty="0" smtClean="0"/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sz="2000" dirty="0" smtClean="0"/>
              <a:t>www.</a:t>
            </a:r>
            <a:r>
              <a:rPr lang="en-US" sz="2000" dirty="0" smtClean="0">
                <a:solidFill>
                  <a:srgbClr val="800000"/>
                </a:solidFill>
              </a:rPr>
              <a:t>hujak</a:t>
            </a:r>
            <a:r>
              <a:rPr lang="en-US" sz="2000" dirty="0" smtClean="0"/>
              <a:t>.hr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502926" y="3573016"/>
            <a:ext cx="314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dr. sc. Branko Mihaljević</a:t>
            </a:r>
          </a:p>
          <a:p>
            <a:pPr algn="ctr"/>
            <a:r>
              <a:rPr lang="en-US" b="1" dirty="0" smtClean="0"/>
              <a:t>Aleksander Radovan</a:t>
            </a:r>
            <a:endParaRPr lang="hr-HR" b="1" dirty="0" smtClean="0"/>
          </a:p>
          <a:p>
            <a:pPr algn="ctr"/>
            <a:r>
              <a:rPr lang="hr-HR" b="1" dirty="0"/>
              <a:t>d</a:t>
            </a:r>
            <a:r>
              <a:rPr lang="hr-HR" b="1" dirty="0" smtClean="0"/>
              <a:t>r. sc. Kristina Marasović</a:t>
            </a:r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4283968" y="69269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Iskustva popularizacije </a:t>
            </a:r>
            <a:r>
              <a:rPr lang="hr-HR" sz="2800" b="1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programskog jezika Java </a:t>
            </a:r>
          </a:p>
          <a:p>
            <a:pPr algn="ctr"/>
            <a:r>
              <a:rPr lang="hr-HR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 prateće edukacijske i ostale aktivnosti</a:t>
            </a:r>
          </a:p>
        </p:txBody>
      </p:sp>
      <p:sp>
        <p:nvSpPr>
          <p:cNvPr id="7" name="AutoShape 2" descr="Slikovni rezultat za cuc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Slikovni rezultat za cuc 201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Slikovni rezultat za cuc 2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" y="160337"/>
            <a:ext cx="1800200" cy="100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Java na </a:t>
            </a:r>
            <a:r>
              <a:rPr lang="en-US" dirty="0" smtClean="0">
                <a:solidFill>
                  <a:srgbClr val="800000"/>
                </a:solidFill>
              </a:rPr>
              <a:t>Stack Overflow</a:t>
            </a:r>
            <a:r>
              <a:rPr lang="hr-HR" dirty="0" smtClean="0"/>
              <a:t>u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902452"/>
              </p:ext>
            </p:extLst>
          </p:nvPr>
        </p:nvGraphicFramePr>
        <p:xfrm>
          <a:off x="107504" y="1484785"/>
          <a:ext cx="9036495" cy="493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10</a:t>
            </a:fld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683568" y="6309320"/>
            <a:ext cx="69847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 smtClean="0">
                <a:solidFill>
                  <a:prstClr val="black"/>
                </a:solidFill>
              </a:rPr>
              <a:t>Izvor</a:t>
            </a:r>
            <a:r>
              <a:rPr lang="en-US" sz="800" dirty="0" smtClean="0">
                <a:solidFill>
                  <a:prstClr val="black"/>
                </a:solidFill>
              </a:rPr>
              <a:t>: Developer Survey Results 2016, </a:t>
            </a:r>
            <a:r>
              <a:rPr lang="en-US" sz="800" dirty="0" err="1" smtClean="0">
                <a:solidFill>
                  <a:prstClr val="black"/>
                </a:solidFill>
              </a:rPr>
              <a:t>stackoverflow</a:t>
            </a:r>
            <a:r>
              <a:rPr lang="en-US" sz="800" dirty="0" smtClean="0">
                <a:solidFill>
                  <a:prstClr val="black"/>
                </a:solidFill>
              </a:rPr>
              <a:t>, 2016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8" name="Picture 2" descr="Slikovni rezultat za stack overfl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84" y="4797152"/>
            <a:ext cx="3413553" cy="11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173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ogrady-media.redmonk.com/sogrady/files/2016/07/lang.rank_.Q316.plot-W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9"/>
            <a:ext cx="7313486" cy="493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7"/>
            <a:ext cx="7489527" cy="1143000"/>
          </a:xfrm>
        </p:spPr>
        <p:txBody>
          <a:bodyPr/>
          <a:lstStyle/>
          <a:p>
            <a:r>
              <a:rPr lang="hr-HR" dirty="0"/>
              <a:t>Java </a:t>
            </a:r>
            <a:r>
              <a:rPr lang="en-US" dirty="0" smtClean="0"/>
              <a:t>at</a:t>
            </a:r>
            <a:r>
              <a:rPr lang="hr-HR" dirty="0" smtClean="0"/>
              <a:t> </a:t>
            </a:r>
            <a:r>
              <a:rPr lang="hr-HR" dirty="0" err="1" smtClean="0">
                <a:solidFill>
                  <a:srgbClr val="800000"/>
                </a:solidFill>
              </a:rPr>
              <a:t>GitHub</a:t>
            </a:r>
            <a:r>
              <a:rPr lang="en-US" dirty="0" smtClean="0"/>
              <a:t>/</a:t>
            </a:r>
            <a:r>
              <a:rPr lang="hr-HR" dirty="0" err="1" smtClean="0">
                <a:solidFill>
                  <a:srgbClr val="800000"/>
                </a:solidFill>
              </a:rPr>
              <a:t>Stack</a:t>
            </a:r>
            <a:r>
              <a:rPr lang="hr-HR" dirty="0" smtClean="0">
                <a:solidFill>
                  <a:srgbClr val="800000"/>
                </a:solidFill>
              </a:rPr>
              <a:t> </a:t>
            </a:r>
            <a:r>
              <a:rPr lang="hr-HR" dirty="0" err="1">
                <a:solidFill>
                  <a:srgbClr val="800000"/>
                </a:solidFill>
              </a:rPr>
              <a:t>Overflow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786532" y="1844825"/>
            <a:ext cx="1033940" cy="360040"/>
          </a:xfrm>
          <a:prstGeom prst="ellipse">
            <a:avLst/>
          </a:prstGeom>
          <a:noFill/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290860" y="2463921"/>
            <a:ext cx="809532" cy="360040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948269" y="2775629"/>
            <a:ext cx="864097" cy="376099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6309320"/>
            <a:ext cx="69127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 smtClean="0">
                <a:solidFill>
                  <a:prstClr val="black"/>
                </a:solidFill>
              </a:rPr>
              <a:t>Izvor</a:t>
            </a:r>
            <a:r>
              <a:rPr lang="en-US" sz="800" dirty="0" smtClean="0">
                <a:solidFill>
                  <a:prstClr val="black"/>
                </a:solidFill>
              </a:rPr>
              <a:t>: </a:t>
            </a:r>
            <a:r>
              <a:rPr lang="en-US" sz="800" dirty="0">
                <a:solidFill>
                  <a:prstClr val="black"/>
                </a:solidFill>
              </a:rPr>
              <a:t>The </a:t>
            </a:r>
            <a:r>
              <a:rPr lang="en-US" sz="800" dirty="0" err="1">
                <a:solidFill>
                  <a:prstClr val="black"/>
                </a:solidFill>
              </a:rPr>
              <a:t>RedMonk</a:t>
            </a:r>
            <a:r>
              <a:rPr lang="en-US" sz="800" dirty="0">
                <a:solidFill>
                  <a:prstClr val="black"/>
                </a:solidFill>
              </a:rPr>
              <a:t> Programming Language </a:t>
            </a:r>
            <a:r>
              <a:rPr lang="en-US" sz="800" dirty="0" smtClean="0">
                <a:solidFill>
                  <a:prstClr val="black"/>
                </a:solidFill>
              </a:rPr>
              <a:t>Rankings, </a:t>
            </a:r>
            <a:r>
              <a:rPr lang="en-US" sz="800" dirty="0" err="1" smtClean="0">
                <a:solidFill>
                  <a:prstClr val="black"/>
                </a:solidFill>
              </a:rPr>
              <a:t>RedMonk</a:t>
            </a:r>
            <a:r>
              <a:rPr lang="en-US" sz="800" dirty="0" smtClean="0">
                <a:solidFill>
                  <a:prstClr val="black"/>
                </a:solidFill>
              </a:rPr>
              <a:t>, </a:t>
            </a:r>
            <a:r>
              <a:rPr lang="hr-HR" sz="800" dirty="0" smtClean="0">
                <a:solidFill>
                  <a:prstClr val="black"/>
                </a:solidFill>
              </a:rPr>
              <a:t>srpanj </a:t>
            </a:r>
            <a:r>
              <a:rPr lang="en-US" sz="800" dirty="0" smtClean="0">
                <a:solidFill>
                  <a:prstClr val="black"/>
                </a:solidFill>
              </a:rPr>
              <a:t>2016, </a:t>
            </a:r>
            <a:r>
              <a:rPr lang="en-US" sz="800" dirty="0" smtClean="0">
                <a:hlinkClick r:id="rId4"/>
              </a:rPr>
              <a:t>redmonk.com/</a:t>
            </a:r>
            <a:r>
              <a:rPr lang="en-US" sz="800" dirty="0" err="1" smtClean="0">
                <a:hlinkClick r:id="rId4"/>
              </a:rPr>
              <a:t>sogrady</a:t>
            </a:r>
            <a:r>
              <a:rPr lang="en-US" sz="800" dirty="0" smtClean="0">
                <a:hlinkClick r:id="rId4"/>
              </a:rPr>
              <a:t>/2016/07/20/language-rankings-6-16/</a:t>
            </a:r>
            <a:r>
              <a:rPr lang="en-US" sz="800" dirty="0" smtClean="0"/>
              <a:t> </a:t>
            </a:r>
            <a:endParaRPr lang="en-US" sz="800" dirty="0"/>
          </a:p>
        </p:txBody>
      </p:sp>
      <p:pic>
        <p:nvPicPr>
          <p:cNvPr id="20485" name="Picture 5" descr="Slikovni rezultat za redmon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5700"/>
            <a:ext cx="1440160" cy="49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likovni rezultat za githu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02" y="3861048"/>
            <a:ext cx="1302912" cy="108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likovni rezultat za stack overflo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02" y="5085184"/>
            <a:ext cx="1584176" cy="51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58844" y="2266152"/>
            <a:ext cx="2005677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1. </a:t>
            </a:r>
            <a:r>
              <a:rPr lang="en-US" b="1" dirty="0" smtClean="0">
                <a:solidFill>
                  <a:prstClr val="black"/>
                </a:solidFill>
              </a:rPr>
              <a:t>JavaScript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2. </a:t>
            </a:r>
            <a:r>
              <a:rPr lang="en-US" b="1" dirty="0" smtClean="0">
                <a:solidFill>
                  <a:srgbClr val="800000"/>
                </a:solidFill>
              </a:rPr>
              <a:t>Java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3. </a:t>
            </a:r>
            <a:r>
              <a:rPr lang="en-US" b="1" dirty="0" smtClean="0">
                <a:solidFill>
                  <a:prstClr val="black"/>
                </a:solidFill>
              </a:rPr>
              <a:t>PHP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4. </a:t>
            </a:r>
            <a:r>
              <a:rPr lang="en-US" b="1" dirty="0" smtClean="0">
                <a:solidFill>
                  <a:prstClr val="black"/>
                </a:solidFill>
              </a:rPr>
              <a:t>Python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5. </a:t>
            </a:r>
            <a:r>
              <a:rPr lang="en-US" b="1" dirty="0" smtClean="0">
                <a:solidFill>
                  <a:prstClr val="black"/>
                </a:solidFill>
              </a:rPr>
              <a:t>C#, C++, Ruby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8. </a:t>
            </a:r>
            <a:r>
              <a:rPr lang="en-US" b="1" dirty="0" smtClean="0">
                <a:solidFill>
                  <a:prstClr val="black"/>
                </a:solidFill>
              </a:rPr>
              <a:t>CSS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9. </a:t>
            </a:r>
            <a:r>
              <a:rPr lang="en-US" b="1" dirty="0" smtClean="0">
                <a:solidFill>
                  <a:prstClr val="black"/>
                </a:solidFill>
              </a:rPr>
              <a:t>C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10. </a:t>
            </a:r>
            <a:r>
              <a:rPr lang="en-US" b="1" dirty="0" smtClean="0">
                <a:solidFill>
                  <a:prstClr val="black"/>
                </a:solidFill>
              </a:rPr>
              <a:t>Objective-C</a:t>
            </a:r>
          </a:p>
          <a:p>
            <a:r>
              <a:rPr lang="en-US" dirty="0" smtClean="0"/>
              <a:t>11. </a:t>
            </a:r>
            <a:r>
              <a:rPr lang="en-US" b="1" dirty="0"/>
              <a:t>Shell</a:t>
            </a:r>
            <a:br>
              <a:rPr lang="en-US" b="1" dirty="0"/>
            </a:br>
            <a:r>
              <a:rPr lang="en-US" dirty="0" smtClean="0"/>
              <a:t>12. </a:t>
            </a:r>
            <a:r>
              <a:rPr lang="en-US" b="1" dirty="0"/>
              <a:t>R</a:t>
            </a:r>
            <a:br>
              <a:rPr lang="en-US" b="1" dirty="0"/>
            </a:br>
            <a:r>
              <a:rPr lang="en-US" dirty="0" smtClean="0"/>
              <a:t>13. </a:t>
            </a:r>
            <a:r>
              <a:rPr lang="en-US" b="1" dirty="0"/>
              <a:t>Perl</a:t>
            </a:r>
            <a:br>
              <a:rPr lang="en-US" b="1" dirty="0"/>
            </a:br>
            <a:r>
              <a:rPr lang="en-US" dirty="0" smtClean="0"/>
              <a:t>14. </a:t>
            </a:r>
            <a:r>
              <a:rPr lang="en-US" b="1" dirty="0"/>
              <a:t>Scala</a:t>
            </a:r>
            <a:br>
              <a:rPr lang="en-US" b="1" dirty="0"/>
            </a:br>
            <a:r>
              <a:rPr lang="en-US" dirty="0" smtClean="0"/>
              <a:t>15. </a:t>
            </a:r>
            <a:r>
              <a:rPr lang="en-US" b="1" dirty="0"/>
              <a:t>Go</a:t>
            </a:r>
            <a:br>
              <a:rPr lang="en-US" b="1" dirty="0"/>
            </a:br>
            <a:r>
              <a:rPr lang="en-US" dirty="0" smtClean="0"/>
              <a:t>16. </a:t>
            </a:r>
            <a:r>
              <a:rPr lang="en-US" b="1" dirty="0" smtClean="0"/>
              <a:t>Haskell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Branko Mihaljević, Aleksander Radovan, Kristina Marasović - CUC 2016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971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</a:t>
            </a:r>
            <a:r>
              <a:rPr lang="hr-HR" dirty="0" smtClean="0"/>
              <a:t>u </a:t>
            </a:r>
            <a:r>
              <a:rPr lang="hr-HR" dirty="0" smtClean="0">
                <a:solidFill>
                  <a:srgbClr val="800000"/>
                </a:solidFill>
              </a:rPr>
              <a:t>Hrvatskoj</a:t>
            </a:r>
            <a:r>
              <a:rPr lang="hr-HR" dirty="0" smtClean="0"/>
              <a:t>?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22599"/>
            <a:ext cx="8642350" cy="4902745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>
                <a:solidFill>
                  <a:srgbClr val="800000"/>
                </a:solidFill>
              </a:rPr>
              <a:t>V</a:t>
            </a:r>
            <a:r>
              <a:rPr lang="hr-HR" b="1" dirty="0" smtClean="0">
                <a:solidFill>
                  <a:srgbClr val="800000"/>
                </a:solidFill>
              </a:rPr>
              <a:t>rlo </a:t>
            </a:r>
            <a:r>
              <a:rPr lang="hr-HR" b="1" dirty="0">
                <a:solidFill>
                  <a:srgbClr val="800000"/>
                </a:solidFill>
              </a:rPr>
              <a:t>popularna </a:t>
            </a:r>
            <a:r>
              <a:rPr lang="hr-HR" b="1" dirty="0" smtClean="0">
                <a:solidFill>
                  <a:srgbClr val="800000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hr-HR" dirty="0" smtClean="0"/>
              <a:t>Praktički </a:t>
            </a:r>
            <a:r>
              <a:rPr lang="hr-HR" dirty="0"/>
              <a:t>na </a:t>
            </a:r>
            <a:r>
              <a:rPr lang="hr-HR" dirty="0" smtClean="0"/>
              <a:t>skoro svim </a:t>
            </a:r>
            <a:r>
              <a:rPr lang="hr-HR" dirty="0"/>
              <a:t>studijskim programima </a:t>
            </a:r>
            <a:r>
              <a:rPr lang="hr-HR" b="1" dirty="0" smtClean="0"/>
              <a:t>računarstva</a:t>
            </a:r>
            <a:r>
              <a:rPr lang="hr-HR" dirty="0"/>
              <a:t> </a:t>
            </a:r>
            <a:r>
              <a:rPr lang="hr-HR" dirty="0" smtClean="0"/>
              <a:t>i </a:t>
            </a:r>
            <a:r>
              <a:rPr lang="hr-HR" b="1" dirty="0"/>
              <a:t>informatike</a:t>
            </a:r>
            <a:r>
              <a:rPr lang="hr-HR" dirty="0"/>
              <a:t> </a:t>
            </a:r>
            <a:r>
              <a:rPr lang="hr-HR" b="1" dirty="0">
                <a:solidFill>
                  <a:srgbClr val="800000"/>
                </a:solidFill>
              </a:rPr>
              <a:t>visokih škola, veleučilišta i </a:t>
            </a:r>
            <a:r>
              <a:rPr lang="hr-HR" b="1" dirty="0" smtClean="0">
                <a:solidFill>
                  <a:srgbClr val="800000"/>
                </a:solidFill>
              </a:rPr>
              <a:t>sveučilišta</a:t>
            </a:r>
            <a:r>
              <a:rPr lang="hr-HR" dirty="0" smtClean="0"/>
              <a:t> u Hrvatskoj</a:t>
            </a:r>
          </a:p>
          <a:p>
            <a:pPr lvl="1"/>
            <a:r>
              <a:rPr lang="hr-HR" dirty="0" smtClean="0"/>
              <a:t>U skladu </a:t>
            </a:r>
            <a:r>
              <a:rPr lang="hr-HR" dirty="0"/>
              <a:t>s </a:t>
            </a:r>
            <a:r>
              <a:rPr lang="hr-HR" dirty="0" smtClean="0"/>
              <a:t>praksom </a:t>
            </a:r>
            <a:r>
              <a:rPr lang="hr-HR" dirty="0"/>
              <a:t>uvodnih predmeta programiranja studija računarstva </a:t>
            </a:r>
            <a:r>
              <a:rPr lang="hr-HR" dirty="0" smtClean="0"/>
              <a:t>najpoznatijih </a:t>
            </a:r>
            <a:r>
              <a:rPr lang="hr-HR" dirty="0"/>
              <a:t>sveučilišta u </a:t>
            </a:r>
            <a:r>
              <a:rPr lang="hr-HR" dirty="0" smtClean="0"/>
              <a:t>SAD-u</a:t>
            </a:r>
            <a:endParaRPr lang="en-US" dirty="0" smtClean="0"/>
          </a:p>
          <a:p>
            <a:r>
              <a:rPr lang="hr-HR" b="1" dirty="0" smtClean="0"/>
              <a:t>Srednje škole</a:t>
            </a:r>
            <a:r>
              <a:rPr lang="en-US" dirty="0" smtClean="0"/>
              <a:t>?</a:t>
            </a:r>
            <a:endParaRPr lang="hr-HR" dirty="0" smtClean="0"/>
          </a:p>
          <a:p>
            <a:pPr lvl="1"/>
            <a:r>
              <a:rPr lang="hr-HR" dirty="0" smtClean="0"/>
              <a:t>Nešto kompleksnija i zahtjevnija, ali moguća</a:t>
            </a:r>
            <a:endParaRPr lang="en-US" dirty="0" smtClean="0"/>
          </a:p>
          <a:p>
            <a:pPr lvl="1"/>
            <a:r>
              <a:rPr lang="hr-HR" dirty="0" smtClean="0"/>
              <a:t>Primjer: </a:t>
            </a:r>
            <a:r>
              <a:rPr lang="en-US" b="1" dirty="0" err="1" smtClean="0"/>
              <a:t>Eksperimentalni</a:t>
            </a:r>
            <a:r>
              <a:rPr lang="en-US" b="1" dirty="0" smtClean="0"/>
              <a:t> </a:t>
            </a:r>
            <a:r>
              <a:rPr lang="hr-HR" b="1" dirty="0" smtClean="0"/>
              <a:t>strukovni </a:t>
            </a:r>
            <a:r>
              <a:rPr lang="hr-HR" b="1" dirty="0"/>
              <a:t>kurikulum </a:t>
            </a:r>
            <a:r>
              <a:rPr lang="hr-HR" dirty="0"/>
              <a:t>za kvalifikaciju </a:t>
            </a:r>
            <a:r>
              <a:rPr lang="hr-HR" b="1" dirty="0"/>
              <a:t>Tehničar za računalstvo</a:t>
            </a:r>
            <a:endParaRPr lang="en-US" b="1" dirty="0" smtClean="0"/>
          </a:p>
          <a:p>
            <a:r>
              <a:rPr lang="hr-HR" b="1" dirty="0" smtClean="0"/>
              <a:t>Osnovne škole</a:t>
            </a:r>
            <a:r>
              <a:rPr lang="hr-HR" dirty="0" smtClean="0"/>
              <a:t>?</a:t>
            </a:r>
          </a:p>
          <a:p>
            <a:pPr lvl="1"/>
            <a:r>
              <a:rPr lang="hr-HR" dirty="0" smtClean="0"/>
              <a:t>Potencijalno krenuti tek s </a:t>
            </a:r>
            <a:r>
              <a:rPr lang="hr-HR" b="1" dirty="0" smtClean="0"/>
              <a:t>osnovama</a:t>
            </a:r>
            <a:r>
              <a:rPr lang="hr-HR" dirty="0" smtClean="0"/>
              <a:t> programiranja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12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569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</a:t>
            </a:r>
            <a:r>
              <a:rPr lang="hr-HR" dirty="0" smtClean="0">
                <a:solidFill>
                  <a:srgbClr val="800000"/>
                </a:solidFill>
              </a:rPr>
              <a:t>započeti</a:t>
            </a:r>
            <a:r>
              <a:rPr lang="hr-HR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Scratch</a:t>
            </a:r>
            <a:r>
              <a:rPr lang="hr-HR" dirty="0" smtClean="0"/>
              <a:t> (7-16 g.) i </a:t>
            </a:r>
            <a:r>
              <a:rPr lang="hr-HR" b="1" dirty="0" err="1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ScratchJr</a:t>
            </a:r>
            <a:r>
              <a:rPr lang="hr-HR" b="1" dirty="0" smtClean="0">
                <a:solidFill>
                  <a:srgbClr val="800000"/>
                </a:solidFill>
              </a:rPr>
              <a:t> </a:t>
            </a:r>
            <a:r>
              <a:rPr lang="hr-HR" dirty="0" smtClean="0"/>
              <a:t>(5-7 g.)</a:t>
            </a:r>
          </a:p>
          <a:p>
            <a:pPr lvl="1"/>
            <a:r>
              <a:rPr lang="hr-HR" dirty="0" smtClean="0">
                <a:hlinkClick r:id="rId3"/>
              </a:rPr>
              <a:t>scratch.mit.edu</a:t>
            </a:r>
            <a:r>
              <a:rPr lang="hr-HR" dirty="0" smtClean="0"/>
              <a:t>, MIT </a:t>
            </a:r>
            <a:r>
              <a:rPr lang="hr-HR" dirty="0" err="1" smtClean="0"/>
              <a:t>Media</a:t>
            </a:r>
            <a:r>
              <a:rPr lang="hr-HR" dirty="0" smtClean="0"/>
              <a:t> </a:t>
            </a:r>
            <a:r>
              <a:rPr lang="hr-HR" dirty="0" err="1" smtClean="0"/>
              <a:t>Lab</a:t>
            </a:r>
            <a:endParaRPr lang="hr-HR" dirty="0" smtClean="0"/>
          </a:p>
          <a:p>
            <a:r>
              <a:rPr lang="en-US" b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Alice</a:t>
            </a:r>
            <a:r>
              <a:rPr lang="hr-HR" dirty="0" smtClean="0"/>
              <a:t> (11-18 g.)</a:t>
            </a:r>
          </a:p>
          <a:p>
            <a:pPr lvl="1"/>
            <a:r>
              <a:rPr lang="en-US" dirty="0" smtClean="0">
                <a:hlinkClick r:id="rId4"/>
              </a:rPr>
              <a:t>www.alice.org</a:t>
            </a:r>
            <a:r>
              <a:rPr lang="hr-HR" dirty="0" smtClean="0"/>
              <a:t>, </a:t>
            </a:r>
            <a:r>
              <a:rPr lang="hr-HR" dirty="0" err="1" smtClean="0"/>
              <a:t>Carnegie</a:t>
            </a:r>
            <a:r>
              <a:rPr lang="hr-HR" dirty="0" smtClean="0"/>
              <a:t> </a:t>
            </a:r>
            <a:r>
              <a:rPr lang="hr-HR" dirty="0" err="1" smtClean="0"/>
              <a:t>Mellon</a:t>
            </a:r>
            <a:r>
              <a:rPr lang="hr-HR" dirty="0" smtClean="0"/>
              <a:t> </a:t>
            </a:r>
            <a:r>
              <a:rPr lang="hr-HR" dirty="0" err="1" smtClean="0"/>
              <a:t>University</a:t>
            </a:r>
            <a:endParaRPr lang="hr-HR" dirty="0" smtClean="0"/>
          </a:p>
          <a:p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Greenfoot</a:t>
            </a:r>
            <a:r>
              <a:rPr lang="hr-HR" dirty="0"/>
              <a:t> (</a:t>
            </a:r>
            <a:r>
              <a:rPr lang="hr-HR" dirty="0" smtClean="0"/>
              <a:t>13-20+ </a:t>
            </a:r>
            <a:r>
              <a:rPr lang="hr-HR" dirty="0"/>
              <a:t>g</a:t>
            </a:r>
            <a:r>
              <a:rPr lang="hr-HR" dirty="0" smtClean="0"/>
              <a:t>.)</a:t>
            </a:r>
          </a:p>
          <a:p>
            <a:pPr lvl="1"/>
            <a:r>
              <a:rPr lang="hr-HR" dirty="0" smtClean="0">
                <a:hlinkClick r:id="rId5"/>
              </a:rPr>
              <a:t>www.greenfoot.org</a:t>
            </a:r>
            <a:r>
              <a:rPr lang="hr-HR" dirty="0" smtClean="0"/>
              <a:t>, </a:t>
            </a:r>
            <a:r>
              <a:rPr lang="hr-HR" dirty="0" err="1" smtClean="0"/>
              <a:t>University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Kent</a:t>
            </a:r>
            <a:endParaRPr lang="hr-HR" dirty="0" smtClean="0"/>
          </a:p>
          <a:p>
            <a:r>
              <a:rPr lang="en-US" b="1" dirty="0" err="1" smtClean="0"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BlueJ</a:t>
            </a:r>
            <a:r>
              <a:rPr lang="hr-HR" dirty="0" smtClean="0"/>
              <a:t> (15-20+ g.) i</a:t>
            </a:r>
            <a:r>
              <a:rPr lang="en-US" dirty="0" smtClean="0"/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jGRASP</a:t>
            </a:r>
            <a:endParaRPr lang="hr-HR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Eclipse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IntelliJ IDEA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NetBeans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13</a:t>
            </a:fld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755576" y="6309320"/>
            <a:ext cx="69127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 smtClean="0">
                <a:solidFill>
                  <a:prstClr val="black"/>
                </a:solidFill>
              </a:rPr>
              <a:t>Izvor</a:t>
            </a:r>
            <a:r>
              <a:rPr lang="en-US" sz="800" dirty="0" smtClean="0">
                <a:solidFill>
                  <a:prstClr val="black"/>
                </a:solidFill>
              </a:rPr>
              <a:t>:</a:t>
            </a:r>
            <a:r>
              <a:rPr lang="hr-HR" sz="800" dirty="0" smtClean="0">
                <a:solidFill>
                  <a:prstClr val="black"/>
                </a:solidFill>
              </a:rPr>
              <a:t> Alice, </a:t>
            </a:r>
            <a:r>
              <a:rPr lang="hr-HR" sz="800" dirty="0" err="1" smtClean="0">
                <a:solidFill>
                  <a:prstClr val="black"/>
                </a:solidFill>
              </a:rPr>
              <a:t>Greenfoot</a:t>
            </a:r>
            <a:r>
              <a:rPr lang="hr-HR" sz="800" dirty="0" smtClean="0">
                <a:solidFill>
                  <a:prstClr val="black"/>
                </a:solidFill>
              </a:rPr>
              <a:t>, </a:t>
            </a:r>
            <a:r>
              <a:rPr lang="hr-HR" sz="800" dirty="0" err="1" smtClean="0">
                <a:solidFill>
                  <a:prstClr val="black"/>
                </a:solidFill>
              </a:rPr>
              <a:t>and</a:t>
            </a:r>
            <a:r>
              <a:rPr lang="hr-HR" sz="800" dirty="0" smtClean="0">
                <a:solidFill>
                  <a:prstClr val="black"/>
                </a:solidFill>
              </a:rPr>
              <a:t> </a:t>
            </a:r>
            <a:r>
              <a:rPr lang="hr-HR" sz="800" dirty="0" err="1" smtClean="0">
                <a:solidFill>
                  <a:prstClr val="black"/>
                </a:solidFill>
              </a:rPr>
              <a:t>Scratch</a:t>
            </a:r>
            <a:r>
              <a:rPr lang="hr-HR" sz="800" dirty="0" smtClean="0">
                <a:solidFill>
                  <a:prstClr val="black"/>
                </a:solidFill>
              </a:rPr>
              <a:t> – A </a:t>
            </a:r>
            <a:r>
              <a:rPr lang="hr-HR" sz="800" dirty="0" err="1" smtClean="0">
                <a:solidFill>
                  <a:prstClr val="black"/>
                </a:solidFill>
              </a:rPr>
              <a:t>Discussion</a:t>
            </a:r>
            <a:r>
              <a:rPr lang="hr-HR" sz="800" dirty="0" smtClean="0">
                <a:solidFill>
                  <a:prstClr val="black"/>
                </a:solidFill>
              </a:rPr>
              <a:t>, </a:t>
            </a:r>
            <a:r>
              <a:rPr lang="hr-HR" sz="800" dirty="0" err="1" smtClean="0">
                <a:solidFill>
                  <a:prstClr val="black"/>
                </a:solidFill>
              </a:rPr>
              <a:t>Utting</a:t>
            </a:r>
            <a:r>
              <a:rPr lang="hr-HR" sz="800" dirty="0" smtClean="0">
                <a:solidFill>
                  <a:prstClr val="black"/>
                </a:solidFill>
              </a:rPr>
              <a:t> et al., </a:t>
            </a:r>
            <a:r>
              <a:rPr lang="en-US" sz="800" dirty="0" smtClean="0"/>
              <a:t>ACM </a:t>
            </a:r>
            <a:r>
              <a:rPr lang="en-US" sz="800" dirty="0"/>
              <a:t>Trans. </a:t>
            </a:r>
            <a:r>
              <a:rPr lang="en-US" sz="800" dirty="0" smtClean="0"/>
              <a:t>Comp. Edu. </a:t>
            </a:r>
            <a:r>
              <a:rPr lang="en-US" sz="800" dirty="0"/>
              <a:t>10, 4, Article </a:t>
            </a:r>
            <a:r>
              <a:rPr lang="en-US" sz="800" dirty="0" smtClean="0"/>
              <a:t>17</a:t>
            </a:r>
            <a:r>
              <a:rPr lang="hr-HR" sz="800" dirty="0" smtClean="0"/>
              <a:t>, </a:t>
            </a:r>
            <a:r>
              <a:rPr lang="en-US" sz="800" dirty="0" smtClean="0"/>
              <a:t> </a:t>
            </a:r>
            <a:r>
              <a:rPr lang="hr-HR" sz="800" dirty="0" smtClean="0"/>
              <a:t>studeni </a:t>
            </a:r>
            <a:r>
              <a:rPr lang="en-US" sz="800" dirty="0" smtClean="0"/>
              <a:t>2010</a:t>
            </a:r>
            <a:r>
              <a:rPr lang="hr-HR" sz="800" dirty="0" smtClean="0"/>
              <a:t>.</a:t>
            </a:r>
            <a:endParaRPr lang="en-US" sz="800" dirty="0"/>
          </a:p>
        </p:txBody>
      </p:sp>
      <p:pic>
        <p:nvPicPr>
          <p:cNvPr id="5124" name="Picture 4" descr="Slikovni rezultat za alice 3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24" y="2780928"/>
            <a:ext cx="1433364" cy="14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likovni rezultat za scratchj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46" y="1484784"/>
            <a:ext cx="248754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likovni rezultat za greenfo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89041"/>
            <a:ext cx="1233931" cy="123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Slikovni rezultat za bluej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908" y="4797152"/>
            <a:ext cx="1047388" cy="104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Downloa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55" y="5022972"/>
            <a:ext cx="638393" cy="63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Slikovni rezultat za intellij ide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46" y="558924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Slikovni rezultat za eclipse id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46" y="5830252"/>
            <a:ext cx="638200" cy="6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Slikovni rezultat za netbeans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05264"/>
            <a:ext cx="621771" cy="65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456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</a:t>
            </a:r>
            <a:r>
              <a:rPr lang="hr-HR" dirty="0" smtClean="0">
                <a:solidFill>
                  <a:srgbClr val="800000"/>
                </a:solidFill>
              </a:rPr>
              <a:t>zajednica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Java User Group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hr-HR" dirty="0" smtClean="0"/>
              <a:t>(</a:t>
            </a:r>
            <a:r>
              <a:rPr lang="hr-HR" b="1" dirty="0" smtClean="0"/>
              <a:t>JUG</a:t>
            </a:r>
            <a:r>
              <a:rPr lang="hr-HR" dirty="0" smtClean="0"/>
              <a:t>)</a:t>
            </a:r>
          </a:p>
          <a:p>
            <a:pPr lvl="1"/>
            <a:r>
              <a:rPr lang="hr-HR" b="1" dirty="0" smtClean="0"/>
              <a:t>350+</a:t>
            </a:r>
            <a:r>
              <a:rPr lang="hr-HR" dirty="0" smtClean="0"/>
              <a:t> formalnih i neformalnih Java zajednica </a:t>
            </a:r>
            <a:br>
              <a:rPr lang="hr-HR" dirty="0" smtClean="0"/>
            </a:br>
            <a:r>
              <a:rPr lang="hr-HR" dirty="0" smtClean="0"/>
              <a:t>s više od </a:t>
            </a:r>
            <a:r>
              <a:rPr lang="hr-HR" b="1" dirty="0" smtClean="0"/>
              <a:t>460000 </a:t>
            </a:r>
            <a:r>
              <a:rPr lang="hr-HR" dirty="0" smtClean="0"/>
              <a:t>članova</a:t>
            </a:r>
          </a:p>
          <a:p>
            <a:pPr lvl="1"/>
            <a:r>
              <a:rPr lang="hr-HR" dirty="0" smtClean="0"/>
              <a:t>Organizacija skupova, radionica i konferencija, evaluacija tehnologija, recenzija publikacija …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Java Community Process </a:t>
            </a:r>
            <a:r>
              <a:rPr lang="hr-HR" dirty="0" smtClean="0"/>
              <a:t>(</a:t>
            </a:r>
            <a:r>
              <a:rPr lang="hr-HR" b="1" dirty="0" smtClean="0"/>
              <a:t>JCP</a:t>
            </a:r>
            <a:r>
              <a:rPr lang="hr-HR" dirty="0" smtClean="0"/>
              <a:t>)</a:t>
            </a:r>
          </a:p>
          <a:p>
            <a:pPr lvl="1"/>
            <a:r>
              <a:rPr lang="hr-HR" dirty="0" smtClean="0"/>
              <a:t>Mehanizam razvoja standarda </a:t>
            </a:r>
            <a:br>
              <a:rPr lang="hr-HR" dirty="0" smtClean="0"/>
            </a:br>
            <a:r>
              <a:rPr lang="hr-HR" dirty="0" smtClean="0"/>
              <a:t>tehničkih specifikacija </a:t>
            </a:r>
            <a:r>
              <a:rPr lang="hr-HR" b="1" dirty="0" smtClean="0"/>
              <a:t>JSR </a:t>
            </a:r>
            <a:br>
              <a:rPr lang="hr-HR" b="1" dirty="0" smtClean="0"/>
            </a:br>
            <a:r>
              <a:rPr lang="hr-HR" dirty="0" smtClean="0"/>
              <a:t>(</a:t>
            </a:r>
            <a:r>
              <a:rPr lang="en-US" i="1" dirty="0" smtClean="0"/>
              <a:t>Java Specification Request</a:t>
            </a:r>
            <a:r>
              <a:rPr lang="hr-HR" dirty="0" smtClean="0"/>
              <a:t>)</a:t>
            </a:r>
          </a:p>
          <a:p>
            <a:r>
              <a:rPr lang="hr-HR" b="1" dirty="0" smtClean="0">
                <a:solidFill>
                  <a:srgbClr val="800000"/>
                </a:solidFill>
              </a:rPr>
              <a:t>Java </a:t>
            </a:r>
            <a:r>
              <a:rPr lang="hr-HR" b="1" dirty="0" err="1" smtClean="0">
                <a:solidFill>
                  <a:srgbClr val="800000"/>
                </a:solidFill>
              </a:rPr>
              <a:t>Champions</a:t>
            </a:r>
            <a:endParaRPr lang="hr-HR" b="1" dirty="0" smtClean="0">
              <a:solidFill>
                <a:srgbClr val="800000"/>
              </a:solidFill>
            </a:endParaRPr>
          </a:p>
          <a:p>
            <a:pPr lvl="1"/>
            <a:r>
              <a:rPr lang="hr-HR" dirty="0" smtClean="0"/>
              <a:t>Počasna </a:t>
            </a:r>
            <a:r>
              <a:rPr lang="hr-HR" b="1" dirty="0" smtClean="0"/>
              <a:t>titula</a:t>
            </a:r>
            <a:r>
              <a:rPr lang="hr-HR" dirty="0" smtClean="0"/>
              <a:t> za 192 osobe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72484-F5D2-4A7D-BF4A-CE3F27EB75E9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  <p:pic>
        <p:nvPicPr>
          <p:cNvPr id="10" name="Picture 3" descr="C:\Data\Job\HUJAK - CroJUA\Slike\ju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1484784"/>
            <a:ext cx="1296145" cy="128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Slikovni rezultat za java champ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52" y="4797152"/>
            <a:ext cx="1825380" cy="182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Slikovni rezultat za java community proc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865" y="3824228"/>
            <a:ext cx="2540607" cy="133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1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1439"/>
            <a:ext cx="9144000" cy="491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15620" y="274637"/>
            <a:ext cx="7777559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350+ JUG</a:t>
            </a:r>
            <a:r>
              <a:rPr lang="hr-HR" dirty="0" smtClean="0"/>
              <a:t>-ova na svijetu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www.hujak.hr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8BA0F-A3CC-49CA-BC42-A81293D86D5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9" name="Picture 3" descr="C:\Data\Job\HUJAK - CroJUA\Slike\ju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359" y="1941436"/>
            <a:ext cx="116108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919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796" y="1696546"/>
            <a:ext cx="9150796" cy="517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100+</a:t>
            </a:r>
            <a:r>
              <a:rPr lang="en-US" dirty="0" smtClean="0"/>
              <a:t> JUG</a:t>
            </a:r>
            <a:r>
              <a:rPr lang="hr-HR" dirty="0" smtClean="0"/>
              <a:t>-ova u </a:t>
            </a:r>
            <a:r>
              <a:rPr lang="hr-HR" dirty="0" smtClean="0">
                <a:solidFill>
                  <a:srgbClr val="800000"/>
                </a:solidFill>
              </a:rPr>
              <a:t>Europi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www.hujak.hr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055" name="Picture 7" descr="E:\Dropbox\HUJAK\Slike\HUJAK logo\HUJAK logo 128x128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66" y="4698751"/>
            <a:ext cx="504790" cy="50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3528" y="1844826"/>
            <a:ext cx="8424936" cy="132343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hr-HR" b="1" dirty="0" smtClean="0"/>
              <a:t>Hrvatska udruga Java korisnika – </a:t>
            </a:r>
            <a:r>
              <a:rPr lang="hr-HR" b="1" dirty="0" smtClean="0">
                <a:solidFill>
                  <a:srgbClr val="800000"/>
                </a:solidFill>
              </a:rPr>
              <a:t>HUJAK</a:t>
            </a:r>
          </a:p>
          <a:p>
            <a:pPr marL="0" lvl="1"/>
            <a:endParaRPr lang="en-US" sz="800" i="1" dirty="0" smtClean="0"/>
          </a:p>
          <a:p>
            <a:pPr marL="0" lvl="1" algn="ctr"/>
            <a:r>
              <a:rPr lang="vi-VN" i="1" dirty="0" smtClean="0"/>
              <a:t>neprofitna </a:t>
            </a:r>
            <a:r>
              <a:rPr lang="vi-VN" i="1" dirty="0"/>
              <a:t>udruga građana koji su tijekom svog </a:t>
            </a:r>
            <a:r>
              <a:rPr lang="vi-VN" i="1" dirty="0" smtClean="0"/>
              <a:t>profesionalnog</a:t>
            </a:r>
            <a:r>
              <a:rPr lang="vi-VN" i="1" dirty="0"/>
              <a:t>, znanstvenog ili stručnog rada </a:t>
            </a:r>
            <a:r>
              <a:rPr lang="vi-VN" i="1" dirty="0" smtClean="0"/>
              <a:t>bili </a:t>
            </a:r>
            <a:r>
              <a:rPr lang="vi-VN" i="1" dirty="0"/>
              <a:t>uključeni u razvoj ili korištenje neke od tehnologija </a:t>
            </a:r>
            <a:r>
              <a:rPr lang="vi-VN" i="1" dirty="0" smtClean="0"/>
              <a:t>vezanih </a:t>
            </a:r>
            <a:r>
              <a:rPr lang="vi-VN" i="1" dirty="0"/>
              <a:t>uz jezik i platformu </a:t>
            </a:r>
            <a:r>
              <a:rPr lang="vi-VN" b="1" i="1" dirty="0"/>
              <a:t>Java</a:t>
            </a:r>
            <a:r>
              <a:rPr lang="vi-VN" i="1" dirty="0" smtClean="0"/>
              <a:t>.</a:t>
            </a:r>
            <a:endParaRPr lang="en-US" b="1" i="1" dirty="0">
              <a:solidFill>
                <a:srgbClr val="800000"/>
              </a:solidFill>
            </a:endParaRPr>
          </a:p>
        </p:txBody>
      </p:sp>
      <p:pic>
        <p:nvPicPr>
          <p:cNvPr id="13" name="Picture 3" descr="C:\Data\Job\HUJAK - CroJUA\Slike\ju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92340"/>
            <a:ext cx="504056" cy="50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Data\Job\HUJAK - CroJUA\Slike\javaNet.gi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4291"/>
            <a:ext cx="1080031" cy="29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Branko Mihaljević, Aleksander Radovan, Kristina Marasović - CUC 2016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66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Udruga </a:t>
            </a:r>
            <a:r>
              <a:rPr lang="en-US" dirty="0" smtClean="0">
                <a:solidFill>
                  <a:srgbClr val="800000"/>
                </a:solidFill>
              </a:rPr>
              <a:t>HUJAK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22599"/>
            <a:ext cx="8642350" cy="4902745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Osnovana 13. prosinca </a:t>
            </a:r>
            <a:r>
              <a:rPr lang="hr-HR" b="1" dirty="0" smtClean="0"/>
              <a:t>2011</a:t>
            </a:r>
            <a:r>
              <a:rPr lang="hr-HR" dirty="0" smtClean="0"/>
              <a:t>.</a:t>
            </a:r>
            <a:endParaRPr lang="en-US" dirty="0" smtClean="0"/>
          </a:p>
          <a:p>
            <a:r>
              <a:rPr lang="hr-HR" dirty="0" smtClean="0"/>
              <a:t>Članstvo &gt;</a:t>
            </a:r>
            <a:r>
              <a:rPr lang="hr-HR" b="1" dirty="0" smtClean="0">
                <a:solidFill>
                  <a:srgbClr val="800000"/>
                </a:solidFill>
              </a:rPr>
              <a:t>1000 </a:t>
            </a:r>
            <a:r>
              <a:rPr lang="hr-HR" b="1" dirty="0" smtClean="0"/>
              <a:t>članova</a:t>
            </a:r>
          </a:p>
          <a:p>
            <a:pPr lvl="1"/>
            <a:r>
              <a:rPr lang="hr-HR" b="1" dirty="0" smtClean="0">
                <a:solidFill>
                  <a:srgbClr val="800000"/>
                </a:solidFill>
              </a:rPr>
              <a:t>45 </a:t>
            </a:r>
            <a:r>
              <a:rPr lang="hr-HR" b="1" dirty="0" smtClean="0"/>
              <a:t>pravnih osoba </a:t>
            </a:r>
            <a:r>
              <a:rPr lang="hr-HR" dirty="0" smtClean="0"/>
              <a:t>+ </a:t>
            </a:r>
            <a:r>
              <a:rPr lang="hr-HR" b="1" dirty="0" smtClean="0">
                <a:solidFill>
                  <a:srgbClr val="800000"/>
                </a:solidFill>
              </a:rPr>
              <a:t>250</a:t>
            </a:r>
            <a:r>
              <a:rPr lang="hr-HR" b="1" dirty="0" smtClean="0"/>
              <a:t> članova </a:t>
            </a:r>
            <a:r>
              <a:rPr lang="hr-HR" dirty="0" smtClean="0"/>
              <a:t>pojedinaca</a:t>
            </a:r>
          </a:p>
          <a:p>
            <a:r>
              <a:rPr lang="hr-HR" b="1" dirty="0" smtClean="0"/>
              <a:t>Cilj</a:t>
            </a:r>
            <a:r>
              <a:rPr lang="hr-HR" dirty="0" smtClean="0"/>
              <a:t>: promicanje </a:t>
            </a:r>
            <a:r>
              <a:rPr lang="hr-HR" b="1" dirty="0"/>
              <a:t>znanja</a:t>
            </a:r>
            <a:r>
              <a:rPr lang="hr-HR" dirty="0"/>
              <a:t>, </a:t>
            </a:r>
            <a:r>
              <a:rPr lang="hr-HR" b="1" dirty="0"/>
              <a:t>značaja</a:t>
            </a:r>
            <a:r>
              <a:rPr lang="hr-HR" dirty="0"/>
              <a:t> i </a:t>
            </a:r>
            <a:r>
              <a:rPr lang="hr-HR" b="1" dirty="0"/>
              <a:t>prisutnosti</a:t>
            </a:r>
            <a:r>
              <a:rPr lang="hr-HR" dirty="0"/>
              <a:t> tehnologija vezanih uz jezik i platformu </a:t>
            </a:r>
            <a:r>
              <a:rPr lang="hr-HR" b="1" dirty="0">
                <a:solidFill>
                  <a:srgbClr val="800000"/>
                </a:solidFill>
              </a:rPr>
              <a:t>Java</a:t>
            </a:r>
            <a:r>
              <a:rPr lang="hr-HR" dirty="0">
                <a:solidFill>
                  <a:srgbClr val="800000"/>
                </a:solidFill>
              </a:rPr>
              <a:t> </a:t>
            </a:r>
            <a:r>
              <a:rPr lang="hr-HR" dirty="0"/>
              <a:t>te drugih srodnih tehnologija, </a:t>
            </a:r>
            <a:r>
              <a:rPr lang="hr-HR" dirty="0" smtClean="0"/>
              <a:t>kroz:</a:t>
            </a:r>
          </a:p>
          <a:p>
            <a:pPr lvl="1"/>
            <a:r>
              <a:rPr lang="hr-HR" dirty="0" smtClean="0"/>
              <a:t>informiranje</a:t>
            </a:r>
            <a:r>
              <a:rPr lang="hr-HR" dirty="0"/>
              <a:t>, razmjenu znanja i iskustava o primjeni, </a:t>
            </a:r>
            <a:endParaRPr lang="hr-HR" dirty="0" smtClean="0"/>
          </a:p>
          <a:p>
            <a:pPr lvl="1"/>
            <a:r>
              <a:rPr lang="hr-HR" dirty="0" smtClean="0"/>
              <a:t>poticanje </a:t>
            </a:r>
            <a:r>
              <a:rPr lang="hr-HR" dirty="0"/>
              <a:t>primjene, razvitak i unaprjeđenje suradnje, </a:t>
            </a:r>
            <a:endParaRPr lang="hr-HR" dirty="0" smtClean="0"/>
          </a:p>
          <a:p>
            <a:pPr lvl="1"/>
            <a:r>
              <a:rPr lang="hr-HR" dirty="0" smtClean="0"/>
              <a:t>njegovanje </a:t>
            </a:r>
            <a:r>
              <a:rPr lang="hr-HR" dirty="0"/>
              <a:t>i unaprjeđenje odnosa partnera i krajnjih korisnika, </a:t>
            </a:r>
            <a:endParaRPr lang="hr-HR" dirty="0" smtClean="0"/>
          </a:p>
          <a:p>
            <a:pPr lvl="1"/>
            <a:r>
              <a:rPr lang="hr-HR" dirty="0" smtClean="0"/>
              <a:t>istraživanje</a:t>
            </a:r>
            <a:r>
              <a:rPr lang="hr-HR" dirty="0"/>
              <a:t>, sudjelovanje u razvoju i vrednovanje tehnologija, </a:t>
            </a:r>
            <a:endParaRPr lang="hr-HR" dirty="0" smtClean="0"/>
          </a:p>
          <a:p>
            <a:pPr lvl="1"/>
            <a:r>
              <a:rPr lang="hr-HR" dirty="0" smtClean="0"/>
              <a:t>unaprjeđenje </a:t>
            </a:r>
            <a:r>
              <a:rPr lang="hr-HR" dirty="0"/>
              <a:t>struke te odnosa sudionika informatičke i računarske </a:t>
            </a:r>
            <a:r>
              <a:rPr lang="hr-HR" dirty="0" smtClean="0"/>
              <a:t>djelatnosti</a:t>
            </a:r>
            <a:endParaRPr lang="en-US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F71-B453-4290-B3C1-C3F90AC08F93}" type="slidenum">
              <a:rPr lang="hr-HR" smtClean="0"/>
              <a:pPr/>
              <a:t>17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367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Popularnost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800000"/>
                </a:solidFill>
              </a:rPr>
              <a:t>hujak.hr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0825" y="1773241"/>
            <a:ext cx="8642350" cy="30502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Post</a:t>
            </a:r>
            <a:r>
              <a:rPr lang="hr-HR" dirty="0" smtClean="0"/>
              <a:t>ova</a:t>
            </a:r>
            <a:r>
              <a:rPr lang="en-US" dirty="0" smtClean="0"/>
              <a:t>: </a:t>
            </a:r>
            <a:r>
              <a:rPr lang="en-US" sz="3600" b="1" dirty="0" smtClean="0">
                <a:solidFill>
                  <a:srgbClr val="800000"/>
                </a:solidFill>
              </a:rPr>
              <a:t>733	</a:t>
            </a:r>
            <a:r>
              <a:rPr lang="hr-HR" dirty="0" smtClean="0"/>
              <a:t>Stranica</a:t>
            </a:r>
            <a:r>
              <a:rPr lang="en-US" dirty="0" smtClean="0"/>
              <a:t>: </a:t>
            </a:r>
            <a:r>
              <a:rPr lang="en-US" sz="3600" b="1" dirty="0">
                <a:solidFill>
                  <a:srgbClr val="800000"/>
                </a:solidFill>
              </a:rPr>
              <a:t>5</a:t>
            </a:r>
            <a:r>
              <a:rPr lang="hr-HR" sz="3600" b="1" dirty="0">
                <a:solidFill>
                  <a:srgbClr val="800000"/>
                </a:solidFill>
              </a:rPr>
              <a:t>5</a:t>
            </a:r>
            <a:r>
              <a:rPr lang="en-US" dirty="0"/>
              <a:t> </a:t>
            </a:r>
            <a:endParaRPr lang="en-US" b="1" dirty="0" smtClean="0">
              <a:solidFill>
                <a:srgbClr val="800000"/>
              </a:solidFill>
            </a:endParaRPr>
          </a:p>
          <a:p>
            <a:r>
              <a:rPr lang="hr-HR" dirty="0" smtClean="0"/>
              <a:t>Pregleda</a:t>
            </a:r>
            <a:r>
              <a:rPr lang="en-US" dirty="0" smtClean="0"/>
              <a:t>: </a:t>
            </a:r>
            <a:r>
              <a:rPr lang="en-US" sz="3600" b="1" dirty="0" smtClean="0">
                <a:solidFill>
                  <a:srgbClr val="800000"/>
                </a:solidFill>
              </a:rPr>
              <a:t>115000+</a:t>
            </a:r>
            <a:r>
              <a:rPr lang="en-US" sz="3100" b="1" dirty="0" smtClean="0">
                <a:solidFill>
                  <a:srgbClr val="800000"/>
                </a:solidFill>
              </a:rPr>
              <a:t> </a:t>
            </a:r>
            <a:endParaRPr lang="en-US" sz="2600" dirty="0" smtClean="0">
              <a:solidFill>
                <a:srgbClr val="FF0000"/>
              </a:solidFill>
            </a:endParaRPr>
          </a:p>
          <a:p>
            <a:pPr lvl="1"/>
            <a:r>
              <a:rPr lang="hr-HR" dirty="0" smtClean="0">
                <a:solidFill>
                  <a:srgbClr val="800000"/>
                </a:solidFill>
              </a:rPr>
              <a:t>16.</a:t>
            </a:r>
            <a:r>
              <a:rPr lang="en-US" dirty="0" smtClean="0">
                <a:solidFill>
                  <a:srgbClr val="800000"/>
                </a:solidFill>
              </a:rPr>
              <a:t>0</a:t>
            </a:r>
            <a:r>
              <a:rPr lang="hr-HR" dirty="0" smtClean="0">
                <a:solidFill>
                  <a:srgbClr val="800000"/>
                </a:solidFill>
              </a:rPr>
              <a:t>00</a:t>
            </a:r>
            <a:r>
              <a:rPr lang="hr-HR" dirty="0">
                <a:solidFill>
                  <a:srgbClr val="800000"/>
                </a:solidFill>
              </a:rPr>
              <a:t>+ </a:t>
            </a:r>
            <a:r>
              <a:rPr lang="hr-HR" dirty="0"/>
              <a:t>u</a:t>
            </a:r>
            <a:r>
              <a:rPr lang="en-US" dirty="0" smtClean="0"/>
              <a:t> 201</a:t>
            </a:r>
            <a:r>
              <a:rPr lang="hr-HR" dirty="0" smtClean="0"/>
              <a:t>2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800000"/>
                </a:solidFill>
              </a:rPr>
              <a:t>25.000+</a:t>
            </a:r>
            <a:r>
              <a:rPr lang="hr-HR" dirty="0" smtClean="0">
                <a:solidFill>
                  <a:srgbClr val="800000"/>
                </a:solidFill>
              </a:rPr>
              <a:t> </a:t>
            </a:r>
            <a:r>
              <a:rPr lang="hr-HR" dirty="0"/>
              <a:t>u</a:t>
            </a:r>
            <a:r>
              <a:rPr lang="en-US" dirty="0" smtClean="0"/>
              <a:t> 2013, </a:t>
            </a:r>
            <a:r>
              <a:rPr lang="en-US" dirty="0" smtClean="0">
                <a:solidFill>
                  <a:srgbClr val="800000"/>
                </a:solidFill>
              </a:rPr>
              <a:t>28.</a:t>
            </a:r>
            <a:r>
              <a:rPr lang="en-US" dirty="0">
                <a:solidFill>
                  <a:srgbClr val="800000"/>
                </a:solidFill>
              </a:rPr>
              <a:t>0</a:t>
            </a:r>
            <a:r>
              <a:rPr lang="en-US" dirty="0" smtClean="0">
                <a:solidFill>
                  <a:srgbClr val="800000"/>
                </a:solidFill>
              </a:rPr>
              <a:t>00+</a:t>
            </a:r>
            <a:r>
              <a:rPr lang="hr-HR" dirty="0" smtClean="0">
                <a:solidFill>
                  <a:srgbClr val="800000"/>
                </a:solidFill>
              </a:rPr>
              <a:t> </a:t>
            </a:r>
            <a:r>
              <a:rPr lang="hr-HR" dirty="0"/>
              <a:t>u</a:t>
            </a:r>
            <a:r>
              <a:rPr lang="en-US" dirty="0" smtClean="0"/>
              <a:t> 2014, </a:t>
            </a:r>
            <a:br>
              <a:rPr lang="en-US" dirty="0" smtClean="0"/>
            </a:br>
            <a:r>
              <a:rPr lang="en-US" dirty="0" smtClean="0">
                <a:solidFill>
                  <a:srgbClr val="800000"/>
                </a:solidFill>
              </a:rPr>
              <a:t>24.000</a:t>
            </a:r>
            <a:r>
              <a:rPr lang="en-US" dirty="0">
                <a:solidFill>
                  <a:srgbClr val="800000"/>
                </a:solidFill>
              </a:rPr>
              <a:t>+</a:t>
            </a:r>
            <a:r>
              <a:rPr lang="hr-HR" dirty="0">
                <a:solidFill>
                  <a:srgbClr val="800000"/>
                </a:solidFill>
              </a:rPr>
              <a:t> </a:t>
            </a:r>
            <a:r>
              <a:rPr lang="hr-HR" dirty="0"/>
              <a:t>u</a:t>
            </a:r>
            <a:r>
              <a:rPr lang="en-US" dirty="0" smtClean="0"/>
              <a:t> 2015, </a:t>
            </a:r>
            <a:r>
              <a:rPr lang="en-US" dirty="0" smtClean="0">
                <a:solidFill>
                  <a:srgbClr val="800000"/>
                </a:solidFill>
              </a:rPr>
              <a:t>22.000</a:t>
            </a:r>
            <a:r>
              <a:rPr lang="en-US" dirty="0">
                <a:solidFill>
                  <a:srgbClr val="800000"/>
                </a:solidFill>
              </a:rPr>
              <a:t>+</a:t>
            </a:r>
            <a:r>
              <a:rPr lang="hr-HR" dirty="0">
                <a:solidFill>
                  <a:srgbClr val="800000"/>
                </a:solidFill>
              </a:rPr>
              <a:t> </a:t>
            </a:r>
            <a:r>
              <a:rPr lang="hr-HR" dirty="0"/>
              <a:t>u</a:t>
            </a:r>
            <a:r>
              <a:rPr lang="en-US" dirty="0" smtClean="0"/>
              <a:t> 2016 </a:t>
            </a:r>
            <a:r>
              <a:rPr lang="hr-HR" dirty="0" smtClean="0"/>
              <a:t>do sada</a:t>
            </a:r>
            <a:endParaRPr lang="en-US" dirty="0" smtClean="0">
              <a:solidFill>
                <a:srgbClr val="800000"/>
              </a:solidFill>
            </a:endParaRPr>
          </a:p>
          <a:p>
            <a:r>
              <a:rPr lang="hr-HR" sz="3500" dirty="0" smtClean="0"/>
              <a:t>Mjesečni maksimum</a:t>
            </a:r>
            <a:r>
              <a:rPr lang="en-US" sz="3500" dirty="0" smtClean="0"/>
              <a:t>: </a:t>
            </a:r>
            <a:r>
              <a:rPr lang="en-US" sz="4300" b="1" dirty="0" smtClean="0">
                <a:solidFill>
                  <a:srgbClr val="800000"/>
                </a:solidFill>
              </a:rPr>
              <a:t>6663</a:t>
            </a:r>
            <a:r>
              <a:rPr lang="en-US" sz="3900" b="1" dirty="0" smtClean="0">
                <a:solidFill>
                  <a:srgbClr val="800000"/>
                </a:solidFill>
              </a:rPr>
              <a:t> </a:t>
            </a:r>
            <a:r>
              <a:rPr lang="en-US" sz="3500" dirty="0" smtClean="0"/>
              <a:t>(</a:t>
            </a:r>
            <a:r>
              <a:rPr lang="hr-HR" sz="3500" dirty="0" smtClean="0"/>
              <a:t>ožujak </a:t>
            </a:r>
            <a:r>
              <a:rPr lang="en-US" sz="3500" dirty="0" smtClean="0"/>
              <a:t>2016</a:t>
            </a:r>
            <a:r>
              <a:rPr lang="hr-HR" sz="3500" dirty="0"/>
              <a:t>.</a:t>
            </a:r>
            <a:r>
              <a:rPr lang="en-US" sz="3500" dirty="0" smtClean="0"/>
              <a:t>)</a:t>
            </a:r>
          </a:p>
          <a:p>
            <a:r>
              <a:rPr lang="hr-HR" sz="3500" dirty="0" smtClean="0"/>
              <a:t>Dnevni maksimum</a:t>
            </a:r>
            <a:r>
              <a:rPr lang="en-US" sz="3500" dirty="0" smtClean="0"/>
              <a:t>: </a:t>
            </a:r>
            <a:r>
              <a:rPr lang="en-US" sz="4300" b="1" dirty="0" smtClean="0">
                <a:solidFill>
                  <a:srgbClr val="800000"/>
                </a:solidFill>
              </a:rPr>
              <a:t>1664</a:t>
            </a:r>
            <a:r>
              <a:rPr lang="en-US" sz="3500" b="1" dirty="0" smtClean="0">
                <a:solidFill>
                  <a:srgbClr val="800000"/>
                </a:solidFill>
              </a:rPr>
              <a:t> </a:t>
            </a:r>
            <a:r>
              <a:rPr lang="en-US" sz="3500" dirty="0" smtClean="0"/>
              <a:t>(30</a:t>
            </a:r>
            <a:r>
              <a:rPr lang="hr-HR" sz="3500" dirty="0" smtClean="0"/>
              <a:t>. ožujak</a:t>
            </a:r>
            <a:r>
              <a:rPr lang="en-US" sz="3500" dirty="0" smtClean="0"/>
              <a:t> 2016</a:t>
            </a:r>
            <a:r>
              <a:rPr lang="hr-HR" sz="3500" dirty="0" smtClean="0"/>
              <a:t>.</a:t>
            </a:r>
            <a:r>
              <a:rPr lang="en-US" sz="3500" dirty="0" smtClean="0"/>
              <a:t>)</a:t>
            </a:r>
            <a:endParaRPr lang="en-US" sz="35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www.hujak.hr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C2A10-8C85-46C5-9CA0-BCFA8DEBAFE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4"/>
          <a:stretch/>
        </p:blipFill>
        <p:spPr bwMode="auto">
          <a:xfrm>
            <a:off x="251520" y="4725144"/>
            <a:ext cx="8732118" cy="166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826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7"/>
            <a:ext cx="7201495" cy="1143000"/>
          </a:xfrm>
        </p:spPr>
        <p:txBody>
          <a:bodyPr/>
          <a:lstStyle/>
          <a:p>
            <a:r>
              <a:rPr lang="hr-HR" dirty="0" smtClean="0"/>
              <a:t>Java </a:t>
            </a:r>
            <a:r>
              <a:rPr lang="hr-HR" dirty="0" smtClean="0">
                <a:solidFill>
                  <a:srgbClr val="800000"/>
                </a:solidFill>
              </a:rPr>
              <a:t>konferencije</a:t>
            </a:r>
            <a:r>
              <a:rPr lang="hr-HR" dirty="0" smtClean="0"/>
              <a:t> u Hrvatskoj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114133"/>
              </p:ext>
            </p:extLst>
          </p:nvPr>
        </p:nvGraphicFramePr>
        <p:xfrm>
          <a:off x="395537" y="1628805"/>
          <a:ext cx="8496943" cy="476122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469376"/>
                <a:gridCol w="934372"/>
                <a:gridCol w="1468432"/>
                <a:gridCol w="1073773"/>
                <a:gridCol w="1596533"/>
                <a:gridCol w="997480"/>
                <a:gridCol w="956977"/>
              </a:tblGrid>
              <a:tr h="50058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Konferencija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10800" marB="1080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Lokacija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Datum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Broj predavanja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Broj programskih cjelina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Broj sudionika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Sudionici iz zemalja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 anchor="ctr"/>
                </a:tc>
              </a:tr>
              <a:tr h="3037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HrOUG </a:t>
                      </a:r>
                      <a:r>
                        <a:rPr lang="hr-HR" sz="1600" dirty="0" smtClean="0">
                          <a:effectLst/>
                        </a:rPr>
                        <a:t>2016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Rovinj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18.-</a:t>
                      </a:r>
                      <a:r>
                        <a:rPr lang="hr-HR" sz="1600" dirty="0" smtClean="0">
                          <a:effectLst/>
                        </a:rPr>
                        <a:t>22.10.2016.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effectLst/>
                        </a:rPr>
                        <a:t>7</a:t>
                      </a:r>
                      <a:r>
                        <a:rPr lang="hr-HR" sz="1600" dirty="0" smtClean="0">
                          <a:effectLst/>
                        </a:rPr>
                        <a:t> (od 96)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 (od 9)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450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</a:tr>
              <a:tr h="3037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Java</a:t>
                      </a:r>
                      <a:r>
                        <a:rPr lang="hr-HR" sz="1600" dirty="0">
                          <a:solidFill>
                            <a:srgbClr val="800000"/>
                          </a:solidFill>
                          <a:effectLst/>
                        </a:rPr>
                        <a:t>Cro</a:t>
                      </a:r>
                      <a:r>
                        <a:rPr lang="hr-HR" sz="1600" dirty="0">
                          <a:effectLst/>
                        </a:rPr>
                        <a:t>'16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Rovinj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18.-20.5.2016.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56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260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</a:tr>
              <a:tr h="3037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Java</a:t>
                      </a:r>
                      <a:r>
                        <a:rPr lang="hr-HR" sz="1600" dirty="0">
                          <a:solidFill>
                            <a:schemeClr val="tx2"/>
                          </a:solidFill>
                          <a:effectLst/>
                        </a:rPr>
                        <a:t>ntura</a:t>
                      </a:r>
                      <a:r>
                        <a:rPr lang="hr-HR" sz="1600" dirty="0">
                          <a:effectLst/>
                        </a:rPr>
                        <a:t> </a:t>
                      </a:r>
                      <a:r>
                        <a:rPr lang="hr-HR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v3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Zagreb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20.2.2016.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23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300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</a:tr>
              <a:tr h="3037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Java</a:t>
                      </a:r>
                      <a:r>
                        <a:rPr lang="hr-HR" sz="1600" dirty="0">
                          <a:solidFill>
                            <a:srgbClr val="800000"/>
                          </a:solidFill>
                          <a:effectLst/>
                        </a:rPr>
                        <a:t>Cro</a:t>
                      </a:r>
                      <a:r>
                        <a:rPr lang="hr-HR" sz="1600" dirty="0">
                          <a:effectLst/>
                        </a:rPr>
                        <a:t>'15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Rovinj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10.-12.5.2015.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46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200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</a:tr>
              <a:tr h="3037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Java</a:t>
                      </a:r>
                      <a:r>
                        <a:rPr lang="hr-HR" sz="1600" dirty="0" smtClean="0">
                          <a:solidFill>
                            <a:schemeClr val="tx2"/>
                          </a:solidFill>
                          <a:effectLst/>
                        </a:rPr>
                        <a:t>ntura</a:t>
                      </a:r>
                      <a:r>
                        <a:rPr lang="hr-HR" sz="1600" dirty="0" smtClean="0">
                          <a:effectLst/>
                        </a:rPr>
                        <a:t> </a:t>
                      </a:r>
                      <a:r>
                        <a:rPr lang="hr-H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v2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Zagreb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15.11.2014.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16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160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</a:tr>
              <a:tr h="3037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Java</a:t>
                      </a:r>
                      <a:r>
                        <a:rPr lang="hr-HR" sz="1600" dirty="0">
                          <a:solidFill>
                            <a:srgbClr val="800000"/>
                          </a:solidFill>
                          <a:effectLst/>
                        </a:rPr>
                        <a:t>Cro</a:t>
                      </a:r>
                      <a:r>
                        <a:rPr lang="hr-HR" sz="1600" dirty="0">
                          <a:effectLst/>
                        </a:rPr>
                        <a:t>'14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Poreč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11.-13.5.2014.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i="0" dirty="0">
                          <a:effectLst/>
                        </a:rPr>
                        <a:t>50</a:t>
                      </a:r>
                      <a:endParaRPr lang="en-US" sz="1800" b="1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220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</a:tr>
              <a:tr h="3037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Java</a:t>
                      </a:r>
                      <a:r>
                        <a:rPr lang="hr-HR" sz="1600" dirty="0" smtClean="0">
                          <a:solidFill>
                            <a:schemeClr val="tx2"/>
                          </a:solidFill>
                          <a:effectLst/>
                        </a:rPr>
                        <a:t>ntura</a:t>
                      </a:r>
                      <a:r>
                        <a:rPr lang="hr-HR" sz="1600" dirty="0" smtClean="0">
                          <a:effectLst/>
                        </a:rPr>
                        <a:t> </a:t>
                      </a:r>
                      <a:r>
                        <a:rPr lang="hr-H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v1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Zagreb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22.2.2014.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12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150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</a:tr>
              <a:tr h="3037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WebCamp 2013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Zagreb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26.10.2013.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24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600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</a:tr>
              <a:tr h="3037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HrOUG 2013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Rovinj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15.-19.10.2013.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effectLst/>
                        </a:rPr>
                        <a:t>11</a:t>
                      </a:r>
                      <a:r>
                        <a:rPr lang="hr-HR" sz="1600" dirty="0" smtClean="0">
                          <a:effectLst/>
                        </a:rPr>
                        <a:t> (od 90)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 (od 7)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370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</a:tr>
              <a:tr h="3037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Java</a:t>
                      </a:r>
                      <a:r>
                        <a:rPr lang="hr-HR" sz="1600" dirty="0">
                          <a:solidFill>
                            <a:srgbClr val="800000"/>
                          </a:solidFill>
                          <a:effectLst/>
                        </a:rPr>
                        <a:t>Cro</a:t>
                      </a:r>
                      <a:r>
                        <a:rPr lang="hr-HR" sz="1600" dirty="0">
                          <a:effectLst/>
                        </a:rPr>
                        <a:t>'13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Tuhelj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3.-5.6.2013.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50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200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</a:tr>
              <a:tr h="3037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HrOUG 2012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Rovinj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16.-20.10.2012.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effectLst/>
                        </a:rPr>
                        <a:t>11</a:t>
                      </a:r>
                      <a:r>
                        <a:rPr lang="hr-HR" sz="1600" dirty="0" smtClean="0">
                          <a:effectLst/>
                        </a:rPr>
                        <a:t> (od 114)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 (od 7)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370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</a:tr>
              <a:tr h="3037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WebCamp 2012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Zagreb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24.11.2012.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effectLst/>
                        </a:rPr>
                        <a:t>24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</a:tr>
              <a:tr h="3037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800000"/>
                          </a:solidFill>
                          <a:effectLst/>
                        </a:rPr>
                        <a:t>Java 2012</a:t>
                      </a:r>
                      <a:endParaRPr lang="en-US" sz="1800" dirty="0">
                        <a:solidFill>
                          <a:srgbClr val="8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Tuhelj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29.-30.5.2012.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effectLst/>
                        </a:rPr>
                        <a:t>34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</a:rPr>
                        <a:t>170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</a:tr>
              <a:tr h="3037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HrOUG 2011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Rovinj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18.-22.10.2011.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effectLst/>
                        </a:rPr>
                        <a:t>12</a:t>
                      </a:r>
                      <a:r>
                        <a:rPr lang="hr-HR" sz="1600" dirty="0" smtClean="0">
                          <a:effectLst/>
                        </a:rPr>
                        <a:t> (od 96)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 (od 9)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460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000" marR="25200" marT="10800" marB="1080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19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75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Ukratko o </a:t>
            </a:r>
            <a:r>
              <a:rPr lang="hr-HR" dirty="0" smtClean="0">
                <a:solidFill>
                  <a:srgbClr val="800000"/>
                </a:solidFill>
              </a:rPr>
              <a:t>Javi</a:t>
            </a:r>
            <a:endParaRPr lang="hr-HR" dirty="0">
              <a:solidFill>
                <a:srgbClr val="8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0825" y="1622599"/>
            <a:ext cx="8642350" cy="4902745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Jedan od </a:t>
            </a:r>
            <a:r>
              <a:rPr lang="hr-HR" b="1" dirty="0" smtClean="0">
                <a:solidFill>
                  <a:srgbClr val="800000"/>
                </a:solidFill>
              </a:rPr>
              <a:t>najpopularnijih</a:t>
            </a:r>
            <a:r>
              <a:rPr lang="hr-HR" b="1" dirty="0" smtClean="0"/>
              <a:t> objektno-orijentiranih programskih jezika </a:t>
            </a:r>
            <a:r>
              <a:rPr lang="hr-HR" dirty="0" smtClean="0"/>
              <a:t>opće namjene </a:t>
            </a:r>
          </a:p>
          <a:p>
            <a:r>
              <a:rPr lang="hr-HR" dirty="0"/>
              <a:t>Osnovni </a:t>
            </a:r>
            <a:r>
              <a:rPr lang="hr-HR" dirty="0" smtClean="0"/>
              <a:t>ciljevi: </a:t>
            </a:r>
          </a:p>
          <a:p>
            <a:pPr lvl="1"/>
            <a:r>
              <a:rPr lang="hr-HR" dirty="0" smtClean="0"/>
              <a:t>jednostavnost</a:t>
            </a:r>
            <a:r>
              <a:rPr lang="hr-HR" dirty="0"/>
              <a:t>, objektna orijentiranost i </a:t>
            </a:r>
            <a:r>
              <a:rPr lang="hr-HR" dirty="0" smtClean="0"/>
              <a:t>poznatost</a:t>
            </a:r>
          </a:p>
          <a:p>
            <a:pPr lvl="1"/>
            <a:r>
              <a:rPr lang="hr-HR" dirty="0" smtClean="0"/>
              <a:t>robusnost </a:t>
            </a:r>
            <a:r>
              <a:rPr lang="hr-HR" dirty="0"/>
              <a:t>i </a:t>
            </a:r>
            <a:r>
              <a:rPr lang="hr-HR" dirty="0" smtClean="0"/>
              <a:t>sigurnost</a:t>
            </a:r>
          </a:p>
          <a:p>
            <a:pPr lvl="1"/>
            <a:r>
              <a:rPr lang="hr-HR" b="1" dirty="0" smtClean="0"/>
              <a:t>arhitekturna </a:t>
            </a:r>
            <a:r>
              <a:rPr lang="hr-HR" b="1" dirty="0"/>
              <a:t>neutralnost </a:t>
            </a:r>
            <a:r>
              <a:rPr lang="hr-HR" dirty="0"/>
              <a:t>i </a:t>
            </a:r>
            <a:r>
              <a:rPr lang="hr-HR" b="1" dirty="0" smtClean="0"/>
              <a:t>prenosivost</a:t>
            </a:r>
          </a:p>
          <a:p>
            <a:pPr lvl="1"/>
            <a:r>
              <a:rPr lang="hr-HR" dirty="0" smtClean="0"/>
              <a:t>visoke performanse</a:t>
            </a:r>
          </a:p>
          <a:p>
            <a:pPr lvl="1"/>
            <a:r>
              <a:rPr lang="hr-HR" dirty="0" smtClean="0"/>
              <a:t>interpretiranje</a:t>
            </a:r>
            <a:r>
              <a:rPr lang="hr-HR" dirty="0"/>
              <a:t>, višenitnost i </a:t>
            </a:r>
            <a:r>
              <a:rPr lang="hr-HR" dirty="0" smtClean="0"/>
              <a:t>dinamičnost</a:t>
            </a:r>
          </a:p>
          <a:p>
            <a:r>
              <a:rPr lang="hr-HR" dirty="0" smtClean="0"/>
              <a:t>Najvažnije značajke:</a:t>
            </a:r>
          </a:p>
          <a:p>
            <a:pPr lvl="1"/>
            <a:r>
              <a:rPr lang="en-US" b="1" dirty="0" smtClean="0">
                <a:solidFill>
                  <a:srgbClr val="800000"/>
                </a:solidFill>
              </a:rPr>
              <a:t>Write Once Run Anywhere</a:t>
            </a:r>
          </a:p>
          <a:p>
            <a:pPr lvl="1"/>
            <a:r>
              <a:rPr lang="hr-HR" b="1" dirty="0" err="1" smtClean="0"/>
              <a:t>Bytecode</a:t>
            </a:r>
            <a:r>
              <a:rPr lang="hr-HR" b="1" i="1" dirty="0" smtClean="0"/>
              <a:t> </a:t>
            </a:r>
            <a:r>
              <a:rPr lang="hr-HR" dirty="0" smtClean="0"/>
              <a:t>i </a:t>
            </a:r>
            <a:r>
              <a:rPr lang="en-US" b="1" dirty="0" smtClean="0">
                <a:solidFill>
                  <a:srgbClr val="800000"/>
                </a:solidFill>
              </a:rPr>
              <a:t>Java Virtual Machine </a:t>
            </a:r>
            <a:r>
              <a:rPr lang="en-US" dirty="0" smtClean="0"/>
              <a:t>(JVM)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www.hujak.hr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39F9B-97F2-48D1-8ED6-84E34EFD06F9}" type="slidenum">
              <a:rPr lang="hr-HR" smtClean="0"/>
              <a:pPr>
                <a:defRPr/>
              </a:pPr>
              <a:t>2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Branko Mihaljević, Aleksander Radovan, Kristina Marasović - CUC 2016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41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74637"/>
            <a:ext cx="7129487" cy="1143000"/>
          </a:xfrm>
        </p:spPr>
        <p:txBody>
          <a:bodyPr/>
          <a:lstStyle/>
          <a:p>
            <a:r>
              <a:rPr lang="hr-HR" dirty="0" smtClean="0"/>
              <a:t>Rast # </a:t>
            </a:r>
            <a:r>
              <a:rPr lang="hr-HR" dirty="0" smtClean="0">
                <a:solidFill>
                  <a:srgbClr val="800000"/>
                </a:solidFill>
              </a:rPr>
              <a:t>sudionika</a:t>
            </a:r>
            <a:r>
              <a:rPr lang="hr-HR" dirty="0" smtClean="0"/>
              <a:t> i </a:t>
            </a:r>
            <a:r>
              <a:rPr lang="hr-HR" dirty="0" smtClean="0">
                <a:solidFill>
                  <a:srgbClr val="800000"/>
                </a:solidFill>
              </a:rPr>
              <a:t>predavanja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20</a:t>
            </a:fld>
            <a:endParaRPr lang="hr-HR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77074146"/>
              </p:ext>
            </p:extLst>
          </p:nvPr>
        </p:nvGraphicFramePr>
        <p:xfrm>
          <a:off x="251520" y="1628801"/>
          <a:ext cx="87129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331640" y="1844824"/>
            <a:ext cx="4752528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hr-HR" b="1" dirty="0">
                <a:sym typeface="Wingdings" panose="05000000000000000000" pitchFamily="2" charset="2"/>
              </a:rPr>
              <a:t>#</a:t>
            </a:r>
            <a:r>
              <a:rPr lang="hr-HR" b="1" dirty="0" smtClean="0">
                <a:sym typeface="Wingdings" panose="05000000000000000000" pitchFamily="2" charset="2"/>
              </a:rPr>
              <a:t>HUJAK </a:t>
            </a:r>
            <a:r>
              <a:rPr lang="en-US" b="1" dirty="0" smtClean="0">
                <a:sym typeface="Wingdings" panose="05000000000000000000" pitchFamily="2" charset="2"/>
              </a:rPr>
              <a:t>#JavaCro #Javantura </a:t>
            </a:r>
            <a:r>
              <a:rPr lang="en-US" b="1" dirty="0" smtClean="0">
                <a:solidFill>
                  <a:srgbClr val="800000"/>
                </a:solidFill>
                <a:sym typeface="Wingdings" panose="05000000000000000000" pitchFamily="2" charset="2"/>
              </a:rPr>
              <a:t>#proud</a:t>
            </a:r>
            <a:r>
              <a:rPr lang="hr-HR" b="1" dirty="0" smtClean="0">
                <a:solidFill>
                  <a:srgbClr val="800000"/>
                </a:solidFill>
                <a:sym typeface="Wingdings" panose="05000000000000000000" pitchFamily="2" charset="2"/>
              </a:rPr>
              <a:t> :-)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361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Partnerske </a:t>
            </a:r>
            <a:r>
              <a:rPr lang="hr-HR" dirty="0" smtClean="0">
                <a:solidFill>
                  <a:srgbClr val="800000"/>
                </a:solidFill>
              </a:rPr>
              <a:t>konferencije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Konferencije koje </a:t>
            </a:r>
            <a:r>
              <a:rPr lang="hr-HR" b="1" dirty="0" smtClean="0"/>
              <a:t>podržavamo </a:t>
            </a:r>
            <a:r>
              <a:rPr lang="hr-HR" dirty="0" smtClean="0"/>
              <a:t>i </a:t>
            </a:r>
            <a:r>
              <a:rPr lang="hr-HR" b="1" dirty="0" smtClean="0"/>
              <a:t>potpomažemo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21</a:t>
            </a:fld>
            <a:endParaRPr lang="hr-HR" dirty="0"/>
          </a:p>
        </p:txBody>
      </p:sp>
      <p:pic>
        <p:nvPicPr>
          <p:cNvPr id="1026" name="Picture 2" descr="C:\Dropbox\HUJAK\K Javantura v3\Slike\droidcon_Zagreb_vizual\logotipovi\logo_droid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37" y="2852808"/>
            <a:ext cx="1707771" cy="99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ropbox\HUJAK\K Javantura v3\Slike\DC2016-logo_horizontal_prosireni_dvobojn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89" y="2291400"/>
            <a:ext cx="2359426" cy="88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" descr="QED Logo"/>
          <p:cNvSpPr>
            <a:spLocks noChangeAspect="1" noChangeArrowheads="1"/>
          </p:cNvSpPr>
          <p:nvPr/>
        </p:nvSpPr>
        <p:spPr bwMode="auto">
          <a:xfrm>
            <a:off x="155575" y="-1444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QED Logo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QED Logo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QED Logo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://croz.net/wp-content/uploads/2015/12/qed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11106" r="5404" b="12089"/>
          <a:stretch/>
        </p:blipFill>
        <p:spPr bwMode="auto">
          <a:xfrm>
            <a:off x="6155044" y="2795685"/>
            <a:ext cx="1930401" cy="100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2015.hroug.hr/var/ezdemo_site/storage/images/media/hroug-conf-2015/additional-content/hroug-2016/100216-63-eng-GB/HrOUG-201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8053" y="4357421"/>
            <a:ext cx="2824387" cy="69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37" y="4344351"/>
            <a:ext cx="2161880" cy="97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hujak.files.wordpress.com/2016/04/infobipdevdays2016logo.png?w=6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647" y="3541545"/>
            <a:ext cx="2136110" cy="81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change_logo_col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191" y="4868228"/>
            <a:ext cx="2140301" cy="79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46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800000"/>
                </a:solidFill>
              </a:rPr>
              <a:t>Partner</a:t>
            </a:r>
            <a:r>
              <a:rPr lang="hr-HR" dirty="0" smtClean="0"/>
              <a:t>i</a:t>
            </a:r>
            <a:r>
              <a:rPr lang="en-US" dirty="0" smtClean="0"/>
              <a:t> </a:t>
            </a:r>
            <a:r>
              <a:rPr lang="hr-HR" dirty="0" smtClean="0"/>
              <a:t>i</a:t>
            </a:r>
            <a:r>
              <a:rPr lang="en-US" dirty="0" smtClean="0"/>
              <a:t> </a:t>
            </a:r>
            <a:r>
              <a:rPr lang="hr-HR" dirty="0" smtClean="0">
                <a:solidFill>
                  <a:srgbClr val="800000"/>
                </a:solidFill>
              </a:rPr>
              <a:t>prijatelji</a:t>
            </a:r>
            <a:endParaRPr lang="en-US" dirty="0" smtClean="0"/>
          </a:p>
        </p:txBody>
      </p:sp>
      <p:sp>
        <p:nvSpPr>
          <p:cNvPr id="20487" name="Date Placeholder 6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www.hujak.hr</a:t>
            </a:r>
            <a:endParaRPr lang="en-US" dirty="0"/>
          </a:p>
        </p:txBody>
      </p:sp>
      <p:pic>
        <p:nvPicPr>
          <p:cNvPr id="21507" name="Picture 4" descr="C:\Data\Job\HUJAK - CroJUA\Slike\Other\hroug_mediu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53" y="1746046"/>
            <a:ext cx="1707456" cy="67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438" y="1810833"/>
            <a:ext cx="1287674" cy="43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572" y="1628802"/>
            <a:ext cx="1509716" cy="67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CD37E-07E3-458E-8791-A641E14FEE9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2290" name="Picture 2" descr="Udruga Agile Croat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97" y="1810833"/>
            <a:ext cx="1989905" cy="49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Kompetencijski centar za programskom in&amp;zcaron;enjerstvo u otvorenim sustavi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742" y="3772057"/>
            <a:ext cx="1938009" cy="43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ŠOR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64" y="3573020"/>
            <a:ext cx="1112273" cy="82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ZgPHP Meetu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53" y="4561730"/>
            <a:ext cx="929541" cy="74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Javascript Zagre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052" y="4661197"/>
            <a:ext cx="504056" cy="5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Python Hrvatsk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62" y="4687311"/>
            <a:ext cx="922566" cy="42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Frontman H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72" y="4787093"/>
            <a:ext cx="1424876" cy="35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Girl Geek Dinner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67" y="5282835"/>
            <a:ext cx="1009947" cy="47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http://hujak.files.wordpress.com/2013/01/netakademija.gif?w=185&amp;h=10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64" y="3582463"/>
            <a:ext cx="1762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hujak.files.wordpress.com/2013/09/webcamp.png?w=630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069" y="4875943"/>
            <a:ext cx="1479795" cy="48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lgebra.hr/wp-content/uploads/2013/08/Algebra-VSPR-RGB-h-300x85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8112" y="3769901"/>
            <a:ext cx="607994" cy="5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javantura.files.wordpress.com/2014/01/mreza_logo1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21" y="5949283"/>
            <a:ext cx="1764387" cy="43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javantura.files.wordpress.com/2014/02/openblend-250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26667"/>
            <a:ext cx="2480546" cy="6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javantura.files.wordpress.com/2014/02/jug_ba-250x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650" y="2564904"/>
            <a:ext cx="1341287" cy="80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Data\Job\HUJAK\Konferencija Javantura'14\javasvet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60" y="2663820"/>
            <a:ext cx="674117" cy="67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Data\Job\HUJAK\Konferencija Javantura'14\JUG_MK.gif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636" y="2578908"/>
            <a:ext cx="1387845" cy="9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NetBeans User Group Serbia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71" y="2824861"/>
            <a:ext cx="1408889" cy="42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tvz logo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4802" y="3769899"/>
            <a:ext cx="604807" cy="59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Dropbox\HUJAK\K Javantura v2\Slike\RITCroatia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61" y="3630708"/>
            <a:ext cx="1590279" cy="79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ioug.si/images/SIOUG/SIOUG%20logo%205594CF%20200x40.pn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848" y="2792098"/>
            <a:ext cx="1024692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ode at Six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190" y="5209180"/>
            <a:ext cx="18288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XDA Croatia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930" y="4804437"/>
            <a:ext cx="920478" cy="39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uby Hrvatska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41" y="5329013"/>
            <a:ext cx="47625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utureDEV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3131" y="5305359"/>
            <a:ext cx="40584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javantura.files.wordpress.com/2014/02/carnet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333" y="1822505"/>
            <a:ext cx="1825414" cy="4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777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hujak.files.wordpress.com/2011/12/duke_cert_kab_v3a.jpg?w=139&amp;h=1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40" y="1684498"/>
            <a:ext cx="1660860" cy="17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Java </a:t>
            </a:r>
            <a:r>
              <a:rPr lang="hr-HR" dirty="0" smtClean="0">
                <a:solidFill>
                  <a:srgbClr val="800000"/>
                </a:solidFill>
              </a:rPr>
              <a:t>certifikacija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800000"/>
                </a:solidFill>
              </a:rPr>
              <a:t>Pomoć</a:t>
            </a:r>
            <a:r>
              <a:rPr lang="hr-HR" dirty="0" smtClean="0">
                <a:solidFill>
                  <a:srgbClr val="800000"/>
                </a:solidFill>
              </a:rPr>
              <a:t> </a:t>
            </a:r>
            <a:r>
              <a:rPr lang="hr-HR" dirty="0" smtClean="0"/>
              <a:t>u </a:t>
            </a:r>
            <a:r>
              <a:rPr lang="hr-HR" b="1" dirty="0" smtClean="0"/>
              <a:t>Java certifikaciji</a:t>
            </a:r>
          </a:p>
          <a:p>
            <a:pPr lvl="1"/>
            <a:r>
              <a:rPr lang="hr-HR" b="1" dirty="0" smtClean="0"/>
              <a:t>Java SE</a:t>
            </a:r>
            <a:r>
              <a:rPr lang="hr-HR" dirty="0" smtClean="0"/>
              <a:t> – OCA, OCP, </a:t>
            </a:r>
            <a:r>
              <a:rPr lang="hr-HR" dirty="0" err="1" smtClean="0"/>
              <a:t>OCM</a:t>
            </a:r>
            <a:endParaRPr lang="hr-HR" dirty="0" smtClean="0"/>
          </a:p>
          <a:p>
            <a:pPr lvl="1"/>
            <a:r>
              <a:rPr lang="hr-HR" b="1" dirty="0" smtClean="0"/>
              <a:t>Java EE </a:t>
            </a:r>
            <a:r>
              <a:rPr lang="hr-HR" dirty="0" smtClean="0"/>
              <a:t>– OCE, OCM</a:t>
            </a:r>
          </a:p>
          <a:p>
            <a:r>
              <a:rPr lang="hr-HR" dirty="0" smtClean="0"/>
              <a:t>Osnovne informacije na </a:t>
            </a:r>
            <a:r>
              <a:rPr lang="hr-HR" dirty="0" err="1" smtClean="0"/>
              <a:t>hujak.hr</a:t>
            </a:r>
            <a:endParaRPr lang="hr-HR" dirty="0" smtClean="0"/>
          </a:p>
          <a:p>
            <a:pPr lvl="1"/>
            <a:r>
              <a:rPr lang="hr-HR" b="1" dirty="0" smtClean="0"/>
              <a:t>Iskustva</a:t>
            </a:r>
            <a:r>
              <a:rPr lang="hr-HR" dirty="0" smtClean="0"/>
              <a:t> i </a:t>
            </a:r>
            <a:r>
              <a:rPr lang="hr-HR" b="1" dirty="0" smtClean="0"/>
              <a:t>savjeti</a:t>
            </a:r>
          </a:p>
          <a:p>
            <a:pPr lvl="1"/>
            <a:r>
              <a:rPr lang="hr-HR" b="1" dirty="0" smtClean="0"/>
              <a:t>Literatura</a:t>
            </a:r>
            <a:r>
              <a:rPr lang="hr-HR" dirty="0" smtClean="0"/>
              <a:t> i </a:t>
            </a:r>
            <a:r>
              <a:rPr lang="hr-HR" b="1" dirty="0" smtClean="0"/>
              <a:t>testovi</a:t>
            </a:r>
          </a:p>
          <a:p>
            <a:pPr lvl="1"/>
            <a:r>
              <a:rPr lang="hr-HR" b="1" dirty="0" smtClean="0"/>
              <a:t>Grupe</a:t>
            </a:r>
            <a:r>
              <a:rPr lang="hr-HR" dirty="0" smtClean="0"/>
              <a:t> za učenje</a:t>
            </a:r>
          </a:p>
          <a:p>
            <a:pPr lvl="2"/>
            <a:r>
              <a:rPr lang="hr-HR" dirty="0" smtClean="0"/>
              <a:t>Hvala članovima </a:t>
            </a:r>
            <a:br>
              <a:rPr lang="hr-HR" dirty="0" smtClean="0"/>
            </a:br>
            <a:r>
              <a:rPr lang="hr-HR" dirty="0" smtClean="0"/>
              <a:t>koji su pomogli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CD37E-07E3-458E-8791-A641E14FEE96}" type="slidenum">
              <a:rPr lang="hr-HR" smtClean="0"/>
              <a:pPr>
                <a:defRPr/>
              </a:pPr>
              <a:t>23</a:t>
            </a:fld>
            <a:endParaRPr lang="hr-HR"/>
          </a:p>
        </p:txBody>
      </p:sp>
      <p:grpSp>
        <p:nvGrpSpPr>
          <p:cNvPr id="6" name="Group 5"/>
          <p:cNvGrpSpPr/>
          <p:nvPr/>
        </p:nvGrpSpPr>
        <p:grpSpPr>
          <a:xfrm>
            <a:off x="6216198" y="1700808"/>
            <a:ext cx="2555728" cy="1728192"/>
            <a:chOff x="1347843" y="3107900"/>
            <a:chExt cx="3960440" cy="2913388"/>
          </a:xfrm>
        </p:grpSpPr>
        <p:pic>
          <p:nvPicPr>
            <p:cNvPr id="7" name="Picture 2" descr="http://2.bp.blogspot.com/-FsFtxNXX6UM/VFH1w9HExQI/AAAAAAAABbY/FB_QbkZ4E_g/s1600/ocjp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843" y="3107900"/>
              <a:ext cx="3960440" cy="2913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889147" y="4165502"/>
              <a:ext cx="1005834" cy="1415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500" b="1" dirty="0" smtClean="0">
                  <a:solidFill>
                    <a:srgbClr val="800000"/>
                  </a:solidFill>
                </a:rPr>
                <a:t>Your Name </a:t>
              </a:r>
              <a:r>
                <a:rPr lang="en-US" sz="500" b="1" dirty="0" smtClean="0">
                  <a:solidFill>
                    <a:srgbClr val="800000"/>
                  </a:solidFill>
                  <a:sym typeface="Wingdings" panose="05000000000000000000" pitchFamily="2" charset="2"/>
                </a:rPr>
                <a:t></a:t>
              </a:r>
              <a:endParaRPr lang="en-US" sz="500" dirty="0">
                <a:solidFill>
                  <a:srgbClr val="800000"/>
                </a:solidFill>
              </a:endParaRPr>
            </a:p>
          </p:txBody>
        </p:sp>
      </p:grpSp>
      <p:pic>
        <p:nvPicPr>
          <p:cNvPr id="12" name="Picture 4" descr="OCA: Oracle Certified Associate Java SE 8 Programmer I Study Guide: Exam 1Z0-8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43" y="4509120"/>
            <a:ext cx="1512168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images-na.ssl-images-amazon.com/images/I/51otJWrnBEL._SX401_BO1,204,203,200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81" y="4221088"/>
            <a:ext cx="1523509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mages-na.ssl-images-amazon.com/images/I/51Sz2JPEgKL._SX397_BO1,204,203,200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96" y="3933056"/>
            <a:ext cx="1511411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602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</a:t>
            </a:r>
            <a:r>
              <a:rPr lang="en-US" dirty="0" smtClean="0">
                <a:solidFill>
                  <a:srgbClr val="800000"/>
                </a:solidFill>
              </a:rPr>
              <a:t>Academy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Prisutni u </a:t>
            </a:r>
            <a:r>
              <a:rPr lang="en-US" b="1" dirty="0" smtClean="0">
                <a:solidFill>
                  <a:srgbClr val="800000"/>
                </a:solidFill>
              </a:rPr>
              <a:t>100+</a:t>
            </a:r>
            <a:r>
              <a:rPr lang="en-US" b="1" dirty="0" smtClean="0"/>
              <a:t> </a:t>
            </a:r>
            <a:r>
              <a:rPr lang="hr-HR" b="1" dirty="0" smtClean="0"/>
              <a:t>zemalja </a:t>
            </a:r>
            <a:r>
              <a:rPr lang="hr-HR" dirty="0" smtClean="0"/>
              <a:t>s </a:t>
            </a:r>
            <a:r>
              <a:rPr lang="en-US" b="1" dirty="0" smtClean="0">
                <a:solidFill>
                  <a:srgbClr val="800000"/>
                </a:solidFill>
              </a:rPr>
              <a:t>2</a:t>
            </a:r>
            <a:r>
              <a:rPr lang="hr-HR" b="1" dirty="0" smtClean="0">
                <a:solidFill>
                  <a:srgbClr val="800000"/>
                </a:solidFill>
              </a:rPr>
              <a:t>,</a:t>
            </a:r>
            <a:r>
              <a:rPr lang="en-US" b="1" dirty="0" smtClean="0">
                <a:solidFill>
                  <a:srgbClr val="800000"/>
                </a:solidFill>
              </a:rPr>
              <a:t>5</a:t>
            </a:r>
            <a:r>
              <a:rPr lang="hr-HR" b="1" dirty="0" smtClean="0"/>
              <a:t> milijuna </a:t>
            </a:r>
            <a:r>
              <a:rPr lang="hr-HR" dirty="0" smtClean="0"/>
              <a:t>studenata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800000"/>
                </a:solidFill>
              </a:rPr>
              <a:t>100</a:t>
            </a:r>
            <a:r>
              <a:rPr lang="hr-HR" b="1" dirty="0" smtClean="0">
                <a:solidFill>
                  <a:srgbClr val="800000"/>
                </a:solidFill>
              </a:rPr>
              <a:t>+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hr-HR" b="1" dirty="0" smtClean="0"/>
              <a:t>obrazovnih institucija </a:t>
            </a:r>
            <a:r>
              <a:rPr lang="hr-HR" dirty="0" smtClean="0"/>
              <a:t>u </a:t>
            </a:r>
            <a:r>
              <a:rPr lang="hr-HR" b="1" dirty="0" smtClean="0">
                <a:solidFill>
                  <a:srgbClr val="800000"/>
                </a:solidFill>
              </a:rPr>
              <a:t>Hrvatskoj</a:t>
            </a:r>
            <a:endParaRPr lang="en-US" b="1" dirty="0" smtClean="0">
              <a:solidFill>
                <a:srgbClr val="800000"/>
              </a:solidFill>
            </a:endParaRPr>
          </a:p>
          <a:p>
            <a:r>
              <a:rPr lang="hr-HR" b="1" dirty="0" smtClean="0">
                <a:solidFill>
                  <a:srgbClr val="800000"/>
                </a:solidFill>
              </a:rPr>
              <a:t>Tečajevi</a:t>
            </a:r>
            <a:r>
              <a:rPr lang="hr-HR" dirty="0" smtClean="0">
                <a:solidFill>
                  <a:srgbClr val="800000"/>
                </a:solidFill>
              </a:rPr>
              <a:t> </a:t>
            </a:r>
            <a:r>
              <a:rPr lang="hr-HR" dirty="0" smtClean="0"/>
              <a:t>i </a:t>
            </a:r>
            <a:r>
              <a:rPr lang="hr-HR" b="1" dirty="0" smtClean="0">
                <a:solidFill>
                  <a:srgbClr val="800000"/>
                </a:solidFill>
              </a:rPr>
              <a:t>radionice</a:t>
            </a:r>
            <a:r>
              <a:rPr lang="hr-HR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(</a:t>
            </a:r>
            <a:r>
              <a:rPr lang="hr-HR" dirty="0" smtClean="0"/>
              <a:t>besplatne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r>
              <a:rPr lang="en-US" dirty="0" smtClean="0"/>
              <a:t>)</a:t>
            </a:r>
          </a:p>
          <a:p>
            <a:pPr lvl="1"/>
            <a:r>
              <a:rPr lang="hr-HR" dirty="0"/>
              <a:t>Materijali za </a:t>
            </a:r>
            <a:r>
              <a:rPr lang="hr-HR" b="1" dirty="0"/>
              <a:t>učenje</a:t>
            </a:r>
            <a:endParaRPr lang="en-US" b="1" dirty="0"/>
          </a:p>
          <a:p>
            <a:pPr lvl="1"/>
            <a:r>
              <a:rPr lang="en-US" b="1" dirty="0" smtClean="0"/>
              <a:t>Java Fundamentals, </a:t>
            </a:r>
            <a:r>
              <a:rPr lang="hr-HR" b="1" dirty="0" smtClean="0"/>
              <a:t>Java </a:t>
            </a:r>
            <a:r>
              <a:rPr lang="en-US" b="1" dirty="0" smtClean="0"/>
              <a:t>Foundations</a:t>
            </a:r>
            <a:r>
              <a:rPr lang="hr-HR" b="1" dirty="0" smtClean="0"/>
              <a:t>, </a:t>
            </a:r>
            <a:br>
              <a:rPr lang="hr-HR" b="1" dirty="0" smtClean="0"/>
            </a:br>
            <a:r>
              <a:rPr lang="en-US" b="1" dirty="0" smtClean="0"/>
              <a:t>Java Programming </a:t>
            </a:r>
          </a:p>
          <a:p>
            <a:pPr lvl="1"/>
            <a:r>
              <a:rPr lang="en-US" b="1" dirty="0" smtClean="0"/>
              <a:t>Alice</a:t>
            </a:r>
            <a:r>
              <a:rPr lang="hr-HR" dirty="0" smtClean="0"/>
              <a:t> i</a:t>
            </a:r>
            <a:r>
              <a:rPr lang="en-US" dirty="0" smtClean="0"/>
              <a:t> </a:t>
            </a:r>
            <a:r>
              <a:rPr lang="en-US" b="1" dirty="0" err="1" smtClean="0"/>
              <a:t>Greenfoot</a:t>
            </a:r>
            <a:r>
              <a:rPr lang="hr-HR" dirty="0" smtClean="0"/>
              <a:t> – "</a:t>
            </a:r>
            <a:r>
              <a:rPr lang="en-US" dirty="0" smtClean="0"/>
              <a:t>Workshop in a Box</a:t>
            </a:r>
            <a:r>
              <a:rPr lang="hr-HR" dirty="0" smtClean="0"/>
              <a:t>"</a:t>
            </a:r>
          </a:p>
          <a:p>
            <a:pPr lvl="1"/>
            <a:r>
              <a:rPr lang="hr-HR" dirty="0" smtClean="0"/>
              <a:t>U skladu s </a:t>
            </a:r>
            <a:r>
              <a:rPr lang="hr-HR" b="1" dirty="0" smtClean="0"/>
              <a:t>obrazovnim standardima</a:t>
            </a:r>
          </a:p>
          <a:p>
            <a:r>
              <a:rPr lang="hr-HR" dirty="0" smtClean="0"/>
              <a:t>Pomoć u </a:t>
            </a:r>
            <a:r>
              <a:rPr lang="hr-HR" b="1" dirty="0" smtClean="0">
                <a:solidFill>
                  <a:srgbClr val="800000"/>
                </a:solidFill>
              </a:rPr>
              <a:t>certifikaciji</a:t>
            </a:r>
            <a:r>
              <a:rPr lang="hr-HR" dirty="0" smtClean="0">
                <a:solidFill>
                  <a:srgbClr val="800000"/>
                </a:solidFill>
              </a:rPr>
              <a:t> </a:t>
            </a:r>
            <a:r>
              <a:rPr lang="hr-HR" dirty="0" smtClean="0"/>
              <a:t>i popusti</a:t>
            </a:r>
          </a:p>
          <a:p>
            <a:pPr lvl="1"/>
            <a:r>
              <a:rPr lang="en-US" b="1" dirty="0" smtClean="0"/>
              <a:t>Junior Associate Certificate</a:t>
            </a:r>
            <a:r>
              <a:rPr lang="hr-HR" b="1" dirty="0" smtClean="0"/>
              <a:t> </a:t>
            </a:r>
            <a:r>
              <a:rPr lang="hr-HR" dirty="0" smtClean="0"/>
              <a:t>za studente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F71-B453-4290-B3C1-C3F90AC08F93}" type="slidenum">
              <a:rPr lang="hr-HR" smtClean="0"/>
              <a:pPr/>
              <a:t>24</a:t>
            </a:fld>
            <a:endParaRPr lang="hr-HR" dirty="0"/>
          </a:p>
        </p:txBody>
      </p:sp>
      <p:pic>
        <p:nvPicPr>
          <p:cNvPr id="6" name="Picture 5" descr="Product, Service, Industry or Org Logo placehold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2316"/>
            <a:ext cx="2016224" cy="103057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pic>
        <p:nvPicPr>
          <p:cNvPr id="1026" name="Picture 2" descr="Slikovni rezultat za c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73016"/>
            <a:ext cx="1684594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ist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635" y="4412704"/>
            <a:ext cx="1495822" cy="61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kovni rezultat za eq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600" y="5127825"/>
            <a:ext cx="1672297" cy="60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6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Umjesto </a:t>
            </a:r>
            <a:r>
              <a:rPr lang="hr-HR" dirty="0" smtClean="0">
                <a:solidFill>
                  <a:srgbClr val="800000"/>
                </a:solidFill>
              </a:rPr>
              <a:t>zaključka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CD37E-07E3-458E-8791-A641E14FEE96}" type="slidenum">
              <a:rPr lang="hr-HR" smtClean="0"/>
              <a:pPr>
                <a:defRPr/>
              </a:pPr>
              <a:t>25</a:t>
            </a:fld>
            <a:endParaRPr lang="hr-HR"/>
          </a:p>
        </p:txBody>
      </p:sp>
      <p:pic>
        <p:nvPicPr>
          <p:cNvPr id="7" name="Picture 2" descr="C:\Dropbox\HUJAK\K Javantura v1\Logotip press\Javantura - slika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30" y="1484784"/>
            <a:ext cx="2282849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48" y="3210688"/>
            <a:ext cx="4057458" cy="2353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2541"/>
            <a:ext cx="3024336" cy="2339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0825" y="1622600"/>
            <a:ext cx="8642350" cy="1878410"/>
          </a:xfrm>
        </p:spPr>
        <p:txBody>
          <a:bodyPr/>
          <a:lstStyle/>
          <a:p>
            <a:r>
              <a:rPr lang="hr-HR" dirty="0" smtClean="0"/>
              <a:t>Poziv na konferenciju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Java</a:t>
            </a:r>
            <a:r>
              <a:rPr lang="hr-HR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ntura</a:t>
            </a:r>
            <a:r>
              <a:rPr lang="hr-H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v4</a:t>
            </a:r>
          </a:p>
          <a:p>
            <a:pPr lvl="1"/>
            <a:r>
              <a:rPr lang="hr-HR" b="1" dirty="0" smtClean="0"/>
              <a:t>Veljača 2017</a:t>
            </a:r>
            <a:r>
              <a:rPr lang="hr-HR" dirty="0" smtClean="0"/>
              <a:t>, </a:t>
            </a:r>
            <a:r>
              <a:rPr lang="hr-HR" b="1" dirty="0" smtClean="0"/>
              <a:t>Zagreb</a:t>
            </a:r>
          </a:p>
          <a:p>
            <a:pPr lvl="1"/>
            <a:r>
              <a:rPr lang="hr-HR" b="1" dirty="0" smtClean="0"/>
              <a:t>350+</a:t>
            </a:r>
            <a:r>
              <a:rPr lang="hr-HR" dirty="0" smtClean="0"/>
              <a:t> sudionika, </a:t>
            </a:r>
            <a:r>
              <a:rPr lang="hr-HR" b="1" dirty="0" smtClean="0"/>
              <a:t>25+</a:t>
            </a:r>
            <a:r>
              <a:rPr lang="hr-HR" dirty="0" smtClean="0"/>
              <a:t> predavanja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8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>
                <a:solidFill>
                  <a:srgbClr val="800000"/>
                </a:solidFill>
              </a:rPr>
              <a:t>Hvala</a:t>
            </a:r>
            <a:r>
              <a:rPr lang="hr-HR" dirty="0" smtClean="0"/>
              <a:t> i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hr-HR" dirty="0" smtClean="0">
                <a:solidFill>
                  <a:srgbClr val="800000"/>
                </a:solidFill>
              </a:rPr>
              <a:t>pozdrav </a:t>
            </a:r>
            <a:r>
              <a:rPr lang="hr-HR" dirty="0" smtClean="0"/>
              <a:t>od</a:t>
            </a:r>
            <a:r>
              <a:rPr lang="en-US" dirty="0" smtClean="0"/>
              <a:t> HUJAK</a:t>
            </a:r>
            <a:r>
              <a:rPr lang="hr-HR" dirty="0" smtClean="0"/>
              <a:t>-a</a:t>
            </a:r>
            <a:r>
              <a:rPr lang="en-US" dirty="0" smtClean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988840"/>
            <a:ext cx="8569648" cy="431988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hr-HR" sz="3600" dirty="0" smtClean="0"/>
              <a:t>Stranica </a:t>
            </a:r>
            <a:r>
              <a:rPr lang="en-US" sz="3600" b="1" dirty="0" smtClean="0">
                <a:solidFill>
                  <a:srgbClr val="800000"/>
                </a:solidFill>
              </a:rPr>
              <a:t>hujak.hr</a:t>
            </a:r>
          </a:p>
          <a:p>
            <a:pPr lvl="1"/>
            <a:r>
              <a:rPr lang="en-US" u="sng" dirty="0" smtClean="0">
                <a:solidFill>
                  <a:srgbClr val="800000"/>
                </a:solidFill>
              </a:rPr>
              <a:t>www.hujak.hr</a:t>
            </a:r>
            <a:r>
              <a:rPr lang="en-US" b="1" u="sng" dirty="0" smtClean="0">
                <a:solidFill>
                  <a:srgbClr val="800000"/>
                </a:solidFill>
              </a:rPr>
              <a:t> </a:t>
            </a:r>
            <a:endParaRPr lang="en-US" sz="3600" dirty="0" smtClean="0">
              <a:solidFill>
                <a:srgbClr val="800000"/>
              </a:solidFill>
            </a:endParaRPr>
          </a:p>
          <a:p>
            <a:pPr eaLnBrk="1" hangingPunct="1"/>
            <a:endParaRPr lang="en-US" sz="2100" dirty="0" smtClean="0"/>
          </a:p>
          <a:p>
            <a:pPr eaLnBrk="1" hangingPunct="1"/>
            <a:r>
              <a:rPr lang="en-US" sz="3600" dirty="0" smtClean="0"/>
              <a:t>LinkedIn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800000"/>
                </a:solidFill>
              </a:rPr>
              <a:t>HUJAK</a:t>
            </a:r>
          </a:p>
          <a:p>
            <a:pPr lvl="1"/>
            <a:r>
              <a:rPr lang="en-US" u="sng" dirty="0" smtClean="0">
                <a:solidFill>
                  <a:srgbClr val="800000"/>
                </a:solidFill>
              </a:rPr>
              <a:t>www.linkedin.com/groups?gid=4320174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endParaRPr lang="en-US" sz="3600" dirty="0" smtClean="0">
              <a:solidFill>
                <a:srgbClr val="800000"/>
              </a:solidFill>
            </a:endParaRP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3600" dirty="0" smtClean="0"/>
              <a:t>Facebook </a:t>
            </a:r>
            <a:r>
              <a:rPr lang="en-US" sz="3600" b="1" dirty="0" smtClean="0">
                <a:solidFill>
                  <a:srgbClr val="800000"/>
                </a:solidFill>
              </a:rPr>
              <a:t>HUJAK.hr</a:t>
            </a:r>
          </a:p>
          <a:p>
            <a:pPr lvl="1"/>
            <a:r>
              <a:rPr lang="en-US" u="sng" dirty="0" smtClean="0">
                <a:solidFill>
                  <a:srgbClr val="800000"/>
                </a:solidFill>
              </a:rPr>
              <a:t>www.facebook.com/HUJAK.hr</a:t>
            </a:r>
            <a:endParaRPr lang="en-US" sz="3600" dirty="0" smtClean="0">
              <a:solidFill>
                <a:srgbClr val="800000"/>
              </a:solidFill>
            </a:endParaRPr>
          </a:p>
          <a:p>
            <a:pPr eaLnBrk="1" hangingPunct="1"/>
            <a:endParaRPr lang="en-US" sz="2100" dirty="0" smtClean="0"/>
          </a:p>
          <a:p>
            <a:pPr eaLnBrk="1" hangingPunct="1"/>
            <a:r>
              <a:rPr lang="en-US" sz="3600" dirty="0" smtClean="0"/>
              <a:t>Twitter </a:t>
            </a:r>
            <a:r>
              <a:rPr lang="en-US" sz="3600" b="1" dirty="0" smtClean="0">
                <a:solidFill>
                  <a:srgbClr val="800000"/>
                </a:solidFill>
              </a:rPr>
              <a:t>@</a:t>
            </a:r>
            <a:r>
              <a:rPr lang="en-US" sz="3600" b="1" dirty="0" err="1" smtClean="0">
                <a:solidFill>
                  <a:srgbClr val="800000"/>
                </a:solidFill>
              </a:rPr>
              <a:t>HUJAK_hr</a:t>
            </a:r>
            <a:endParaRPr lang="en-US" sz="3600" b="1" dirty="0" smtClean="0">
              <a:solidFill>
                <a:srgbClr val="800000"/>
              </a:solidFill>
            </a:endParaRPr>
          </a:p>
          <a:p>
            <a:pPr lvl="1"/>
            <a:r>
              <a:rPr lang="en-US" u="sng" dirty="0" smtClean="0">
                <a:solidFill>
                  <a:srgbClr val="800000"/>
                </a:solidFill>
              </a:rPr>
              <a:t>twitter.com/</a:t>
            </a:r>
            <a:r>
              <a:rPr lang="en-US" u="sng" dirty="0" err="1" smtClean="0">
                <a:solidFill>
                  <a:srgbClr val="800000"/>
                </a:solidFill>
              </a:rPr>
              <a:t>HUJAK_hr</a:t>
            </a:r>
            <a:r>
              <a:rPr lang="en-US" u="sng" dirty="0" smtClean="0">
                <a:solidFill>
                  <a:srgbClr val="80000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www.hujak.hr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6628" name="Picture 2" descr="C:\Data\Job\HUJAK\Slike\Duke\DukeFrien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6" y="1484787"/>
            <a:ext cx="4360887" cy="264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ata\Job\HUJAK\Slike\Za web\facebo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24439"/>
            <a:ext cx="431928" cy="431928"/>
          </a:xfrm>
          <a:prstGeom prst="rect">
            <a:avLst/>
          </a:prstGeom>
          <a:noFill/>
        </p:spPr>
      </p:pic>
      <p:pic>
        <p:nvPicPr>
          <p:cNvPr id="16" name="Picture 3" descr="C:\Data\Job\HUJAK\Slike\Za web\Linked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4" y="3526947"/>
            <a:ext cx="431928" cy="431928"/>
          </a:xfrm>
          <a:prstGeom prst="rect">
            <a:avLst/>
          </a:prstGeom>
          <a:noFill/>
        </p:spPr>
      </p:pic>
      <p:pic>
        <p:nvPicPr>
          <p:cNvPr id="17" name="Picture 4" descr="C:\Data\Job\HUJAK\Slike\Za web\twitt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4" y="5661368"/>
            <a:ext cx="431928" cy="431928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512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go.</a:t>
            </a:r>
            <a:r>
              <a:rPr lang="en-US" dirty="0" smtClean="0">
                <a:solidFill>
                  <a:srgbClr val="800000"/>
                </a:solidFill>
              </a:rPr>
              <a:t>java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27</a:t>
            </a:fld>
            <a:endParaRPr lang="hr-H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02845"/>
            <a:ext cx="6925974" cy="4850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547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800000"/>
                </a:solidFill>
              </a:rPr>
              <a:t>Popularnost </a:t>
            </a:r>
            <a:r>
              <a:rPr lang="hr-HR" dirty="0" smtClean="0"/>
              <a:t>Java u Europi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PYPL</a:t>
            </a:r>
            <a:r>
              <a:rPr lang="en-US" dirty="0" smtClean="0"/>
              <a:t> </a:t>
            </a:r>
            <a:r>
              <a:rPr lang="hr-HR" dirty="0" smtClean="0"/>
              <a:t>za </a:t>
            </a:r>
            <a:r>
              <a:rPr lang="en-US" b="1" dirty="0" smtClean="0">
                <a:solidFill>
                  <a:srgbClr val="800000"/>
                </a:solidFill>
              </a:rPr>
              <a:t>France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800000"/>
                </a:solidFill>
              </a:rPr>
              <a:t>UK </a:t>
            </a:r>
            <a:r>
              <a:rPr lang="hr-HR" dirty="0" smtClean="0"/>
              <a:t>i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800000"/>
                </a:solidFill>
              </a:rPr>
              <a:t>Germany</a:t>
            </a:r>
            <a:r>
              <a:rPr lang="en-US" dirty="0" smtClean="0"/>
              <a:t>, </a:t>
            </a:r>
            <a:r>
              <a:rPr lang="hr-HR" dirty="0" smtClean="0"/>
              <a:t>listopad </a:t>
            </a:r>
            <a:r>
              <a:rPr lang="en-US" dirty="0" smtClean="0"/>
              <a:t>2016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28</a:t>
            </a:fld>
            <a:endParaRPr lang="hr-H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6753225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18" y="2420888"/>
            <a:ext cx="6724650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1"/>
            <a:ext cx="6743700" cy="3676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55576" y="6309320"/>
            <a:ext cx="69127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 smtClean="0"/>
              <a:t>Izvor</a:t>
            </a:r>
            <a:r>
              <a:rPr lang="en-US" sz="800" dirty="0" smtClean="0"/>
              <a:t>: </a:t>
            </a:r>
            <a:r>
              <a:rPr lang="en-US" sz="800" dirty="0"/>
              <a:t>PYPL </a:t>
            </a:r>
            <a:r>
              <a:rPr lang="en-US" sz="800" dirty="0" err="1"/>
              <a:t>PopularitY</a:t>
            </a:r>
            <a:r>
              <a:rPr lang="en-US" sz="800" dirty="0"/>
              <a:t> of Programming Language, </a:t>
            </a:r>
            <a:r>
              <a:rPr lang="en-US" sz="800" dirty="0" smtClean="0">
                <a:hlinkClick r:id="rId6"/>
              </a:rPr>
              <a:t>pypl.github.io</a:t>
            </a:r>
            <a:r>
              <a:rPr lang="en-US" sz="800" dirty="0" smtClean="0"/>
              <a:t>, </a:t>
            </a:r>
            <a:r>
              <a:rPr lang="hr-HR" sz="800" dirty="0" smtClean="0"/>
              <a:t>listopad </a:t>
            </a:r>
            <a:r>
              <a:rPr lang="en-US" sz="800" dirty="0" smtClean="0"/>
              <a:t>2016, </a:t>
            </a:r>
            <a:r>
              <a:rPr lang="en-US" sz="800" dirty="0"/>
              <a:t>© Pierre </a:t>
            </a:r>
            <a:r>
              <a:rPr lang="en-US" sz="800" dirty="0" err="1"/>
              <a:t>Carbonnelle</a:t>
            </a:r>
            <a:r>
              <a:rPr lang="en-US" sz="800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735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7" name="Straight Connector 216"/>
          <p:cNvCxnSpPr/>
          <p:nvPr/>
        </p:nvCxnSpPr>
        <p:spPr>
          <a:xfrm flipH="1" flipV="1">
            <a:off x="7314283" y="4012937"/>
            <a:ext cx="858732" cy="120697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stCxn id="1027" idx="2"/>
          </p:cNvCxnSpPr>
          <p:nvPr/>
        </p:nvCxnSpPr>
        <p:spPr>
          <a:xfrm flipH="1">
            <a:off x="7070635" y="2132861"/>
            <a:ext cx="309230" cy="150576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endCxn id="111" idx="1"/>
          </p:cNvCxnSpPr>
          <p:nvPr/>
        </p:nvCxnSpPr>
        <p:spPr>
          <a:xfrm flipH="1">
            <a:off x="229500" y="2717647"/>
            <a:ext cx="8245" cy="111147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</a:t>
            </a:r>
            <a:r>
              <a:rPr lang="en-US" dirty="0" smtClean="0">
                <a:solidFill>
                  <a:srgbClr val="800000"/>
                </a:solidFill>
              </a:rPr>
              <a:t>Timeline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5" name="Straight Connector 104"/>
          <p:cNvCxnSpPr>
            <a:stCxn id="200" idx="2"/>
            <a:endCxn id="123" idx="0"/>
          </p:cNvCxnSpPr>
          <p:nvPr/>
        </p:nvCxnSpPr>
        <p:spPr>
          <a:xfrm>
            <a:off x="6744135" y="2237585"/>
            <a:ext cx="1306" cy="140104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202" idx="0"/>
          </p:cNvCxnSpPr>
          <p:nvPr/>
        </p:nvCxnSpPr>
        <p:spPr>
          <a:xfrm flipH="1" flipV="1">
            <a:off x="6802717" y="4012943"/>
            <a:ext cx="424371" cy="89804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201" idx="0"/>
          </p:cNvCxnSpPr>
          <p:nvPr/>
        </p:nvCxnSpPr>
        <p:spPr>
          <a:xfrm flipV="1">
            <a:off x="6646647" y="4022467"/>
            <a:ext cx="17951" cy="658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98" idx="2"/>
          </p:cNvCxnSpPr>
          <p:nvPr/>
        </p:nvCxnSpPr>
        <p:spPr>
          <a:xfrm>
            <a:off x="5886703" y="2899425"/>
            <a:ext cx="177216" cy="74096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99" idx="2"/>
          </p:cNvCxnSpPr>
          <p:nvPr/>
        </p:nvCxnSpPr>
        <p:spPr>
          <a:xfrm>
            <a:off x="6271654" y="2543179"/>
            <a:ext cx="137055" cy="109720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0" name="Rounded Rectangle 109"/>
          <p:cNvSpPr/>
          <p:nvPr>
            <p:custDataLst>
              <p:tags r:id="rId1"/>
            </p:custDataLst>
          </p:nvPr>
        </p:nvSpPr>
        <p:spPr>
          <a:xfrm>
            <a:off x="229494" y="3638623"/>
            <a:ext cx="8662986" cy="381000"/>
          </a:xfrm>
          <a:prstGeom prst="roundRect">
            <a:avLst>
              <a:gd name="adj" fmla="val 10000000"/>
            </a:avLst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11" name="TextBox 110"/>
          <p:cNvSpPr txBox="1"/>
          <p:nvPr>
            <p:custDataLst>
              <p:tags r:id="rId2"/>
            </p:custDataLst>
          </p:nvPr>
        </p:nvSpPr>
        <p:spPr>
          <a:xfrm>
            <a:off x="229495" y="3638623"/>
            <a:ext cx="1002453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 dirty="0" smtClean="0">
                <a:solidFill>
                  <a:prstClr val="white"/>
                </a:solidFill>
                <a:latin typeface="Calibri"/>
              </a:rPr>
              <a:t>1995</a:t>
            </a:r>
            <a:endParaRPr lang="hr-HR" sz="12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2" name="Straight Connector 111"/>
          <p:cNvCxnSpPr/>
          <p:nvPr>
            <p:custDataLst>
              <p:tags r:id="rId3"/>
            </p:custDataLst>
          </p:nvPr>
        </p:nvCxnSpPr>
        <p:spPr>
          <a:xfrm>
            <a:off x="1231947" y="3702123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>
            <p:custDataLst>
              <p:tags r:id="rId4"/>
            </p:custDataLst>
          </p:nvPr>
        </p:nvSpPr>
        <p:spPr>
          <a:xfrm>
            <a:off x="1231953" y="3638623"/>
            <a:ext cx="1002453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 smtClean="0">
                <a:solidFill>
                  <a:prstClr val="white"/>
                </a:solidFill>
                <a:latin typeface="Calibri"/>
              </a:rPr>
              <a:t>1998</a:t>
            </a:r>
            <a:endParaRPr lang="hr-HR" sz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4" name="Straight Connector 113"/>
          <p:cNvCxnSpPr/>
          <p:nvPr>
            <p:custDataLst>
              <p:tags r:id="rId5"/>
            </p:custDataLst>
          </p:nvPr>
        </p:nvCxnSpPr>
        <p:spPr>
          <a:xfrm>
            <a:off x="2234401" y="3702123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>
            <p:custDataLst>
              <p:tags r:id="rId6"/>
            </p:custDataLst>
          </p:nvPr>
        </p:nvSpPr>
        <p:spPr>
          <a:xfrm>
            <a:off x="2234405" y="3638623"/>
            <a:ext cx="1002453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 smtClean="0">
                <a:solidFill>
                  <a:prstClr val="white"/>
                </a:solidFill>
                <a:latin typeface="Calibri"/>
              </a:rPr>
              <a:t>2001</a:t>
            </a:r>
            <a:endParaRPr lang="hr-HR" sz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6" name="Straight Connector 115"/>
          <p:cNvCxnSpPr/>
          <p:nvPr>
            <p:custDataLst>
              <p:tags r:id="rId7"/>
            </p:custDataLst>
          </p:nvPr>
        </p:nvCxnSpPr>
        <p:spPr>
          <a:xfrm>
            <a:off x="3236854" y="3702123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>
            <p:custDataLst>
              <p:tags r:id="rId8"/>
            </p:custDataLst>
          </p:nvPr>
        </p:nvSpPr>
        <p:spPr>
          <a:xfrm>
            <a:off x="3236860" y="3638623"/>
            <a:ext cx="1002453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 dirty="0" smtClean="0">
                <a:solidFill>
                  <a:prstClr val="white"/>
                </a:solidFill>
                <a:latin typeface="Calibri"/>
              </a:rPr>
              <a:t>2004</a:t>
            </a:r>
            <a:endParaRPr lang="hr-HR" sz="12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8" name="Straight Connector 117"/>
          <p:cNvCxnSpPr/>
          <p:nvPr>
            <p:custDataLst>
              <p:tags r:id="rId9"/>
            </p:custDataLst>
          </p:nvPr>
        </p:nvCxnSpPr>
        <p:spPr>
          <a:xfrm>
            <a:off x="4239307" y="3702123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>
            <p:custDataLst>
              <p:tags r:id="rId10"/>
            </p:custDataLst>
          </p:nvPr>
        </p:nvSpPr>
        <p:spPr>
          <a:xfrm>
            <a:off x="4239309" y="3638623"/>
            <a:ext cx="1002453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 smtClean="0">
                <a:solidFill>
                  <a:prstClr val="white"/>
                </a:solidFill>
                <a:latin typeface="Calibri"/>
              </a:rPr>
              <a:t>2007</a:t>
            </a:r>
            <a:endParaRPr lang="hr-HR" sz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0" name="Straight Connector 119"/>
          <p:cNvCxnSpPr/>
          <p:nvPr>
            <p:custDataLst>
              <p:tags r:id="rId11"/>
            </p:custDataLst>
          </p:nvPr>
        </p:nvCxnSpPr>
        <p:spPr>
          <a:xfrm>
            <a:off x="5241761" y="3702123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>
            <p:custDataLst>
              <p:tags r:id="rId12"/>
            </p:custDataLst>
          </p:nvPr>
        </p:nvSpPr>
        <p:spPr>
          <a:xfrm>
            <a:off x="5241767" y="3638623"/>
            <a:ext cx="1002453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 smtClean="0">
                <a:solidFill>
                  <a:prstClr val="white"/>
                </a:solidFill>
                <a:latin typeface="Calibri"/>
              </a:rPr>
              <a:t>2010</a:t>
            </a:r>
            <a:endParaRPr lang="hr-HR" sz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2" name="Straight Connector 121"/>
          <p:cNvCxnSpPr/>
          <p:nvPr>
            <p:custDataLst>
              <p:tags r:id="rId13"/>
            </p:custDataLst>
          </p:nvPr>
        </p:nvCxnSpPr>
        <p:spPr>
          <a:xfrm>
            <a:off x="6244214" y="3702123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>
            <p:custDataLst>
              <p:tags r:id="rId14"/>
            </p:custDataLst>
          </p:nvPr>
        </p:nvSpPr>
        <p:spPr>
          <a:xfrm>
            <a:off x="6244220" y="3638623"/>
            <a:ext cx="1002453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 dirty="0" smtClean="0">
                <a:solidFill>
                  <a:prstClr val="white"/>
                </a:solidFill>
                <a:latin typeface="Calibri"/>
              </a:rPr>
              <a:t>2013</a:t>
            </a:r>
            <a:endParaRPr lang="hr-HR" sz="12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4" name="Straight Connector 123"/>
          <p:cNvCxnSpPr/>
          <p:nvPr>
            <p:custDataLst>
              <p:tags r:id="rId15"/>
            </p:custDataLst>
          </p:nvPr>
        </p:nvCxnSpPr>
        <p:spPr>
          <a:xfrm>
            <a:off x="7246667" y="3702123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>
            <p:custDataLst>
              <p:tags r:id="rId16"/>
            </p:custDataLst>
          </p:nvPr>
        </p:nvSpPr>
        <p:spPr>
          <a:xfrm>
            <a:off x="7246673" y="3638623"/>
            <a:ext cx="1002453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 smtClean="0">
                <a:solidFill>
                  <a:prstClr val="white"/>
                </a:solidFill>
                <a:latin typeface="Calibri"/>
              </a:rPr>
              <a:t>2016</a:t>
            </a:r>
            <a:endParaRPr lang="hr-HR" sz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6" name="Straight Connector 125"/>
          <p:cNvCxnSpPr/>
          <p:nvPr>
            <p:custDataLst>
              <p:tags r:id="rId17"/>
            </p:custDataLst>
          </p:nvPr>
        </p:nvCxnSpPr>
        <p:spPr>
          <a:xfrm>
            <a:off x="8249121" y="3702123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>
            <p:custDataLst>
              <p:tags r:id="rId18"/>
            </p:custDataLst>
          </p:nvPr>
        </p:nvSpPr>
        <p:spPr>
          <a:xfrm>
            <a:off x="8249122" y="3638623"/>
            <a:ext cx="571350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 dirty="0" smtClean="0">
                <a:solidFill>
                  <a:prstClr val="white"/>
                </a:solidFill>
                <a:latin typeface="Calibri"/>
              </a:rPr>
              <a:t>2019</a:t>
            </a:r>
            <a:endParaRPr lang="hr-HR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" name="Isosceles Triangle 130"/>
          <p:cNvSpPr/>
          <p:nvPr>
            <p:custDataLst>
              <p:tags r:id="rId19"/>
            </p:custDataLst>
          </p:nvPr>
        </p:nvSpPr>
        <p:spPr>
          <a:xfrm rot="10800000">
            <a:off x="8443971" y="3443980"/>
            <a:ext cx="228600" cy="2540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32" name="TextBox 131"/>
          <p:cNvSpPr txBox="1"/>
          <p:nvPr>
            <p:custDataLst>
              <p:tags r:id="rId20"/>
            </p:custDataLst>
          </p:nvPr>
        </p:nvSpPr>
        <p:spPr>
          <a:xfrm>
            <a:off x="8226424" y="3124715"/>
            <a:ext cx="762680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Java SE 10</a:t>
            </a:r>
            <a:endParaRPr lang="hr-HR" sz="1000" b="1" dirty="0">
              <a:solidFill>
                <a:prstClr val="black"/>
              </a:solidFill>
            </a:endParaRPr>
          </a:p>
        </p:txBody>
      </p:sp>
      <p:sp>
        <p:nvSpPr>
          <p:cNvPr id="133" name="TextBox 132"/>
          <p:cNvSpPr txBox="1"/>
          <p:nvPr>
            <p:custDataLst>
              <p:tags r:id="rId21"/>
            </p:custDataLst>
          </p:nvPr>
        </p:nvSpPr>
        <p:spPr>
          <a:xfrm>
            <a:off x="8419165" y="3265384"/>
            <a:ext cx="282129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201</a:t>
            </a:r>
            <a:r>
              <a:rPr lang="en-US" sz="1000" dirty="0" smtClean="0">
                <a:solidFill>
                  <a:srgbClr val="1F497E"/>
                </a:solidFill>
              </a:rPr>
              <a:t>9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34" name="Isosceles Triangle 133"/>
          <p:cNvSpPr/>
          <p:nvPr>
            <p:custDataLst>
              <p:tags r:id="rId22"/>
            </p:custDataLst>
          </p:nvPr>
        </p:nvSpPr>
        <p:spPr>
          <a:xfrm rot="10800000">
            <a:off x="7845743" y="3448123"/>
            <a:ext cx="228600" cy="25400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35" name="TextBox 134"/>
          <p:cNvSpPr txBox="1"/>
          <p:nvPr>
            <p:custDataLst>
              <p:tags r:id="rId23"/>
            </p:custDataLst>
          </p:nvPr>
        </p:nvSpPr>
        <p:spPr>
          <a:xfrm>
            <a:off x="7835947" y="3281535"/>
            <a:ext cx="28212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201</a:t>
            </a:r>
            <a:r>
              <a:rPr lang="en-US" sz="1000" dirty="0" smtClean="0">
                <a:solidFill>
                  <a:srgbClr val="1F497E"/>
                </a:solidFill>
              </a:rPr>
              <a:t>7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36" name="Isosceles Triangle 135"/>
          <p:cNvSpPr/>
          <p:nvPr>
            <p:custDataLst>
              <p:tags r:id="rId24"/>
            </p:custDataLst>
          </p:nvPr>
        </p:nvSpPr>
        <p:spPr>
          <a:xfrm rot="10800000">
            <a:off x="6423079" y="3448123"/>
            <a:ext cx="322367" cy="381000"/>
          </a:xfrm>
          <a:prstGeom prst="triangle">
            <a:avLst/>
          </a:prstGeom>
          <a:solidFill>
            <a:srgbClr val="FF66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37" name="TextBox 136"/>
          <p:cNvSpPr txBox="1"/>
          <p:nvPr>
            <p:custDataLst>
              <p:tags r:id="rId25"/>
            </p:custDataLst>
          </p:nvPr>
        </p:nvSpPr>
        <p:spPr>
          <a:xfrm>
            <a:off x="6306140" y="3281535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2014-3-18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38" name="Isosceles Triangle 137"/>
          <p:cNvSpPr/>
          <p:nvPr>
            <p:custDataLst>
              <p:tags r:id="rId26"/>
            </p:custDataLst>
          </p:nvPr>
        </p:nvSpPr>
        <p:spPr>
          <a:xfrm>
            <a:off x="6347521" y="3956124"/>
            <a:ext cx="228600" cy="254000"/>
          </a:xfrm>
          <a:prstGeom prst="triangl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39" name="TextBox 138"/>
          <p:cNvSpPr txBox="1"/>
          <p:nvPr>
            <p:custDataLst>
              <p:tags r:id="rId27"/>
            </p:custDataLst>
          </p:nvPr>
        </p:nvSpPr>
        <p:spPr>
          <a:xfrm>
            <a:off x="6084783" y="4407480"/>
            <a:ext cx="805948" cy="14773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200" b="1" dirty="0" smtClean="0">
                <a:solidFill>
                  <a:prstClr val="black"/>
                </a:solidFill>
              </a:rPr>
              <a:t>Java EE 7</a:t>
            </a:r>
            <a:endParaRPr lang="hr-HR" sz="1200" b="1" dirty="0">
              <a:solidFill>
                <a:prstClr val="black"/>
              </a:solidFill>
            </a:endParaRPr>
          </a:p>
        </p:txBody>
      </p:sp>
      <p:sp>
        <p:nvSpPr>
          <p:cNvPr id="140" name="TextBox 139"/>
          <p:cNvSpPr txBox="1"/>
          <p:nvPr>
            <p:custDataLst>
              <p:tags r:id="rId28"/>
            </p:custDataLst>
          </p:nvPr>
        </p:nvSpPr>
        <p:spPr>
          <a:xfrm>
            <a:off x="6219914" y="4235523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2013-6-12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41" name="TextBox 140"/>
          <p:cNvSpPr txBox="1"/>
          <p:nvPr>
            <p:custDataLst>
              <p:tags r:id="rId29"/>
            </p:custDataLst>
          </p:nvPr>
        </p:nvSpPr>
        <p:spPr>
          <a:xfrm>
            <a:off x="5457112" y="4517938"/>
            <a:ext cx="765534" cy="196977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600" b="1" dirty="0" smtClean="0">
                <a:solidFill>
                  <a:srgbClr val="99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HUJAK</a:t>
            </a:r>
            <a:endParaRPr lang="hr-HR" sz="1600" b="1" dirty="0">
              <a:solidFill>
                <a:srgbClr val="99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2" name="TextBox 141"/>
          <p:cNvSpPr txBox="1"/>
          <p:nvPr>
            <p:custDataLst>
              <p:tags r:id="rId30"/>
            </p:custDataLst>
          </p:nvPr>
        </p:nvSpPr>
        <p:spPr>
          <a:xfrm>
            <a:off x="5531121" y="4235523"/>
            <a:ext cx="65081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2011-12-13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43" name="Isosceles Triangle 142"/>
          <p:cNvSpPr/>
          <p:nvPr>
            <p:custDataLst>
              <p:tags r:id="rId31"/>
            </p:custDataLst>
          </p:nvPr>
        </p:nvSpPr>
        <p:spPr>
          <a:xfrm rot="10800000">
            <a:off x="5642709" y="3448123"/>
            <a:ext cx="228600" cy="254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44" name="TextBox 143"/>
          <p:cNvSpPr txBox="1"/>
          <p:nvPr>
            <p:custDataLst>
              <p:tags r:id="rId32"/>
            </p:custDataLst>
          </p:nvPr>
        </p:nvSpPr>
        <p:spPr>
          <a:xfrm>
            <a:off x="5515888" y="3281535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pPr algn="ctr"/>
            <a:r>
              <a:rPr lang="hr-HR" sz="1000" dirty="0" smtClean="0">
                <a:solidFill>
                  <a:srgbClr val="1F497E"/>
                </a:solidFill>
              </a:rPr>
              <a:t>2011-7-28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45" name="Isosceles Triangle 144"/>
          <p:cNvSpPr/>
          <p:nvPr>
            <p:custDataLst>
              <p:tags r:id="rId33"/>
            </p:custDataLst>
          </p:nvPr>
        </p:nvSpPr>
        <p:spPr>
          <a:xfrm>
            <a:off x="5107436" y="3956124"/>
            <a:ext cx="228600" cy="254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46" name="TextBox 145"/>
          <p:cNvSpPr txBox="1"/>
          <p:nvPr>
            <p:custDataLst>
              <p:tags r:id="rId34"/>
            </p:custDataLst>
          </p:nvPr>
        </p:nvSpPr>
        <p:spPr>
          <a:xfrm>
            <a:off x="4846250" y="4407479"/>
            <a:ext cx="662475" cy="12311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Java EE 6</a:t>
            </a:r>
            <a:endParaRPr lang="hr-HR" sz="1000" b="1" dirty="0">
              <a:solidFill>
                <a:prstClr val="black"/>
              </a:solidFill>
            </a:endParaRPr>
          </a:p>
        </p:txBody>
      </p:sp>
      <p:sp>
        <p:nvSpPr>
          <p:cNvPr id="147" name="TextBox 146"/>
          <p:cNvSpPr txBox="1"/>
          <p:nvPr>
            <p:custDataLst>
              <p:tags r:id="rId35"/>
            </p:custDataLst>
          </p:nvPr>
        </p:nvSpPr>
        <p:spPr>
          <a:xfrm>
            <a:off x="4851675" y="4235523"/>
            <a:ext cx="65081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2009-12-10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48" name="Isosceles Triangle 147"/>
          <p:cNvSpPr/>
          <p:nvPr>
            <p:custDataLst>
              <p:tags r:id="rId36"/>
            </p:custDataLst>
          </p:nvPr>
        </p:nvSpPr>
        <p:spPr>
          <a:xfrm rot="10800000">
            <a:off x="4105694" y="3448123"/>
            <a:ext cx="228600" cy="2540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49" name="TextBox 148"/>
          <p:cNvSpPr txBox="1"/>
          <p:nvPr>
            <p:custDataLst>
              <p:tags r:id="rId37"/>
            </p:custDataLst>
          </p:nvPr>
        </p:nvSpPr>
        <p:spPr>
          <a:xfrm>
            <a:off x="3907414" y="3009921"/>
            <a:ext cx="588017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Java SE 6</a:t>
            </a:r>
            <a:br>
              <a:rPr lang="hr-HR" sz="1000" b="1" dirty="0" smtClean="0">
                <a:solidFill>
                  <a:prstClr val="black"/>
                </a:solidFill>
              </a:rPr>
            </a:br>
            <a:r>
              <a:rPr lang="hr-HR" sz="1000" i="1" dirty="0" smtClean="0">
                <a:solidFill>
                  <a:prstClr val="black"/>
                </a:solidFill>
              </a:rPr>
              <a:t>Mustang</a:t>
            </a:r>
            <a:endParaRPr lang="hr-HR" sz="1000" i="1" dirty="0">
              <a:solidFill>
                <a:prstClr val="black"/>
              </a:solidFill>
            </a:endParaRPr>
          </a:p>
        </p:txBody>
      </p:sp>
      <p:sp>
        <p:nvSpPr>
          <p:cNvPr id="150" name="TextBox 149"/>
          <p:cNvSpPr txBox="1"/>
          <p:nvPr>
            <p:custDataLst>
              <p:tags r:id="rId38"/>
            </p:custDataLst>
          </p:nvPr>
        </p:nvSpPr>
        <p:spPr>
          <a:xfrm>
            <a:off x="3907414" y="3281535"/>
            <a:ext cx="65081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2006-12-11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51" name="Isosceles Triangle 150"/>
          <p:cNvSpPr/>
          <p:nvPr>
            <p:custDataLst>
              <p:tags r:id="rId39"/>
            </p:custDataLst>
          </p:nvPr>
        </p:nvSpPr>
        <p:spPr>
          <a:xfrm>
            <a:off x="3909920" y="3956124"/>
            <a:ext cx="228600" cy="25400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52" name="TextBox 151"/>
          <p:cNvSpPr txBox="1"/>
          <p:nvPr>
            <p:custDataLst>
              <p:tags r:id="rId40"/>
            </p:custDataLst>
          </p:nvPr>
        </p:nvSpPr>
        <p:spPr>
          <a:xfrm>
            <a:off x="3692657" y="4414815"/>
            <a:ext cx="663934" cy="12311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Java EE 5</a:t>
            </a:r>
            <a:endParaRPr lang="hr-HR" sz="1000" b="1" dirty="0">
              <a:solidFill>
                <a:prstClr val="black"/>
              </a:solidFill>
            </a:endParaRPr>
          </a:p>
        </p:txBody>
      </p:sp>
      <p:sp>
        <p:nvSpPr>
          <p:cNvPr id="153" name="TextBox 152"/>
          <p:cNvSpPr txBox="1"/>
          <p:nvPr>
            <p:custDataLst>
              <p:tags r:id="rId41"/>
            </p:custDataLst>
          </p:nvPr>
        </p:nvSpPr>
        <p:spPr>
          <a:xfrm>
            <a:off x="3744502" y="4235523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2006-5-11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54" name="Isosceles Triangle 153"/>
          <p:cNvSpPr/>
          <p:nvPr>
            <p:custDataLst>
              <p:tags r:id="rId42"/>
            </p:custDataLst>
          </p:nvPr>
        </p:nvSpPr>
        <p:spPr>
          <a:xfrm rot="10800000">
            <a:off x="3371999" y="3448123"/>
            <a:ext cx="228600" cy="254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55" name="TextBox 154"/>
          <p:cNvSpPr txBox="1"/>
          <p:nvPr>
            <p:custDataLst>
              <p:tags r:id="rId43"/>
            </p:custDataLst>
          </p:nvPr>
        </p:nvSpPr>
        <p:spPr>
          <a:xfrm>
            <a:off x="3188289" y="2886804"/>
            <a:ext cx="546454" cy="36933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Java 5</a:t>
            </a:r>
            <a:br>
              <a:rPr lang="hr-HR" sz="1000" b="1" dirty="0" smtClean="0">
                <a:solidFill>
                  <a:prstClr val="black"/>
                </a:solidFill>
              </a:rPr>
            </a:br>
            <a:r>
              <a:rPr lang="hr-HR" sz="1000" dirty="0" smtClean="0">
                <a:solidFill>
                  <a:prstClr val="black"/>
                </a:solidFill>
              </a:rPr>
              <a:t>J2SE 5.0</a:t>
            </a:r>
            <a:br>
              <a:rPr lang="hr-HR" sz="1000" dirty="0" smtClean="0">
                <a:solidFill>
                  <a:prstClr val="black"/>
                </a:solidFill>
              </a:rPr>
            </a:br>
            <a:r>
              <a:rPr lang="hr-HR" sz="1000" i="1" dirty="0" err="1" smtClean="0">
                <a:solidFill>
                  <a:prstClr val="black"/>
                </a:solidFill>
              </a:rPr>
              <a:t>Tiger</a:t>
            </a:r>
            <a:endParaRPr lang="hr-HR" sz="1000" i="1" dirty="0">
              <a:solidFill>
                <a:prstClr val="black"/>
              </a:solidFill>
            </a:endParaRPr>
          </a:p>
        </p:txBody>
      </p:sp>
      <p:sp>
        <p:nvSpPr>
          <p:cNvPr id="156" name="TextBox 155"/>
          <p:cNvSpPr txBox="1"/>
          <p:nvPr>
            <p:custDataLst>
              <p:tags r:id="rId44"/>
            </p:custDataLst>
          </p:nvPr>
        </p:nvSpPr>
        <p:spPr>
          <a:xfrm>
            <a:off x="3206581" y="3281535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2004-9-30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57" name="Isosceles Triangle 156"/>
          <p:cNvSpPr/>
          <p:nvPr>
            <p:custDataLst>
              <p:tags r:id="rId45"/>
            </p:custDataLst>
          </p:nvPr>
        </p:nvSpPr>
        <p:spPr>
          <a:xfrm>
            <a:off x="3075593" y="3956124"/>
            <a:ext cx="228600" cy="254000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58" name="TextBox 157"/>
          <p:cNvSpPr txBox="1"/>
          <p:nvPr>
            <p:custDataLst>
              <p:tags r:id="rId46"/>
            </p:custDataLst>
          </p:nvPr>
        </p:nvSpPr>
        <p:spPr>
          <a:xfrm>
            <a:off x="2877313" y="4414815"/>
            <a:ext cx="621965" cy="12311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J2EE 1.4</a:t>
            </a:r>
            <a:endParaRPr lang="hr-HR" sz="1000" b="1" dirty="0">
              <a:solidFill>
                <a:prstClr val="black"/>
              </a:solidFill>
            </a:endParaRPr>
          </a:p>
        </p:txBody>
      </p:sp>
      <p:sp>
        <p:nvSpPr>
          <p:cNvPr id="159" name="TextBox 158"/>
          <p:cNvSpPr txBox="1"/>
          <p:nvPr>
            <p:custDataLst>
              <p:tags r:id="rId47"/>
            </p:custDataLst>
          </p:nvPr>
        </p:nvSpPr>
        <p:spPr>
          <a:xfrm>
            <a:off x="2883663" y="4241873"/>
            <a:ext cx="65081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2003-11-</a:t>
            </a:r>
            <a:r>
              <a:rPr lang="hr-HR" sz="1000" dirty="0" err="1" smtClean="0">
                <a:solidFill>
                  <a:srgbClr val="1F497E"/>
                </a:solidFill>
              </a:rPr>
              <a:t>11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60" name="Isosceles Triangle 159"/>
          <p:cNvSpPr/>
          <p:nvPr>
            <p:custDataLst>
              <p:tags r:id="rId48"/>
            </p:custDataLst>
          </p:nvPr>
        </p:nvSpPr>
        <p:spPr>
          <a:xfrm rot="10800000">
            <a:off x="2487355" y="3448123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61" name="TextBox 160"/>
          <p:cNvSpPr txBox="1"/>
          <p:nvPr>
            <p:custDataLst>
              <p:tags r:id="rId49"/>
            </p:custDataLst>
          </p:nvPr>
        </p:nvSpPr>
        <p:spPr>
          <a:xfrm>
            <a:off x="2353534" y="2886804"/>
            <a:ext cx="5969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1000" b="1" dirty="0" smtClean="0">
                <a:solidFill>
                  <a:prstClr val="black"/>
                </a:solidFill>
              </a:rPr>
              <a:t>Java </a:t>
            </a:r>
            <a:r>
              <a:rPr lang="hr-HR" sz="1000" b="1" dirty="0" smtClean="0">
                <a:solidFill>
                  <a:prstClr val="black"/>
                </a:solidFill>
              </a:rPr>
              <a:t>1.4</a:t>
            </a:r>
            <a:r>
              <a:rPr lang="fi-FI" sz="1000" b="1" dirty="0" smtClean="0">
                <a:solidFill>
                  <a:prstClr val="black"/>
                </a:solidFill>
              </a:rPr>
              <a:t/>
            </a:r>
            <a:br>
              <a:rPr lang="fi-FI" sz="1000" b="1" dirty="0" smtClean="0">
                <a:solidFill>
                  <a:prstClr val="black"/>
                </a:solidFill>
              </a:rPr>
            </a:br>
            <a:r>
              <a:rPr lang="fi-FI" sz="1000" dirty="0" smtClean="0">
                <a:solidFill>
                  <a:prstClr val="black"/>
                </a:solidFill>
              </a:rPr>
              <a:t>J2SE 1.4</a:t>
            </a:r>
            <a:br>
              <a:rPr lang="fi-FI" sz="1000" dirty="0" smtClean="0">
                <a:solidFill>
                  <a:prstClr val="black"/>
                </a:solidFill>
              </a:rPr>
            </a:br>
            <a:r>
              <a:rPr lang="fi-FI" sz="1000" i="1" dirty="0" smtClean="0">
                <a:solidFill>
                  <a:prstClr val="black"/>
                </a:solidFill>
              </a:rPr>
              <a:t>Merlin</a:t>
            </a:r>
            <a:endParaRPr lang="hr-HR" sz="1000" i="1" dirty="0">
              <a:solidFill>
                <a:prstClr val="black"/>
              </a:solidFill>
            </a:endParaRPr>
          </a:p>
        </p:txBody>
      </p:sp>
      <p:sp>
        <p:nvSpPr>
          <p:cNvPr id="162" name="TextBox 161"/>
          <p:cNvSpPr txBox="1"/>
          <p:nvPr>
            <p:custDataLst>
              <p:tags r:id="rId50"/>
            </p:custDataLst>
          </p:nvPr>
        </p:nvSpPr>
        <p:spPr>
          <a:xfrm>
            <a:off x="2406682" y="3281535"/>
            <a:ext cx="509755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2002-2-6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63" name="Isosceles Triangle 162"/>
          <p:cNvSpPr/>
          <p:nvPr>
            <p:custDataLst>
              <p:tags r:id="rId51"/>
            </p:custDataLst>
          </p:nvPr>
        </p:nvSpPr>
        <p:spPr>
          <a:xfrm>
            <a:off x="2363853" y="3956124"/>
            <a:ext cx="228600" cy="2540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64" name="TextBox 163"/>
          <p:cNvSpPr txBox="1"/>
          <p:nvPr>
            <p:custDataLst>
              <p:tags r:id="rId52"/>
            </p:custDataLst>
          </p:nvPr>
        </p:nvSpPr>
        <p:spPr>
          <a:xfrm>
            <a:off x="2235206" y="4414815"/>
            <a:ext cx="609223" cy="12311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J2EE 1.3</a:t>
            </a:r>
            <a:endParaRPr lang="hr-HR" sz="1000" b="1" dirty="0">
              <a:solidFill>
                <a:prstClr val="black"/>
              </a:solidFill>
            </a:endParaRPr>
          </a:p>
        </p:txBody>
      </p:sp>
      <p:sp>
        <p:nvSpPr>
          <p:cNvPr id="165" name="TextBox 164"/>
          <p:cNvSpPr txBox="1"/>
          <p:nvPr>
            <p:custDataLst>
              <p:tags r:id="rId53"/>
            </p:custDataLst>
          </p:nvPr>
        </p:nvSpPr>
        <p:spPr>
          <a:xfrm>
            <a:off x="2279451" y="4241873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2001-9-24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66" name="Isosceles Triangle 165"/>
          <p:cNvSpPr/>
          <p:nvPr>
            <p:custDataLst>
              <p:tags r:id="rId54"/>
            </p:custDataLst>
          </p:nvPr>
        </p:nvSpPr>
        <p:spPr>
          <a:xfrm rot="10800000">
            <a:off x="1975201" y="3448123"/>
            <a:ext cx="228600" cy="2540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67" name="TextBox 166"/>
          <p:cNvSpPr txBox="1"/>
          <p:nvPr>
            <p:custDataLst>
              <p:tags r:id="rId55"/>
            </p:custDataLst>
          </p:nvPr>
        </p:nvSpPr>
        <p:spPr>
          <a:xfrm>
            <a:off x="1820628" y="2886804"/>
            <a:ext cx="5969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1000" b="1" dirty="0" smtClean="0">
                <a:solidFill>
                  <a:prstClr val="black"/>
                </a:solidFill>
              </a:rPr>
              <a:t>Java </a:t>
            </a:r>
            <a:r>
              <a:rPr lang="hr-HR" sz="1000" b="1" dirty="0" smtClean="0">
                <a:solidFill>
                  <a:prstClr val="black"/>
                </a:solidFill>
              </a:rPr>
              <a:t>1.3</a:t>
            </a:r>
            <a:r>
              <a:rPr lang="fi-FI" sz="1000" b="1" dirty="0" smtClean="0">
                <a:solidFill>
                  <a:prstClr val="black"/>
                </a:solidFill>
              </a:rPr>
              <a:t/>
            </a:r>
            <a:br>
              <a:rPr lang="fi-FI" sz="1000" b="1" dirty="0" smtClean="0">
                <a:solidFill>
                  <a:prstClr val="black"/>
                </a:solidFill>
              </a:rPr>
            </a:br>
            <a:r>
              <a:rPr lang="fi-FI" sz="1000" dirty="0" smtClean="0">
                <a:solidFill>
                  <a:prstClr val="black"/>
                </a:solidFill>
              </a:rPr>
              <a:t>J2SE 1.3</a:t>
            </a:r>
            <a:br>
              <a:rPr lang="fi-FI" sz="1000" dirty="0" smtClean="0">
                <a:solidFill>
                  <a:prstClr val="black"/>
                </a:solidFill>
              </a:rPr>
            </a:br>
            <a:r>
              <a:rPr lang="fi-FI" sz="1000" i="1" dirty="0" smtClean="0">
                <a:solidFill>
                  <a:prstClr val="black"/>
                </a:solidFill>
              </a:rPr>
              <a:t>Kestrel</a:t>
            </a:r>
            <a:endParaRPr lang="hr-HR" sz="1000" i="1" dirty="0">
              <a:solidFill>
                <a:prstClr val="black"/>
              </a:solidFill>
            </a:endParaRPr>
          </a:p>
        </p:txBody>
      </p:sp>
      <p:sp>
        <p:nvSpPr>
          <p:cNvPr id="168" name="TextBox 167"/>
          <p:cNvSpPr txBox="1"/>
          <p:nvPr>
            <p:custDataLst>
              <p:tags r:id="rId56"/>
            </p:custDataLst>
          </p:nvPr>
        </p:nvSpPr>
        <p:spPr>
          <a:xfrm>
            <a:off x="1874411" y="3281535"/>
            <a:ext cx="509755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2000-5-8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69" name="Isosceles Triangle 168"/>
          <p:cNvSpPr/>
          <p:nvPr>
            <p:custDataLst>
              <p:tags r:id="rId57"/>
            </p:custDataLst>
          </p:nvPr>
        </p:nvSpPr>
        <p:spPr>
          <a:xfrm>
            <a:off x="1767382" y="3956124"/>
            <a:ext cx="228600" cy="2540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70" name="TextBox 169"/>
          <p:cNvSpPr txBox="1"/>
          <p:nvPr>
            <p:custDataLst>
              <p:tags r:id="rId58"/>
            </p:custDataLst>
          </p:nvPr>
        </p:nvSpPr>
        <p:spPr>
          <a:xfrm>
            <a:off x="1606956" y="4414815"/>
            <a:ext cx="556241" cy="12311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J2EE 1.2</a:t>
            </a:r>
            <a:endParaRPr lang="hr-HR" sz="1000" b="1" dirty="0">
              <a:solidFill>
                <a:prstClr val="black"/>
              </a:solidFill>
            </a:endParaRPr>
          </a:p>
        </p:txBody>
      </p:sp>
      <p:sp>
        <p:nvSpPr>
          <p:cNvPr id="171" name="TextBox 170"/>
          <p:cNvSpPr txBox="1"/>
          <p:nvPr>
            <p:custDataLst>
              <p:tags r:id="rId59"/>
            </p:custDataLst>
          </p:nvPr>
        </p:nvSpPr>
        <p:spPr>
          <a:xfrm>
            <a:off x="1594257" y="4247259"/>
            <a:ext cx="65081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1999-12-</a:t>
            </a:r>
            <a:r>
              <a:rPr lang="hr-HR" sz="1000" dirty="0" err="1" smtClean="0">
                <a:solidFill>
                  <a:srgbClr val="1F497E"/>
                </a:solidFill>
              </a:rPr>
              <a:t>12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72" name="Isosceles Triangle 171"/>
          <p:cNvSpPr/>
          <p:nvPr>
            <p:custDataLst>
              <p:tags r:id="rId60"/>
            </p:custDataLst>
          </p:nvPr>
        </p:nvSpPr>
        <p:spPr>
          <a:xfrm rot="10800000">
            <a:off x="1429809" y="3448123"/>
            <a:ext cx="228600" cy="25400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73" name="TextBox 172"/>
          <p:cNvSpPr txBox="1"/>
          <p:nvPr>
            <p:custDataLst>
              <p:tags r:id="rId61"/>
            </p:custDataLst>
          </p:nvPr>
        </p:nvSpPr>
        <p:spPr>
          <a:xfrm>
            <a:off x="1198828" y="2886804"/>
            <a:ext cx="690562" cy="36933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000" b="1" dirty="0" smtClean="0">
                <a:solidFill>
                  <a:prstClr val="black"/>
                </a:solidFill>
              </a:rPr>
              <a:t>Java </a:t>
            </a:r>
            <a:r>
              <a:rPr lang="hr-HR" sz="1000" b="1" dirty="0" smtClean="0">
                <a:solidFill>
                  <a:prstClr val="black"/>
                </a:solidFill>
              </a:rPr>
              <a:t>1.</a:t>
            </a:r>
            <a:r>
              <a:rPr lang="fr-FR" sz="1000" b="1" dirty="0" smtClean="0">
                <a:solidFill>
                  <a:prstClr val="black"/>
                </a:solidFill>
              </a:rPr>
              <a:t>2</a:t>
            </a:r>
            <a:br>
              <a:rPr lang="fr-FR" sz="1000" b="1" dirty="0" smtClean="0">
                <a:solidFill>
                  <a:prstClr val="black"/>
                </a:solidFill>
              </a:rPr>
            </a:br>
            <a:r>
              <a:rPr lang="fr-FR" sz="1000" dirty="0" smtClean="0">
                <a:solidFill>
                  <a:prstClr val="black"/>
                </a:solidFill>
              </a:rPr>
              <a:t>J2SE 1.2</a:t>
            </a:r>
            <a:br>
              <a:rPr lang="fr-FR" sz="1000" dirty="0" smtClean="0">
                <a:solidFill>
                  <a:prstClr val="black"/>
                </a:solidFill>
              </a:rPr>
            </a:br>
            <a:r>
              <a:rPr lang="fr-FR" sz="1000" i="1" dirty="0" err="1" smtClean="0">
                <a:solidFill>
                  <a:prstClr val="black"/>
                </a:solidFill>
              </a:rPr>
              <a:t>Playground</a:t>
            </a:r>
            <a:endParaRPr lang="hr-HR" sz="1000" i="1" dirty="0">
              <a:solidFill>
                <a:prstClr val="black"/>
              </a:solidFill>
            </a:endParaRPr>
          </a:p>
        </p:txBody>
      </p:sp>
      <p:sp>
        <p:nvSpPr>
          <p:cNvPr id="174" name="TextBox 173"/>
          <p:cNvSpPr txBox="1"/>
          <p:nvPr>
            <p:custDataLst>
              <p:tags r:id="rId62"/>
            </p:custDataLst>
          </p:nvPr>
        </p:nvSpPr>
        <p:spPr>
          <a:xfrm>
            <a:off x="1264391" y="3281535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1998-12-8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75" name="Isosceles Triangle 174"/>
          <p:cNvSpPr/>
          <p:nvPr>
            <p:custDataLst>
              <p:tags r:id="rId63"/>
            </p:custDataLst>
          </p:nvPr>
        </p:nvSpPr>
        <p:spPr>
          <a:xfrm>
            <a:off x="1227630" y="3956124"/>
            <a:ext cx="228600" cy="254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76" name="TextBox 175"/>
          <p:cNvSpPr txBox="1"/>
          <p:nvPr>
            <p:custDataLst>
              <p:tags r:id="rId64"/>
            </p:custDataLst>
          </p:nvPr>
        </p:nvSpPr>
        <p:spPr>
          <a:xfrm>
            <a:off x="970455" y="4414815"/>
            <a:ext cx="742950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JPE </a:t>
            </a:r>
            <a:br>
              <a:rPr lang="hr-HR" sz="1000" b="1" dirty="0" smtClean="0">
                <a:solidFill>
                  <a:prstClr val="black"/>
                </a:solidFill>
              </a:rPr>
            </a:br>
            <a:r>
              <a:rPr lang="hr-HR" sz="1000" i="1" dirty="0" smtClean="0">
                <a:solidFill>
                  <a:prstClr val="black"/>
                </a:solidFill>
              </a:rPr>
              <a:t>Java Professional </a:t>
            </a:r>
            <a:r>
              <a:rPr lang="hr-HR" sz="1000" i="1" dirty="0" err="1" smtClean="0">
                <a:solidFill>
                  <a:prstClr val="black"/>
                </a:solidFill>
              </a:rPr>
              <a:t>Edition</a:t>
            </a:r>
            <a:endParaRPr lang="hr-HR" sz="1000" i="1" dirty="0">
              <a:solidFill>
                <a:prstClr val="black"/>
              </a:solidFill>
            </a:endParaRPr>
          </a:p>
        </p:txBody>
      </p:sp>
      <p:sp>
        <p:nvSpPr>
          <p:cNvPr id="177" name="TextBox 176"/>
          <p:cNvSpPr txBox="1"/>
          <p:nvPr>
            <p:custDataLst>
              <p:tags r:id="rId65"/>
            </p:custDataLst>
          </p:nvPr>
        </p:nvSpPr>
        <p:spPr>
          <a:xfrm>
            <a:off x="1144651" y="4241873"/>
            <a:ext cx="395942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1998-5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78" name="Isosceles Triangle 177"/>
          <p:cNvSpPr/>
          <p:nvPr>
            <p:custDataLst>
              <p:tags r:id="rId66"/>
            </p:custDataLst>
          </p:nvPr>
        </p:nvSpPr>
        <p:spPr>
          <a:xfrm rot="10800000">
            <a:off x="828763" y="3448123"/>
            <a:ext cx="228600" cy="254000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79" name="TextBox 178"/>
          <p:cNvSpPr txBox="1"/>
          <p:nvPr>
            <p:custDataLst>
              <p:tags r:id="rId67"/>
            </p:custDataLst>
          </p:nvPr>
        </p:nvSpPr>
        <p:spPr>
          <a:xfrm>
            <a:off x="696213" y="2886804"/>
            <a:ext cx="493713" cy="36933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Java 1.1</a:t>
            </a:r>
            <a:br>
              <a:rPr lang="hr-HR" sz="1000" b="1" dirty="0" smtClean="0">
                <a:solidFill>
                  <a:prstClr val="black"/>
                </a:solidFill>
              </a:rPr>
            </a:br>
            <a:r>
              <a:rPr lang="hr-HR" sz="1000" dirty="0" smtClean="0">
                <a:solidFill>
                  <a:prstClr val="black"/>
                </a:solidFill>
              </a:rPr>
              <a:t>JDK 1.1</a:t>
            </a:r>
          </a:p>
          <a:p>
            <a:pPr algn="ctr">
              <a:lnSpc>
                <a:spcPct val="80000"/>
              </a:lnSpc>
            </a:pPr>
            <a:endParaRPr lang="hr-HR" sz="1000" dirty="0">
              <a:solidFill>
                <a:prstClr val="black"/>
              </a:solidFill>
            </a:endParaRPr>
          </a:p>
        </p:txBody>
      </p:sp>
      <p:sp>
        <p:nvSpPr>
          <p:cNvPr id="180" name="TextBox 179"/>
          <p:cNvSpPr txBox="1"/>
          <p:nvPr>
            <p:custDataLst>
              <p:tags r:id="rId68"/>
            </p:custDataLst>
          </p:nvPr>
        </p:nvSpPr>
        <p:spPr>
          <a:xfrm>
            <a:off x="679965" y="3281535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1997-2-19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81" name="Isosceles Triangle 180"/>
          <p:cNvSpPr/>
          <p:nvPr>
            <p:custDataLst>
              <p:tags r:id="rId69"/>
            </p:custDataLst>
          </p:nvPr>
        </p:nvSpPr>
        <p:spPr>
          <a:xfrm rot="10800000">
            <a:off x="324143" y="3448123"/>
            <a:ext cx="359528" cy="381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82" name="TextBox 181"/>
          <p:cNvSpPr txBox="1"/>
          <p:nvPr>
            <p:custDataLst>
              <p:tags r:id="rId70"/>
            </p:custDataLst>
          </p:nvPr>
        </p:nvSpPr>
        <p:spPr>
          <a:xfrm>
            <a:off x="188712" y="2886804"/>
            <a:ext cx="454025" cy="36933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Java 1</a:t>
            </a:r>
            <a:br>
              <a:rPr lang="hr-HR" sz="1000" b="1" dirty="0" smtClean="0">
                <a:solidFill>
                  <a:prstClr val="black"/>
                </a:solidFill>
              </a:rPr>
            </a:br>
            <a:r>
              <a:rPr lang="hr-HR" sz="1000" dirty="0" smtClean="0">
                <a:solidFill>
                  <a:prstClr val="black"/>
                </a:solidFill>
              </a:rPr>
              <a:t>JDK 1.0</a:t>
            </a:r>
            <a:br>
              <a:rPr lang="hr-HR" sz="1000" dirty="0" smtClean="0">
                <a:solidFill>
                  <a:prstClr val="black"/>
                </a:solidFill>
              </a:rPr>
            </a:br>
            <a:r>
              <a:rPr lang="hr-HR" sz="1000" dirty="0" err="1" smtClean="0">
                <a:solidFill>
                  <a:prstClr val="black"/>
                </a:solidFill>
              </a:rPr>
              <a:t>Oak</a:t>
            </a:r>
            <a:endParaRPr lang="hr-HR" sz="1000" dirty="0">
              <a:solidFill>
                <a:prstClr val="black"/>
              </a:solidFill>
            </a:endParaRPr>
          </a:p>
        </p:txBody>
      </p:sp>
      <p:sp>
        <p:nvSpPr>
          <p:cNvPr id="183" name="TextBox 182"/>
          <p:cNvSpPr txBox="1"/>
          <p:nvPr>
            <p:custDataLst>
              <p:tags r:id="rId71"/>
            </p:custDataLst>
          </p:nvPr>
        </p:nvSpPr>
        <p:spPr>
          <a:xfrm>
            <a:off x="91197" y="3281535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1996-1-23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84" name="Isosceles Triangle 183"/>
          <p:cNvSpPr/>
          <p:nvPr>
            <p:custDataLst>
              <p:tags r:id="rId72"/>
            </p:custDataLst>
          </p:nvPr>
        </p:nvSpPr>
        <p:spPr>
          <a:xfrm>
            <a:off x="139034" y="3838437"/>
            <a:ext cx="330200" cy="397089"/>
          </a:xfrm>
          <a:prstGeom prst="triangl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85" name="TextBox 184"/>
          <p:cNvSpPr txBox="1"/>
          <p:nvPr>
            <p:custDataLst>
              <p:tags r:id="rId73"/>
            </p:custDataLst>
          </p:nvPr>
        </p:nvSpPr>
        <p:spPr>
          <a:xfrm>
            <a:off x="35496" y="4414815"/>
            <a:ext cx="518192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Java </a:t>
            </a:r>
            <a:br>
              <a:rPr lang="hr-HR" sz="1000" b="1" dirty="0" smtClean="0">
                <a:solidFill>
                  <a:prstClr val="black"/>
                </a:solidFill>
              </a:rPr>
            </a:br>
            <a:r>
              <a:rPr lang="hr-HR" sz="1000" dirty="0" smtClean="0">
                <a:solidFill>
                  <a:prstClr val="black"/>
                </a:solidFill>
              </a:rPr>
              <a:t>JDK</a:t>
            </a:r>
            <a:br>
              <a:rPr lang="hr-HR" sz="1000" dirty="0" smtClean="0">
                <a:solidFill>
                  <a:prstClr val="black"/>
                </a:solidFill>
              </a:rPr>
            </a:br>
            <a:r>
              <a:rPr lang="hr-HR" sz="1000" i="1" dirty="0" err="1" smtClean="0">
                <a:solidFill>
                  <a:prstClr val="black"/>
                </a:solidFill>
              </a:rPr>
              <a:t>Alpha</a:t>
            </a:r>
            <a:r>
              <a:rPr lang="en-US" sz="1000" i="1" dirty="0" smtClean="0">
                <a:solidFill>
                  <a:prstClr val="black"/>
                </a:solidFill>
              </a:rPr>
              <a:t> </a:t>
            </a:r>
            <a:r>
              <a:rPr lang="hr-HR" sz="1000" i="1" dirty="0" smtClean="0">
                <a:solidFill>
                  <a:prstClr val="black"/>
                </a:solidFill>
              </a:rPr>
              <a:t>/</a:t>
            </a:r>
            <a:r>
              <a:rPr lang="en-US" sz="1000" i="1" dirty="0" smtClean="0">
                <a:solidFill>
                  <a:prstClr val="black"/>
                </a:solidFill>
              </a:rPr>
              <a:t/>
            </a:r>
            <a:br>
              <a:rPr lang="en-US" sz="1000" i="1" dirty="0" smtClean="0">
                <a:solidFill>
                  <a:prstClr val="black"/>
                </a:solidFill>
              </a:rPr>
            </a:br>
            <a:r>
              <a:rPr lang="hr-HR" sz="1000" i="1" dirty="0" smtClean="0">
                <a:solidFill>
                  <a:prstClr val="black"/>
                </a:solidFill>
              </a:rPr>
              <a:t>Beta</a:t>
            </a:r>
            <a:endParaRPr lang="hr-HR" sz="1000" i="1" dirty="0">
              <a:solidFill>
                <a:prstClr val="black"/>
              </a:solidFill>
            </a:endParaRPr>
          </a:p>
        </p:txBody>
      </p:sp>
      <p:sp>
        <p:nvSpPr>
          <p:cNvPr id="186" name="TextBox 185"/>
          <p:cNvSpPr txBox="1"/>
          <p:nvPr>
            <p:custDataLst>
              <p:tags r:id="rId74"/>
            </p:custDataLst>
          </p:nvPr>
        </p:nvSpPr>
        <p:spPr>
          <a:xfrm>
            <a:off x="156659" y="4244576"/>
            <a:ext cx="28212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1995</a:t>
            </a:r>
            <a:endParaRPr lang="hr-HR" sz="1000" dirty="0">
              <a:solidFill>
                <a:srgbClr val="1F497E"/>
              </a:solidFill>
            </a:endParaRPr>
          </a:p>
        </p:txBody>
      </p:sp>
      <p:pic>
        <p:nvPicPr>
          <p:cNvPr id="187" name="Picture 3" descr="C:\Data\Job\HUJAK\Slike\HUJAK logo\HUJAK logo 128x128px.png"/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503" y="3791031"/>
            <a:ext cx="473421" cy="47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" name="TextBox 187"/>
          <p:cNvSpPr txBox="1"/>
          <p:nvPr/>
        </p:nvSpPr>
        <p:spPr>
          <a:xfrm>
            <a:off x="8085052" y="4094707"/>
            <a:ext cx="10005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</a:rPr>
              <a:t>6</a:t>
            </a:r>
            <a:r>
              <a:rPr lang="hr-HR" sz="9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, HUJAK</a:t>
            </a:r>
            <a:endParaRPr lang="hr-HR" sz="9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89" name="Picture 2" descr="http://upload.wikimedia.org/wikipedia/en/8/8d/Sun_Oracle_logo.png"/>
          <p:cNvPicPr>
            <a:picLocks noChangeAspect="1" noChangeArrowheads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934" y="2872361"/>
            <a:ext cx="594735" cy="37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Isosceles Triangle 189"/>
          <p:cNvSpPr/>
          <p:nvPr>
            <p:custDataLst>
              <p:tags r:id="rId75"/>
            </p:custDataLst>
          </p:nvPr>
        </p:nvSpPr>
        <p:spPr>
          <a:xfrm rot="10800000">
            <a:off x="5140901" y="3449883"/>
            <a:ext cx="322367" cy="381000"/>
          </a:xfrm>
          <a:prstGeom prst="triangle">
            <a:avLst/>
          </a:prstGeom>
          <a:solidFill>
            <a:srgbClr val="D24726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91" name="TextBox 190"/>
          <p:cNvSpPr txBox="1"/>
          <p:nvPr>
            <p:custDataLst>
              <p:tags r:id="rId76"/>
            </p:custDataLst>
          </p:nvPr>
        </p:nvSpPr>
        <p:spPr>
          <a:xfrm>
            <a:off x="4920641" y="3279647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pPr algn="ctr"/>
            <a:r>
              <a:rPr lang="hr-HR" sz="1000" dirty="0" smtClean="0">
                <a:solidFill>
                  <a:srgbClr val="1F497E"/>
                </a:solidFill>
              </a:rPr>
              <a:t>2010-1-27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92" name="TextBox 191"/>
          <p:cNvSpPr txBox="1"/>
          <p:nvPr>
            <p:custDataLst>
              <p:tags r:id="rId77"/>
            </p:custDataLst>
          </p:nvPr>
        </p:nvSpPr>
        <p:spPr>
          <a:xfrm>
            <a:off x="7554351" y="3128111"/>
            <a:ext cx="762680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Java SE 9</a:t>
            </a:r>
          </a:p>
        </p:txBody>
      </p:sp>
      <p:sp>
        <p:nvSpPr>
          <p:cNvPr id="193" name="TextBox 192"/>
          <p:cNvSpPr txBox="1"/>
          <p:nvPr>
            <p:custDataLst>
              <p:tags r:id="rId78"/>
            </p:custDataLst>
          </p:nvPr>
        </p:nvSpPr>
        <p:spPr>
          <a:xfrm>
            <a:off x="5490631" y="3009921"/>
            <a:ext cx="594152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Java SE 7</a:t>
            </a:r>
            <a:br>
              <a:rPr lang="hr-HR" sz="1000" b="1" dirty="0" smtClean="0">
                <a:solidFill>
                  <a:prstClr val="black"/>
                </a:solidFill>
              </a:rPr>
            </a:br>
            <a:r>
              <a:rPr lang="hr-HR" sz="1000" i="1" dirty="0" err="1" smtClean="0">
                <a:solidFill>
                  <a:prstClr val="black"/>
                </a:solidFill>
              </a:rPr>
              <a:t>Dolphin</a:t>
            </a:r>
            <a:endParaRPr lang="hr-HR" sz="1000" i="1" dirty="0">
              <a:solidFill>
                <a:prstClr val="black"/>
              </a:solidFill>
            </a:endParaRPr>
          </a:p>
        </p:txBody>
      </p:sp>
      <p:sp>
        <p:nvSpPr>
          <p:cNvPr id="194" name="TextBox 193"/>
          <p:cNvSpPr txBox="1"/>
          <p:nvPr>
            <p:custDataLst>
              <p:tags r:id="rId79"/>
            </p:custDataLst>
          </p:nvPr>
        </p:nvSpPr>
        <p:spPr>
          <a:xfrm>
            <a:off x="6228802" y="2997604"/>
            <a:ext cx="725701" cy="25853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100" b="1" dirty="0" smtClean="0">
                <a:solidFill>
                  <a:prstClr val="black"/>
                </a:solidFill>
              </a:rPr>
              <a:t>Java SE 8</a:t>
            </a:r>
            <a:r>
              <a:rPr lang="hr-HR" sz="1000" b="1" dirty="0" smtClean="0">
                <a:solidFill>
                  <a:srgbClr val="1F497D"/>
                </a:solidFill>
              </a:rPr>
              <a:t/>
            </a:r>
            <a:br>
              <a:rPr lang="hr-HR" sz="1000" b="1" dirty="0" smtClean="0">
                <a:solidFill>
                  <a:srgbClr val="1F497D"/>
                </a:solidFill>
              </a:rPr>
            </a:br>
            <a:r>
              <a:rPr lang="hr-HR" sz="1000" i="1" dirty="0" err="1" smtClean="0">
                <a:solidFill>
                  <a:prstClr val="black"/>
                </a:solidFill>
              </a:rPr>
              <a:t>Spider</a:t>
            </a:r>
            <a:endParaRPr lang="hr-HR" sz="1000" i="1" dirty="0">
              <a:solidFill>
                <a:prstClr val="black"/>
              </a:solidFill>
            </a:endParaRPr>
          </a:p>
        </p:txBody>
      </p:sp>
      <p:sp>
        <p:nvSpPr>
          <p:cNvPr id="195" name="Isosceles Triangle 194"/>
          <p:cNvSpPr/>
          <p:nvPr>
            <p:custDataLst>
              <p:tags r:id="rId80"/>
            </p:custDataLst>
          </p:nvPr>
        </p:nvSpPr>
        <p:spPr>
          <a:xfrm>
            <a:off x="7926411" y="3969903"/>
            <a:ext cx="228600" cy="254000"/>
          </a:xfrm>
          <a:prstGeom prst="triangl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96" name="TextBox 195"/>
          <p:cNvSpPr txBox="1"/>
          <p:nvPr>
            <p:custDataLst>
              <p:tags r:id="rId81"/>
            </p:custDataLst>
          </p:nvPr>
        </p:nvSpPr>
        <p:spPr>
          <a:xfrm>
            <a:off x="7740973" y="4407476"/>
            <a:ext cx="662475" cy="12926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Java</a:t>
            </a:r>
            <a:r>
              <a:rPr lang="hr-HR" sz="1050" b="1" dirty="0" smtClean="0">
                <a:solidFill>
                  <a:prstClr val="black"/>
                </a:solidFill>
              </a:rPr>
              <a:t> </a:t>
            </a:r>
            <a:r>
              <a:rPr lang="hr-HR" sz="1000" b="1" dirty="0" smtClean="0">
                <a:solidFill>
                  <a:prstClr val="black"/>
                </a:solidFill>
              </a:rPr>
              <a:t>EE</a:t>
            </a:r>
            <a:r>
              <a:rPr lang="hr-HR" sz="1050" b="1" dirty="0" smtClean="0">
                <a:solidFill>
                  <a:prstClr val="black"/>
                </a:solidFill>
              </a:rPr>
              <a:t> 8</a:t>
            </a:r>
            <a:endParaRPr lang="hr-HR" sz="1050" b="1" dirty="0">
              <a:solidFill>
                <a:prstClr val="black"/>
              </a:solidFill>
            </a:endParaRPr>
          </a:p>
        </p:txBody>
      </p:sp>
      <p:sp>
        <p:nvSpPr>
          <p:cNvPr id="197" name="TextBox 196"/>
          <p:cNvSpPr txBox="1"/>
          <p:nvPr>
            <p:custDataLst>
              <p:tags r:id="rId82"/>
            </p:custDataLst>
          </p:nvPr>
        </p:nvSpPr>
        <p:spPr>
          <a:xfrm>
            <a:off x="7857102" y="4235523"/>
            <a:ext cx="387927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201</a:t>
            </a:r>
            <a:r>
              <a:rPr lang="en-US" sz="1000" dirty="0" smtClean="0">
                <a:solidFill>
                  <a:srgbClr val="1F497E"/>
                </a:solidFill>
              </a:rPr>
              <a:t>7/8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5364703" y="2591648"/>
            <a:ext cx="10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 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en-US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9" name="Picture 3" descr="C:\Data\Job\HUJAK\Konferencija JavaCro '13\JavaCro '13 - logo horizontal 2682x312px.png"/>
          <p:cNvPicPr>
            <a:picLocks noChangeAspect="1" noChangeArrowheads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736" y="2399175"/>
            <a:ext cx="1237825" cy="144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2" descr="C:\Data\Job\HUJAK\Konferencija JavaCro'14\JavaCro'14 hor sh 963x112.png"/>
          <p:cNvPicPr>
            <a:picLocks noChangeAspect="1" noChangeArrowheads="1"/>
          </p:cNvPicPr>
          <p:nvPr/>
        </p:nvPicPr>
        <p:blipFill rotWithShape="1"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63112" y="2093583"/>
            <a:ext cx="1162046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" name="Rectangle 200"/>
          <p:cNvSpPr/>
          <p:nvPr/>
        </p:nvSpPr>
        <p:spPr>
          <a:xfrm>
            <a:off x="6222652" y="4681055"/>
            <a:ext cx="84798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175" lvl="1"/>
            <a:r>
              <a:rPr lang="en-US" sz="1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</a:t>
            </a:r>
            <a:r>
              <a:rPr lang="en-US" sz="14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ntura</a:t>
            </a: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6655617" y="4910983"/>
            <a:ext cx="1142942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</a:t>
            </a:r>
            <a:r>
              <a:rPr lang="en-US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ntura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v2 </a:t>
            </a:r>
            <a:endParaRPr lang="hr-HR" sz="1400" dirty="0">
              <a:solidFill>
                <a:prstClr val="black"/>
              </a:solidFill>
            </a:endParaRPr>
          </a:p>
        </p:txBody>
      </p:sp>
      <p:sp>
        <p:nvSpPr>
          <p:cNvPr id="205" name="TextBox 204"/>
          <p:cNvSpPr txBox="1"/>
          <p:nvPr>
            <p:custDataLst>
              <p:tags r:id="rId83"/>
            </p:custDataLst>
          </p:nvPr>
        </p:nvSpPr>
        <p:spPr>
          <a:xfrm>
            <a:off x="149540" y="2258862"/>
            <a:ext cx="691287" cy="492443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b="1" dirty="0" smtClean="0">
                <a:solidFill>
                  <a:prstClr val="black"/>
                </a:solidFill>
              </a:rPr>
              <a:t>Java </a:t>
            </a:r>
            <a:r>
              <a:rPr lang="en-US" sz="1000" dirty="0">
                <a:solidFill>
                  <a:prstClr val="black"/>
                </a:solidFill>
              </a:rPr>
              <a:t>p</a:t>
            </a:r>
            <a:r>
              <a:rPr lang="en-US" sz="1000" dirty="0" smtClean="0">
                <a:solidFill>
                  <a:prstClr val="black"/>
                </a:solidFill>
              </a:rPr>
              <a:t>ublicly announced</a:t>
            </a:r>
          </a:p>
          <a:p>
            <a:pPr algn="ctr">
              <a:lnSpc>
                <a:spcPct val="80000"/>
              </a:lnSpc>
            </a:pPr>
            <a:r>
              <a:rPr lang="hr-HR" sz="1000" dirty="0" smtClean="0">
                <a:solidFill>
                  <a:srgbClr val="1F497E"/>
                </a:solidFill>
              </a:rPr>
              <a:t>199</a:t>
            </a:r>
            <a:r>
              <a:rPr lang="en-US" sz="1000" dirty="0" smtClean="0">
                <a:solidFill>
                  <a:srgbClr val="1F497E"/>
                </a:solidFill>
              </a:rPr>
              <a:t>5</a:t>
            </a:r>
            <a:r>
              <a:rPr lang="hr-HR" sz="1000" dirty="0" smtClean="0">
                <a:solidFill>
                  <a:srgbClr val="1F497E"/>
                </a:solidFill>
              </a:rPr>
              <a:t>-</a:t>
            </a:r>
            <a:r>
              <a:rPr lang="en-US" sz="1000" dirty="0" smtClean="0">
                <a:solidFill>
                  <a:srgbClr val="1F497E"/>
                </a:solidFill>
              </a:rPr>
              <a:t>3</a:t>
            </a:r>
            <a:r>
              <a:rPr lang="hr-HR" sz="1000" dirty="0" smtClean="0">
                <a:solidFill>
                  <a:srgbClr val="1F497E"/>
                </a:solidFill>
              </a:rPr>
              <a:t>-23</a:t>
            </a:r>
            <a:endParaRPr lang="hr-HR" sz="1000" b="1" dirty="0">
              <a:solidFill>
                <a:prstClr val="black"/>
              </a:solidFill>
            </a:endParaRPr>
          </a:p>
        </p:txBody>
      </p:sp>
      <p:pic>
        <p:nvPicPr>
          <p:cNvPr id="1027" name="Picture 3" descr="E:\Dropbox\HUJAK\K JavaCro'15\Logos\javacro-logo.png"/>
          <p:cNvPicPr>
            <a:picLocks noChangeAspect="1" noChangeArrowheads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879" y="1844856"/>
            <a:ext cx="86197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/>
          <p:cNvSpPr/>
          <p:nvPr/>
        </p:nvSpPr>
        <p:spPr>
          <a:xfrm>
            <a:off x="7314289" y="5075892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</a:t>
            </a:r>
            <a:r>
              <a:rPr lang="en-US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ntura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v3 </a:t>
            </a:r>
            <a:endParaRPr lang="hr-HR" dirty="0">
              <a:solidFill>
                <a:prstClr val="black"/>
              </a:solidFill>
            </a:endParaRPr>
          </a:p>
        </p:txBody>
      </p:sp>
      <p:cxnSp>
        <p:nvCxnSpPr>
          <p:cNvPr id="128" name="Straight Connector 127"/>
          <p:cNvCxnSpPr>
            <a:stCxn id="129" idx="2"/>
          </p:cNvCxnSpPr>
          <p:nvPr/>
        </p:nvCxnSpPr>
        <p:spPr>
          <a:xfrm flipH="1">
            <a:off x="7524943" y="1942108"/>
            <a:ext cx="805336" cy="169651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9" name="Picture 2" descr="C:\Dropbox\HUJAK\K JavaCro'16\JavaCro'16 logo_.png"/>
          <p:cNvPicPr>
            <a:picLocks noChangeAspect="1" noChangeArrowheads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959" y="1546107"/>
            <a:ext cx="132264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12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/>
      <p:bldP spid="133" grpId="0"/>
      <p:bldP spid="134" grpId="0" animBg="1"/>
      <p:bldP spid="135" grpId="0"/>
      <p:bldP spid="136" grpId="0" animBg="1"/>
      <p:bldP spid="137" grpId="0"/>
      <p:bldP spid="138" grpId="0" animBg="1"/>
      <p:bldP spid="139" grpId="0"/>
      <p:bldP spid="140" grpId="0"/>
      <p:bldP spid="141" grpId="0"/>
      <p:bldP spid="142" grpId="0"/>
      <p:bldP spid="143" grpId="0" animBg="1"/>
      <p:bldP spid="144" grpId="0"/>
      <p:bldP spid="145" grpId="0" animBg="1"/>
      <p:bldP spid="146" grpId="0"/>
      <p:bldP spid="147" grpId="0"/>
      <p:bldP spid="148" grpId="0" animBg="1"/>
      <p:bldP spid="149" grpId="0"/>
      <p:bldP spid="150" grpId="0"/>
      <p:bldP spid="151" grpId="0" animBg="1"/>
      <p:bldP spid="152" grpId="0"/>
      <p:bldP spid="153" grpId="0"/>
      <p:bldP spid="154" grpId="0" animBg="1"/>
      <p:bldP spid="155" grpId="0"/>
      <p:bldP spid="156" grpId="0"/>
      <p:bldP spid="157" grpId="0" animBg="1"/>
      <p:bldP spid="158" grpId="0"/>
      <p:bldP spid="159" grpId="0"/>
      <p:bldP spid="160" grpId="0" animBg="1"/>
      <p:bldP spid="161" grpId="0"/>
      <p:bldP spid="162" grpId="0"/>
      <p:bldP spid="163" grpId="0" animBg="1"/>
      <p:bldP spid="164" grpId="0"/>
      <p:bldP spid="165" grpId="0"/>
      <p:bldP spid="166" grpId="0" animBg="1"/>
      <p:bldP spid="167" grpId="0"/>
      <p:bldP spid="168" grpId="0"/>
      <p:bldP spid="169" grpId="0" animBg="1"/>
      <p:bldP spid="170" grpId="0"/>
      <p:bldP spid="171" grpId="0"/>
      <p:bldP spid="172" grpId="0" animBg="1"/>
      <p:bldP spid="173" grpId="0"/>
      <p:bldP spid="174" grpId="0"/>
      <p:bldP spid="175" grpId="0" animBg="1"/>
      <p:bldP spid="176" grpId="0"/>
      <p:bldP spid="177" grpId="0"/>
      <p:bldP spid="178" grpId="0" animBg="1"/>
      <p:bldP spid="179" grpId="0"/>
      <p:bldP spid="180" grpId="0"/>
      <p:bldP spid="181" grpId="0" animBg="1"/>
      <p:bldP spid="182" grpId="0"/>
      <p:bldP spid="183" grpId="0"/>
      <p:bldP spid="184" grpId="0" animBg="1"/>
      <p:bldP spid="185" grpId="0"/>
      <p:bldP spid="186" grpId="0"/>
      <p:bldP spid="190" grpId="0" animBg="1"/>
      <p:bldP spid="191" grpId="0"/>
      <p:bldP spid="192" grpId="0"/>
      <p:bldP spid="193" grpId="0"/>
      <p:bldP spid="194" grpId="0"/>
      <p:bldP spid="195" grpId="0" animBg="1"/>
      <p:bldP spid="196" grpId="0"/>
      <p:bldP spid="197" grpId="0"/>
      <p:bldP spid="198" grpId="0"/>
      <p:bldP spid="201" grpId="0"/>
      <p:bldP spid="202" grpId="0"/>
      <p:bldP spid="205" grpId="0"/>
      <p:bldP spid="10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Malo </a:t>
            </a:r>
            <a:r>
              <a:rPr lang="hr-HR" dirty="0" smtClean="0">
                <a:solidFill>
                  <a:srgbClr val="800000"/>
                </a:solidFill>
              </a:rPr>
              <a:t>povijesti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22599"/>
            <a:ext cx="8642350" cy="4830737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1991</a:t>
            </a:r>
            <a:r>
              <a:rPr lang="hr-HR" dirty="0"/>
              <a:t>. </a:t>
            </a:r>
            <a:r>
              <a:rPr lang="hr-HR" dirty="0" smtClean="0"/>
              <a:t>– započeo </a:t>
            </a:r>
            <a:r>
              <a:rPr lang="hr-HR" b="1" dirty="0" err="1" smtClean="0"/>
              <a:t>Stealth</a:t>
            </a:r>
            <a:r>
              <a:rPr lang="hr-HR" b="1" dirty="0" smtClean="0"/>
              <a:t> Project </a:t>
            </a:r>
            <a:r>
              <a:rPr lang="hr-HR" dirty="0" smtClean="0"/>
              <a:t>i stvoren </a:t>
            </a:r>
            <a:r>
              <a:rPr lang="hr-HR" b="1" dirty="0" smtClean="0">
                <a:solidFill>
                  <a:srgbClr val="800000"/>
                </a:solidFill>
              </a:rPr>
              <a:t>Green Team</a:t>
            </a:r>
            <a:endParaRPr lang="hr-HR" b="1" dirty="0">
              <a:solidFill>
                <a:srgbClr val="800000"/>
              </a:solidFill>
            </a:endParaRPr>
          </a:p>
          <a:p>
            <a:pPr lvl="1"/>
            <a:r>
              <a:rPr lang="hr-HR" b="1" dirty="0" smtClean="0">
                <a:solidFill>
                  <a:srgbClr val="800000"/>
                </a:solidFill>
              </a:rPr>
              <a:t>Programski jezik </a:t>
            </a:r>
            <a:r>
              <a:rPr lang="hr-HR" dirty="0" smtClean="0"/>
              <a:t>za </a:t>
            </a:r>
            <a:r>
              <a:rPr lang="hr-HR" i="1" dirty="0"/>
              <a:t>S</a:t>
            </a:r>
            <a:r>
              <a:rPr lang="hr-HR" i="1" dirty="0" smtClean="0"/>
              <a:t>et-top box</a:t>
            </a:r>
            <a:r>
              <a:rPr lang="hr-HR" dirty="0" smtClean="0"/>
              <a:t> i pametne mobilne uređaje i </a:t>
            </a:r>
            <a:r>
              <a:rPr lang="hr-HR" dirty="0" err="1" smtClean="0"/>
              <a:t>interpreter</a:t>
            </a:r>
            <a:r>
              <a:rPr lang="hr-HR" dirty="0" smtClean="0"/>
              <a:t> </a:t>
            </a:r>
            <a:r>
              <a:rPr lang="hr-HR" b="1" dirty="0" err="1"/>
              <a:t>Oak</a:t>
            </a:r>
            <a:endParaRPr lang="hr-HR" b="1" dirty="0"/>
          </a:p>
          <a:p>
            <a:pPr lvl="1"/>
            <a:r>
              <a:rPr lang="hr-HR" dirty="0" smtClean="0"/>
              <a:t>Mobilni uređaj interaktivne televizije </a:t>
            </a:r>
            <a:r>
              <a:rPr lang="hr-HR" b="1" dirty="0" smtClean="0">
                <a:solidFill>
                  <a:srgbClr val="800000"/>
                </a:solidFill>
              </a:rPr>
              <a:t>*7</a:t>
            </a:r>
            <a:r>
              <a:rPr lang="hr-HR" b="1" dirty="0"/>
              <a:t> </a:t>
            </a:r>
            <a:r>
              <a:rPr lang="hr-HR" dirty="0" smtClean="0"/>
              <a:t>(SPARC </a:t>
            </a:r>
            <a:br>
              <a:rPr lang="hr-HR" dirty="0" smtClean="0"/>
            </a:br>
            <a:r>
              <a:rPr lang="hr-HR" dirty="0" smtClean="0"/>
              <a:t>procesor, 1GB </a:t>
            </a:r>
            <a:r>
              <a:rPr lang="hr-HR" dirty="0" err="1" smtClean="0"/>
              <a:t>flash</a:t>
            </a:r>
            <a:r>
              <a:rPr lang="hr-HR" dirty="0" smtClean="0"/>
              <a:t> RAM-a, 5" </a:t>
            </a:r>
            <a:r>
              <a:rPr lang="hr-HR" dirty="0" err="1" smtClean="0"/>
              <a:t>touchscreen</a:t>
            </a:r>
            <a:r>
              <a:rPr lang="hr-HR" dirty="0" smtClean="0"/>
              <a:t> </a:t>
            </a:r>
            <a:r>
              <a:rPr lang="hr-HR" dirty="0" err="1" smtClean="0"/>
              <a:t>u</a:t>
            </a:r>
            <a:r>
              <a:rPr lang="hr-HR" dirty="0" smtClean="0"/>
              <a:t> boji, </a:t>
            </a:r>
            <a:br>
              <a:rPr lang="hr-HR" dirty="0" smtClean="0"/>
            </a:br>
            <a:r>
              <a:rPr lang="hr-HR" dirty="0" smtClean="0"/>
              <a:t>bežična mreža, multimedija, daljinski upravljač …)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i osobni asistent </a:t>
            </a:r>
            <a:r>
              <a:rPr lang="hr-HR" b="1" dirty="0" smtClean="0">
                <a:solidFill>
                  <a:srgbClr val="800000"/>
                </a:solidFill>
              </a:rPr>
              <a:t>Duke</a:t>
            </a:r>
            <a:r>
              <a:rPr lang="hr-HR" dirty="0" smtClean="0"/>
              <a:t> </a:t>
            </a:r>
            <a:r>
              <a:rPr lang="hr-HR" dirty="0"/>
              <a:t>– maskota Jave</a:t>
            </a:r>
          </a:p>
          <a:p>
            <a:r>
              <a:rPr lang="hr-HR" dirty="0" smtClean="0"/>
              <a:t>1994. – prvi </a:t>
            </a:r>
            <a:r>
              <a:rPr lang="hr-HR" b="1" dirty="0"/>
              <a:t>Java </a:t>
            </a:r>
            <a:r>
              <a:rPr lang="hr-HR" b="1" dirty="0" err="1">
                <a:solidFill>
                  <a:srgbClr val="800000"/>
                </a:solidFill>
              </a:rPr>
              <a:t>compiler</a:t>
            </a:r>
            <a:r>
              <a:rPr lang="hr-HR" b="1" dirty="0">
                <a:solidFill>
                  <a:srgbClr val="800000"/>
                </a:solidFill>
              </a:rPr>
              <a:t> </a:t>
            </a:r>
            <a:r>
              <a:rPr lang="hr-HR" dirty="0"/>
              <a:t>napisan u </a:t>
            </a:r>
            <a:r>
              <a:rPr lang="hr-HR" dirty="0" smtClean="0"/>
              <a:t>Javi i </a:t>
            </a:r>
            <a:br>
              <a:rPr lang="hr-HR" dirty="0" smtClean="0"/>
            </a:br>
            <a:r>
              <a:rPr lang="hr-HR" dirty="0" smtClean="0"/>
              <a:t>	       </a:t>
            </a:r>
            <a:r>
              <a:rPr lang="hr-HR" b="1" dirty="0" err="1" smtClean="0">
                <a:solidFill>
                  <a:srgbClr val="800000"/>
                </a:solidFill>
              </a:rPr>
              <a:t>HotJava</a:t>
            </a:r>
            <a:r>
              <a:rPr lang="hr-HR" dirty="0" smtClean="0">
                <a:solidFill>
                  <a:srgbClr val="800000"/>
                </a:solidFill>
              </a:rPr>
              <a:t> </a:t>
            </a:r>
            <a:r>
              <a:rPr lang="hr-HR" dirty="0"/>
              <a:t>grafički preglednik</a:t>
            </a:r>
          </a:p>
          <a:p>
            <a:r>
              <a:rPr lang="hr-HR" dirty="0"/>
              <a:t>1995. </a:t>
            </a:r>
            <a:r>
              <a:rPr lang="hr-HR" dirty="0" smtClean="0"/>
              <a:t>– promjena </a:t>
            </a:r>
            <a:r>
              <a:rPr lang="hr-HR" dirty="0"/>
              <a:t>naziva u </a:t>
            </a:r>
            <a:r>
              <a:rPr lang="hr-HR" b="1" dirty="0" smtClean="0">
                <a:solidFill>
                  <a:srgbClr val="800000"/>
                </a:solidFill>
              </a:rPr>
              <a:t>Java</a:t>
            </a:r>
            <a:r>
              <a:rPr lang="hr-HR" dirty="0" smtClean="0"/>
              <a:t> i službena </a:t>
            </a:r>
            <a:r>
              <a:rPr lang="hr-HR" dirty="0"/>
              <a:t>objava na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             konferenciji </a:t>
            </a:r>
            <a:r>
              <a:rPr lang="hr-HR" b="1" dirty="0" err="1" smtClean="0"/>
              <a:t>SunWorld</a:t>
            </a:r>
            <a:r>
              <a:rPr lang="hr-HR" b="1" dirty="0" smtClean="0"/>
              <a:t> </a:t>
            </a:r>
            <a:r>
              <a:rPr lang="hr-HR" b="1" dirty="0"/>
              <a:t>'95 – </a:t>
            </a:r>
            <a:r>
              <a:rPr lang="hr-HR" b="1" dirty="0">
                <a:solidFill>
                  <a:srgbClr val="800000"/>
                </a:solidFill>
              </a:rPr>
              <a:t>23. svibnja 1995.</a:t>
            </a:r>
          </a:p>
          <a:p>
            <a:pPr marL="0" indent="0">
              <a:buNone/>
            </a:pPr>
            <a:endParaRPr lang="hr-H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3</a:t>
            </a:fld>
            <a:endParaRPr lang="hr-HR" dirty="0"/>
          </a:p>
        </p:txBody>
      </p:sp>
      <p:pic>
        <p:nvPicPr>
          <p:cNvPr id="6" name="Picture 2" descr="http://campus.hesge.ch/Daehne/2004-2005/Langages/gif/Star7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0" r="7462"/>
          <a:stretch/>
        </p:blipFill>
        <p:spPr bwMode="auto">
          <a:xfrm>
            <a:off x="6876256" y="2420888"/>
            <a:ext cx="2269027" cy="261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pic>
        <p:nvPicPr>
          <p:cNvPr id="2050" name="Picture 2" descr="https://upload.wikimedia.org/wikipedia/commons/thumb/4/40/Wave.svg/226px-Wav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140968"/>
            <a:ext cx="506314" cy="9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likovni rezultat za java logo o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624"/>
            <a:ext cx="752872" cy="131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3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3" name="Straight Connector 202"/>
          <p:cNvCxnSpPr>
            <a:endCxn id="111" idx="1"/>
          </p:cNvCxnSpPr>
          <p:nvPr/>
        </p:nvCxnSpPr>
        <p:spPr>
          <a:xfrm flipH="1">
            <a:off x="229500" y="2823565"/>
            <a:ext cx="8245" cy="111147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</a:t>
            </a:r>
            <a:r>
              <a:rPr lang="hr-HR" dirty="0" smtClean="0">
                <a:solidFill>
                  <a:srgbClr val="800000"/>
                </a:solidFill>
              </a:rPr>
              <a:t>kronologija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0" name="Rounded Rectangle 109"/>
          <p:cNvSpPr/>
          <p:nvPr>
            <p:custDataLst>
              <p:tags r:id="rId1"/>
            </p:custDataLst>
          </p:nvPr>
        </p:nvSpPr>
        <p:spPr>
          <a:xfrm>
            <a:off x="229494" y="3744541"/>
            <a:ext cx="8662986" cy="381000"/>
          </a:xfrm>
          <a:prstGeom prst="roundRect">
            <a:avLst>
              <a:gd name="adj" fmla="val 10000000"/>
            </a:avLst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11" name="TextBox 110"/>
          <p:cNvSpPr txBox="1"/>
          <p:nvPr>
            <p:custDataLst>
              <p:tags r:id="rId2"/>
            </p:custDataLst>
          </p:nvPr>
        </p:nvSpPr>
        <p:spPr>
          <a:xfrm>
            <a:off x="229495" y="3744541"/>
            <a:ext cx="1002453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 dirty="0" smtClean="0">
                <a:solidFill>
                  <a:prstClr val="white"/>
                </a:solidFill>
                <a:latin typeface="Calibri"/>
              </a:rPr>
              <a:t>1995</a:t>
            </a:r>
            <a:endParaRPr lang="hr-HR" sz="12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2" name="Straight Connector 111"/>
          <p:cNvCxnSpPr/>
          <p:nvPr>
            <p:custDataLst>
              <p:tags r:id="rId3"/>
            </p:custDataLst>
          </p:nvPr>
        </p:nvCxnSpPr>
        <p:spPr>
          <a:xfrm>
            <a:off x="1231947" y="3808041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>
            <p:custDataLst>
              <p:tags r:id="rId4"/>
            </p:custDataLst>
          </p:nvPr>
        </p:nvSpPr>
        <p:spPr>
          <a:xfrm>
            <a:off x="1231953" y="3744541"/>
            <a:ext cx="1002453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 smtClean="0">
                <a:solidFill>
                  <a:prstClr val="white"/>
                </a:solidFill>
                <a:latin typeface="Calibri"/>
              </a:rPr>
              <a:t>1998</a:t>
            </a:r>
            <a:endParaRPr lang="hr-HR" sz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4" name="Straight Connector 113"/>
          <p:cNvCxnSpPr/>
          <p:nvPr>
            <p:custDataLst>
              <p:tags r:id="rId5"/>
            </p:custDataLst>
          </p:nvPr>
        </p:nvCxnSpPr>
        <p:spPr>
          <a:xfrm>
            <a:off x="2234401" y="3808041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>
            <p:custDataLst>
              <p:tags r:id="rId6"/>
            </p:custDataLst>
          </p:nvPr>
        </p:nvSpPr>
        <p:spPr>
          <a:xfrm>
            <a:off x="2234405" y="3744541"/>
            <a:ext cx="1002453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 smtClean="0">
                <a:solidFill>
                  <a:prstClr val="white"/>
                </a:solidFill>
                <a:latin typeface="Calibri"/>
              </a:rPr>
              <a:t>2001</a:t>
            </a:r>
            <a:endParaRPr lang="hr-HR" sz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6" name="Straight Connector 115"/>
          <p:cNvCxnSpPr/>
          <p:nvPr>
            <p:custDataLst>
              <p:tags r:id="rId7"/>
            </p:custDataLst>
          </p:nvPr>
        </p:nvCxnSpPr>
        <p:spPr>
          <a:xfrm>
            <a:off x="3236854" y="3808041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>
            <p:custDataLst>
              <p:tags r:id="rId8"/>
            </p:custDataLst>
          </p:nvPr>
        </p:nvSpPr>
        <p:spPr>
          <a:xfrm>
            <a:off x="3236860" y="3744541"/>
            <a:ext cx="1002453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 dirty="0" smtClean="0">
                <a:solidFill>
                  <a:prstClr val="white"/>
                </a:solidFill>
                <a:latin typeface="Calibri"/>
              </a:rPr>
              <a:t>2004</a:t>
            </a:r>
            <a:endParaRPr lang="hr-HR" sz="12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8" name="Straight Connector 117"/>
          <p:cNvCxnSpPr/>
          <p:nvPr>
            <p:custDataLst>
              <p:tags r:id="rId9"/>
            </p:custDataLst>
          </p:nvPr>
        </p:nvCxnSpPr>
        <p:spPr>
          <a:xfrm>
            <a:off x="4239307" y="3808041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>
            <p:custDataLst>
              <p:tags r:id="rId10"/>
            </p:custDataLst>
          </p:nvPr>
        </p:nvSpPr>
        <p:spPr>
          <a:xfrm>
            <a:off x="4239309" y="3744541"/>
            <a:ext cx="1002453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 smtClean="0">
                <a:solidFill>
                  <a:prstClr val="white"/>
                </a:solidFill>
                <a:latin typeface="Calibri"/>
              </a:rPr>
              <a:t>2007</a:t>
            </a:r>
            <a:endParaRPr lang="hr-HR" sz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0" name="Straight Connector 119"/>
          <p:cNvCxnSpPr/>
          <p:nvPr>
            <p:custDataLst>
              <p:tags r:id="rId11"/>
            </p:custDataLst>
          </p:nvPr>
        </p:nvCxnSpPr>
        <p:spPr>
          <a:xfrm>
            <a:off x="5241761" y="3808041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>
            <p:custDataLst>
              <p:tags r:id="rId12"/>
            </p:custDataLst>
          </p:nvPr>
        </p:nvSpPr>
        <p:spPr>
          <a:xfrm>
            <a:off x="5241767" y="3744541"/>
            <a:ext cx="1002453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 smtClean="0">
                <a:solidFill>
                  <a:prstClr val="white"/>
                </a:solidFill>
                <a:latin typeface="Calibri"/>
              </a:rPr>
              <a:t>2010</a:t>
            </a:r>
            <a:endParaRPr lang="hr-HR" sz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2" name="Straight Connector 121"/>
          <p:cNvCxnSpPr/>
          <p:nvPr>
            <p:custDataLst>
              <p:tags r:id="rId13"/>
            </p:custDataLst>
          </p:nvPr>
        </p:nvCxnSpPr>
        <p:spPr>
          <a:xfrm>
            <a:off x="6244214" y="3808041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>
            <p:custDataLst>
              <p:tags r:id="rId14"/>
            </p:custDataLst>
          </p:nvPr>
        </p:nvSpPr>
        <p:spPr>
          <a:xfrm>
            <a:off x="6244220" y="3744541"/>
            <a:ext cx="1002453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 dirty="0" smtClean="0">
                <a:solidFill>
                  <a:prstClr val="white"/>
                </a:solidFill>
                <a:latin typeface="Calibri"/>
              </a:rPr>
              <a:t>2013</a:t>
            </a:r>
            <a:endParaRPr lang="hr-HR" sz="12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4" name="Straight Connector 123"/>
          <p:cNvCxnSpPr/>
          <p:nvPr>
            <p:custDataLst>
              <p:tags r:id="rId15"/>
            </p:custDataLst>
          </p:nvPr>
        </p:nvCxnSpPr>
        <p:spPr>
          <a:xfrm>
            <a:off x="7246667" y="3808041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>
            <p:custDataLst>
              <p:tags r:id="rId16"/>
            </p:custDataLst>
          </p:nvPr>
        </p:nvSpPr>
        <p:spPr>
          <a:xfrm>
            <a:off x="7246673" y="3744541"/>
            <a:ext cx="1002453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 smtClean="0">
                <a:solidFill>
                  <a:prstClr val="white"/>
                </a:solidFill>
                <a:latin typeface="Calibri"/>
              </a:rPr>
              <a:t>2016</a:t>
            </a:r>
            <a:endParaRPr lang="hr-HR" sz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6" name="Straight Connector 125"/>
          <p:cNvCxnSpPr/>
          <p:nvPr>
            <p:custDataLst>
              <p:tags r:id="rId17"/>
            </p:custDataLst>
          </p:nvPr>
        </p:nvCxnSpPr>
        <p:spPr>
          <a:xfrm>
            <a:off x="8249121" y="3808041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>
            <p:custDataLst>
              <p:tags r:id="rId18"/>
            </p:custDataLst>
          </p:nvPr>
        </p:nvSpPr>
        <p:spPr>
          <a:xfrm>
            <a:off x="8249122" y="3744541"/>
            <a:ext cx="571350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hr-HR" sz="1200" dirty="0" smtClean="0">
                <a:solidFill>
                  <a:prstClr val="white"/>
                </a:solidFill>
                <a:latin typeface="Calibri"/>
              </a:rPr>
              <a:t>2019</a:t>
            </a:r>
            <a:endParaRPr lang="hr-HR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" name="Isosceles Triangle 130"/>
          <p:cNvSpPr/>
          <p:nvPr>
            <p:custDataLst>
              <p:tags r:id="rId19"/>
            </p:custDataLst>
          </p:nvPr>
        </p:nvSpPr>
        <p:spPr>
          <a:xfrm rot="10800000">
            <a:off x="8443971" y="3549898"/>
            <a:ext cx="228600" cy="2540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32" name="TextBox 131"/>
          <p:cNvSpPr txBox="1"/>
          <p:nvPr>
            <p:custDataLst>
              <p:tags r:id="rId20"/>
            </p:custDataLst>
          </p:nvPr>
        </p:nvSpPr>
        <p:spPr>
          <a:xfrm>
            <a:off x="8226424" y="3234029"/>
            <a:ext cx="762680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Java SE 10</a:t>
            </a:r>
            <a:endParaRPr lang="hr-HR" sz="1000" b="1" dirty="0">
              <a:solidFill>
                <a:prstClr val="black"/>
              </a:solidFill>
            </a:endParaRPr>
          </a:p>
        </p:txBody>
      </p:sp>
      <p:sp>
        <p:nvSpPr>
          <p:cNvPr id="133" name="TextBox 132"/>
          <p:cNvSpPr txBox="1"/>
          <p:nvPr>
            <p:custDataLst>
              <p:tags r:id="rId21"/>
            </p:custDataLst>
          </p:nvPr>
        </p:nvSpPr>
        <p:spPr>
          <a:xfrm>
            <a:off x="8419165" y="3384426"/>
            <a:ext cx="282129" cy="153888"/>
          </a:xfrm>
          <a:prstGeom prst="rect">
            <a:avLst/>
          </a:prstGeom>
          <a:noFill/>
        </p:spPr>
        <p:txBody>
          <a:bodyPr vert="horz" wrap="none" lIns="0" tIns="0" rIns="0" bIns="0" rtlCol="0" anchor="t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201</a:t>
            </a:r>
            <a:r>
              <a:rPr lang="en-US" sz="1000" dirty="0" smtClean="0">
                <a:solidFill>
                  <a:srgbClr val="1F497E"/>
                </a:solidFill>
              </a:rPr>
              <a:t>9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34" name="Isosceles Triangle 133"/>
          <p:cNvSpPr/>
          <p:nvPr>
            <p:custDataLst>
              <p:tags r:id="rId22"/>
            </p:custDataLst>
          </p:nvPr>
        </p:nvSpPr>
        <p:spPr>
          <a:xfrm rot="10800000">
            <a:off x="7845743" y="3554041"/>
            <a:ext cx="228600" cy="25400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35" name="TextBox 134"/>
          <p:cNvSpPr txBox="1"/>
          <p:nvPr>
            <p:custDataLst>
              <p:tags r:id="rId23"/>
            </p:custDataLst>
          </p:nvPr>
        </p:nvSpPr>
        <p:spPr>
          <a:xfrm>
            <a:off x="7835947" y="3387453"/>
            <a:ext cx="28212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201</a:t>
            </a:r>
            <a:r>
              <a:rPr lang="en-US" sz="1000" dirty="0" smtClean="0">
                <a:solidFill>
                  <a:srgbClr val="1F497E"/>
                </a:solidFill>
              </a:rPr>
              <a:t>7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36" name="Isosceles Triangle 135"/>
          <p:cNvSpPr/>
          <p:nvPr>
            <p:custDataLst>
              <p:tags r:id="rId24"/>
            </p:custDataLst>
          </p:nvPr>
        </p:nvSpPr>
        <p:spPr>
          <a:xfrm rot="10800000">
            <a:off x="6423079" y="3554041"/>
            <a:ext cx="322367" cy="381000"/>
          </a:xfrm>
          <a:prstGeom prst="triangle">
            <a:avLst/>
          </a:prstGeom>
          <a:solidFill>
            <a:srgbClr val="FF66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37" name="TextBox 136"/>
          <p:cNvSpPr txBox="1"/>
          <p:nvPr>
            <p:custDataLst>
              <p:tags r:id="rId25"/>
            </p:custDataLst>
          </p:nvPr>
        </p:nvSpPr>
        <p:spPr>
          <a:xfrm>
            <a:off x="6306140" y="3387453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2014-3-18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38" name="Isosceles Triangle 137"/>
          <p:cNvSpPr/>
          <p:nvPr>
            <p:custDataLst>
              <p:tags r:id="rId26"/>
            </p:custDataLst>
          </p:nvPr>
        </p:nvSpPr>
        <p:spPr>
          <a:xfrm>
            <a:off x="6347521" y="4062042"/>
            <a:ext cx="228600" cy="254000"/>
          </a:xfrm>
          <a:prstGeom prst="triangl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39" name="TextBox 138"/>
          <p:cNvSpPr txBox="1"/>
          <p:nvPr>
            <p:custDataLst>
              <p:tags r:id="rId27"/>
            </p:custDataLst>
          </p:nvPr>
        </p:nvSpPr>
        <p:spPr>
          <a:xfrm>
            <a:off x="6084783" y="4513398"/>
            <a:ext cx="805948" cy="14773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200" b="1" dirty="0" smtClean="0">
                <a:solidFill>
                  <a:prstClr val="black"/>
                </a:solidFill>
              </a:rPr>
              <a:t>Java EE 7</a:t>
            </a:r>
            <a:endParaRPr lang="hr-HR" sz="1200" b="1" dirty="0">
              <a:solidFill>
                <a:prstClr val="black"/>
              </a:solidFill>
            </a:endParaRPr>
          </a:p>
        </p:txBody>
      </p:sp>
      <p:sp>
        <p:nvSpPr>
          <p:cNvPr id="140" name="TextBox 139"/>
          <p:cNvSpPr txBox="1"/>
          <p:nvPr>
            <p:custDataLst>
              <p:tags r:id="rId28"/>
            </p:custDataLst>
          </p:nvPr>
        </p:nvSpPr>
        <p:spPr>
          <a:xfrm>
            <a:off x="6219914" y="4341441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2013-6-12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41" name="TextBox 140"/>
          <p:cNvSpPr txBox="1"/>
          <p:nvPr>
            <p:custDataLst>
              <p:tags r:id="rId29"/>
            </p:custDataLst>
          </p:nvPr>
        </p:nvSpPr>
        <p:spPr>
          <a:xfrm>
            <a:off x="5457112" y="4623856"/>
            <a:ext cx="765534" cy="196977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600" b="1" dirty="0" smtClean="0">
                <a:solidFill>
                  <a:srgbClr val="99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HUJAK</a:t>
            </a:r>
            <a:endParaRPr lang="hr-HR" sz="1600" b="1" dirty="0">
              <a:solidFill>
                <a:srgbClr val="99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2" name="TextBox 141"/>
          <p:cNvSpPr txBox="1"/>
          <p:nvPr>
            <p:custDataLst>
              <p:tags r:id="rId30"/>
            </p:custDataLst>
          </p:nvPr>
        </p:nvSpPr>
        <p:spPr>
          <a:xfrm>
            <a:off x="5531121" y="4341441"/>
            <a:ext cx="65081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2011-12-13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43" name="Isosceles Triangle 142"/>
          <p:cNvSpPr/>
          <p:nvPr>
            <p:custDataLst>
              <p:tags r:id="rId31"/>
            </p:custDataLst>
          </p:nvPr>
        </p:nvSpPr>
        <p:spPr>
          <a:xfrm rot="10800000">
            <a:off x="5642709" y="3554041"/>
            <a:ext cx="228600" cy="254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44" name="TextBox 143"/>
          <p:cNvSpPr txBox="1"/>
          <p:nvPr>
            <p:custDataLst>
              <p:tags r:id="rId32"/>
            </p:custDataLst>
          </p:nvPr>
        </p:nvSpPr>
        <p:spPr>
          <a:xfrm>
            <a:off x="5515888" y="3387453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pPr algn="ctr"/>
            <a:r>
              <a:rPr lang="hr-HR" sz="1000" dirty="0" smtClean="0">
                <a:solidFill>
                  <a:srgbClr val="1F497E"/>
                </a:solidFill>
              </a:rPr>
              <a:t>2011-7-28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45" name="Isosceles Triangle 144"/>
          <p:cNvSpPr/>
          <p:nvPr>
            <p:custDataLst>
              <p:tags r:id="rId33"/>
            </p:custDataLst>
          </p:nvPr>
        </p:nvSpPr>
        <p:spPr>
          <a:xfrm>
            <a:off x="5107436" y="4062042"/>
            <a:ext cx="228600" cy="2540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46" name="TextBox 145"/>
          <p:cNvSpPr txBox="1"/>
          <p:nvPr>
            <p:custDataLst>
              <p:tags r:id="rId34"/>
            </p:custDataLst>
          </p:nvPr>
        </p:nvSpPr>
        <p:spPr>
          <a:xfrm>
            <a:off x="4846250" y="4513397"/>
            <a:ext cx="662475" cy="12311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Java EE 6</a:t>
            </a:r>
            <a:endParaRPr lang="hr-HR" sz="1000" b="1" dirty="0">
              <a:solidFill>
                <a:prstClr val="black"/>
              </a:solidFill>
            </a:endParaRPr>
          </a:p>
        </p:txBody>
      </p:sp>
      <p:sp>
        <p:nvSpPr>
          <p:cNvPr id="147" name="TextBox 146"/>
          <p:cNvSpPr txBox="1"/>
          <p:nvPr>
            <p:custDataLst>
              <p:tags r:id="rId35"/>
            </p:custDataLst>
          </p:nvPr>
        </p:nvSpPr>
        <p:spPr>
          <a:xfrm>
            <a:off x="4851675" y="4341441"/>
            <a:ext cx="65081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2009-12-10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48" name="Isosceles Triangle 147"/>
          <p:cNvSpPr/>
          <p:nvPr>
            <p:custDataLst>
              <p:tags r:id="rId36"/>
            </p:custDataLst>
          </p:nvPr>
        </p:nvSpPr>
        <p:spPr>
          <a:xfrm rot="10800000">
            <a:off x="4105694" y="3554041"/>
            <a:ext cx="228600" cy="25400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49" name="TextBox 148"/>
          <p:cNvSpPr txBox="1"/>
          <p:nvPr>
            <p:custDataLst>
              <p:tags r:id="rId37"/>
            </p:custDataLst>
          </p:nvPr>
        </p:nvSpPr>
        <p:spPr>
          <a:xfrm>
            <a:off x="3907414" y="3115839"/>
            <a:ext cx="588017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Java SE 6</a:t>
            </a:r>
            <a:br>
              <a:rPr lang="hr-HR" sz="1000" b="1" dirty="0" smtClean="0">
                <a:solidFill>
                  <a:prstClr val="black"/>
                </a:solidFill>
              </a:rPr>
            </a:br>
            <a:r>
              <a:rPr lang="hr-HR" sz="1000" i="1" dirty="0" smtClean="0">
                <a:solidFill>
                  <a:prstClr val="black"/>
                </a:solidFill>
              </a:rPr>
              <a:t>Mustang</a:t>
            </a:r>
            <a:endParaRPr lang="hr-HR" sz="1000" i="1" dirty="0">
              <a:solidFill>
                <a:prstClr val="black"/>
              </a:solidFill>
            </a:endParaRPr>
          </a:p>
        </p:txBody>
      </p:sp>
      <p:sp>
        <p:nvSpPr>
          <p:cNvPr id="150" name="TextBox 149"/>
          <p:cNvSpPr txBox="1"/>
          <p:nvPr>
            <p:custDataLst>
              <p:tags r:id="rId38"/>
            </p:custDataLst>
          </p:nvPr>
        </p:nvSpPr>
        <p:spPr>
          <a:xfrm>
            <a:off x="3907414" y="3387453"/>
            <a:ext cx="65081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2006-12-11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51" name="Isosceles Triangle 150"/>
          <p:cNvSpPr/>
          <p:nvPr>
            <p:custDataLst>
              <p:tags r:id="rId39"/>
            </p:custDataLst>
          </p:nvPr>
        </p:nvSpPr>
        <p:spPr>
          <a:xfrm>
            <a:off x="3909920" y="4062042"/>
            <a:ext cx="228600" cy="25400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52" name="TextBox 151"/>
          <p:cNvSpPr txBox="1"/>
          <p:nvPr>
            <p:custDataLst>
              <p:tags r:id="rId40"/>
            </p:custDataLst>
          </p:nvPr>
        </p:nvSpPr>
        <p:spPr>
          <a:xfrm>
            <a:off x="3692657" y="4520733"/>
            <a:ext cx="663934" cy="12311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Java EE 5</a:t>
            </a:r>
            <a:endParaRPr lang="hr-HR" sz="1000" b="1" dirty="0">
              <a:solidFill>
                <a:prstClr val="black"/>
              </a:solidFill>
            </a:endParaRPr>
          </a:p>
        </p:txBody>
      </p:sp>
      <p:sp>
        <p:nvSpPr>
          <p:cNvPr id="153" name="TextBox 152"/>
          <p:cNvSpPr txBox="1"/>
          <p:nvPr>
            <p:custDataLst>
              <p:tags r:id="rId41"/>
            </p:custDataLst>
          </p:nvPr>
        </p:nvSpPr>
        <p:spPr>
          <a:xfrm>
            <a:off x="3744502" y="4341441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2006-5-11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54" name="Isosceles Triangle 153"/>
          <p:cNvSpPr/>
          <p:nvPr>
            <p:custDataLst>
              <p:tags r:id="rId42"/>
            </p:custDataLst>
          </p:nvPr>
        </p:nvSpPr>
        <p:spPr>
          <a:xfrm rot="10800000">
            <a:off x="3371999" y="3554041"/>
            <a:ext cx="228600" cy="254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55" name="TextBox 154"/>
          <p:cNvSpPr txBox="1"/>
          <p:nvPr>
            <p:custDataLst>
              <p:tags r:id="rId43"/>
            </p:custDataLst>
          </p:nvPr>
        </p:nvSpPr>
        <p:spPr>
          <a:xfrm>
            <a:off x="3188289" y="2992722"/>
            <a:ext cx="546454" cy="36933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Java 5</a:t>
            </a:r>
            <a:br>
              <a:rPr lang="hr-HR" sz="1000" b="1" dirty="0" smtClean="0">
                <a:solidFill>
                  <a:prstClr val="black"/>
                </a:solidFill>
              </a:rPr>
            </a:br>
            <a:r>
              <a:rPr lang="hr-HR" sz="1000" dirty="0" smtClean="0">
                <a:solidFill>
                  <a:prstClr val="black"/>
                </a:solidFill>
              </a:rPr>
              <a:t>J2SE 5.0</a:t>
            </a:r>
            <a:br>
              <a:rPr lang="hr-HR" sz="1000" dirty="0" smtClean="0">
                <a:solidFill>
                  <a:prstClr val="black"/>
                </a:solidFill>
              </a:rPr>
            </a:br>
            <a:r>
              <a:rPr lang="hr-HR" sz="1000" i="1" dirty="0" err="1" smtClean="0">
                <a:solidFill>
                  <a:prstClr val="black"/>
                </a:solidFill>
              </a:rPr>
              <a:t>Tiger</a:t>
            </a:r>
            <a:endParaRPr lang="hr-HR" sz="1000" i="1" dirty="0">
              <a:solidFill>
                <a:prstClr val="black"/>
              </a:solidFill>
            </a:endParaRPr>
          </a:p>
        </p:txBody>
      </p:sp>
      <p:sp>
        <p:nvSpPr>
          <p:cNvPr id="156" name="TextBox 155"/>
          <p:cNvSpPr txBox="1"/>
          <p:nvPr>
            <p:custDataLst>
              <p:tags r:id="rId44"/>
            </p:custDataLst>
          </p:nvPr>
        </p:nvSpPr>
        <p:spPr>
          <a:xfrm>
            <a:off x="3206581" y="3387453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2004-9-30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57" name="Isosceles Triangle 156"/>
          <p:cNvSpPr/>
          <p:nvPr>
            <p:custDataLst>
              <p:tags r:id="rId45"/>
            </p:custDataLst>
          </p:nvPr>
        </p:nvSpPr>
        <p:spPr>
          <a:xfrm>
            <a:off x="3075593" y="4062042"/>
            <a:ext cx="228600" cy="254000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58" name="TextBox 157"/>
          <p:cNvSpPr txBox="1"/>
          <p:nvPr>
            <p:custDataLst>
              <p:tags r:id="rId46"/>
            </p:custDataLst>
          </p:nvPr>
        </p:nvSpPr>
        <p:spPr>
          <a:xfrm>
            <a:off x="2877313" y="4520733"/>
            <a:ext cx="621965" cy="12311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J2EE 1.4</a:t>
            </a:r>
            <a:endParaRPr lang="hr-HR" sz="1000" b="1" dirty="0">
              <a:solidFill>
                <a:prstClr val="black"/>
              </a:solidFill>
            </a:endParaRPr>
          </a:p>
        </p:txBody>
      </p:sp>
      <p:sp>
        <p:nvSpPr>
          <p:cNvPr id="159" name="TextBox 158"/>
          <p:cNvSpPr txBox="1"/>
          <p:nvPr>
            <p:custDataLst>
              <p:tags r:id="rId47"/>
            </p:custDataLst>
          </p:nvPr>
        </p:nvSpPr>
        <p:spPr>
          <a:xfrm>
            <a:off x="2883663" y="4347791"/>
            <a:ext cx="65081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2003-11-</a:t>
            </a:r>
            <a:r>
              <a:rPr lang="hr-HR" sz="1000" dirty="0" err="1" smtClean="0">
                <a:solidFill>
                  <a:srgbClr val="1F497E"/>
                </a:solidFill>
              </a:rPr>
              <a:t>11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60" name="Isosceles Triangle 159"/>
          <p:cNvSpPr/>
          <p:nvPr>
            <p:custDataLst>
              <p:tags r:id="rId48"/>
            </p:custDataLst>
          </p:nvPr>
        </p:nvSpPr>
        <p:spPr>
          <a:xfrm rot="10800000">
            <a:off x="2487355" y="3554041"/>
            <a:ext cx="228600" cy="254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61" name="TextBox 160"/>
          <p:cNvSpPr txBox="1"/>
          <p:nvPr>
            <p:custDataLst>
              <p:tags r:id="rId49"/>
            </p:custDataLst>
          </p:nvPr>
        </p:nvSpPr>
        <p:spPr>
          <a:xfrm>
            <a:off x="2353534" y="2992722"/>
            <a:ext cx="5969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1000" b="1" dirty="0" smtClean="0">
                <a:solidFill>
                  <a:prstClr val="black"/>
                </a:solidFill>
              </a:rPr>
              <a:t>Java </a:t>
            </a:r>
            <a:r>
              <a:rPr lang="hr-HR" sz="1000" b="1" dirty="0" smtClean="0">
                <a:solidFill>
                  <a:prstClr val="black"/>
                </a:solidFill>
              </a:rPr>
              <a:t>1.4</a:t>
            </a:r>
            <a:r>
              <a:rPr lang="fi-FI" sz="1000" b="1" dirty="0" smtClean="0">
                <a:solidFill>
                  <a:prstClr val="black"/>
                </a:solidFill>
              </a:rPr>
              <a:t/>
            </a:r>
            <a:br>
              <a:rPr lang="fi-FI" sz="1000" b="1" dirty="0" smtClean="0">
                <a:solidFill>
                  <a:prstClr val="black"/>
                </a:solidFill>
              </a:rPr>
            </a:br>
            <a:r>
              <a:rPr lang="fi-FI" sz="1000" dirty="0" smtClean="0">
                <a:solidFill>
                  <a:prstClr val="black"/>
                </a:solidFill>
              </a:rPr>
              <a:t>J2SE 1.4</a:t>
            </a:r>
            <a:br>
              <a:rPr lang="fi-FI" sz="1000" dirty="0" smtClean="0">
                <a:solidFill>
                  <a:prstClr val="black"/>
                </a:solidFill>
              </a:rPr>
            </a:br>
            <a:r>
              <a:rPr lang="fi-FI" sz="1000" i="1" dirty="0" smtClean="0">
                <a:solidFill>
                  <a:prstClr val="black"/>
                </a:solidFill>
              </a:rPr>
              <a:t>Merlin</a:t>
            </a:r>
            <a:endParaRPr lang="hr-HR" sz="1000" i="1" dirty="0">
              <a:solidFill>
                <a:prstClr val="black"/>
              </a:solidFill>
            </a:endParaRPr>
          </a:p>
        </p:txBody>
      </p:sp>
      <p:sp>
        <p:nvSpPr>
          <p:cNvPr id="162" name="TextBox 161"/>
          <p:cNvSpPr txBox="1"/>
          <p:nvPr>
            <p:custDataLst>
              <p:tags r:id="rId50"/>
            </p:custDataLst>
          </p:nvPr>
        </p:nvSpPr>
        <p:spPr>
          <a:xfrm>
            <a:off x="2406682" y="3387453"/>
            <a:ext cx="509755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2002-2-6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63" name="Isosceles Triangle 162"/>
          <p:cNvSpPr/>
          <p:nvPr>
            <p:custDataLst>
              <p:tags r:id="rId51"/>
            </p:custDataLst>
          </p:nvPr>
        </p:nvSpPr>
        <p:spPr>
          <a:xfrm>
            <a:off x="2363853" y="4062042"/>
            <a:ext cx="228600" cy="2540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64" name="TextBox 163"/>
          <p:cNvSpPr txBox="1"/>
          <p:nvPr>
            <p:custDataLst>
              <p:tags r:id="rId52"/>
            </p:custDataLst>
          </p:nvPr>
        </p:nvSpPr>
        <p:spPr>
          <a:xfrm>
            <a:off x="2235206" y="4520733"/>
            <a:ext cx="609223" cy="12311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J2EE 1.3</a:t>
            </a:r>
            <a:endParaRPr lang="hr-HR" sz="1000" b="1" dirty="0">
              <a:solidFill>
                <a:prstClr val="black"/>
              </a:solidFill>
            </a:endParaRPr>
          </a:p>
        </p:txBody>
      </p:sp>
      <p:sp>
        <p:nvSpPr>
          <p:cNvPr id="165" name="TextBox 164"/>
          <p:cNvSpPr txBox="1"/>
          <p:nvPr>
            <p:custDataLst>
              <p:tags r:id="rId53"/>
            </p:custDataLst>
          </p:nvPr>
        </p:nvSpPr>
        <p:spPr>
          <a:xfrm>
            <a:off x="2279451" y="4347791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2001-9-24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66" name="Isosceles Triangle 165"/>
          <p:cNvSpPr/>
          <p:nvPr>
            <p:custDataLst>
              <p:tags r:id="rId54"/>
            </p:custDataLst>
          </p:nvPr>
        </p:nvSpPr>
        <p:spPr>
          <a:xfrm rot="10800000">
            <a:off x="1975201" y="3554041"/>
            <a:ext cx="228600" cy="25400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67" name="TextBox 166"/>
          <p:cNvSpPr txBox="1"/>
          <p:nvPr>
            <p:custDataLst>
              <p:tags r:id="rId55"/>
            </p:custDataLst>
          </p:nvPr>
        </p:nvSpPr>
        <p:spPr>
          <a:xfrm>
            <a:off x="1820628" y="2992722"/>
            <a:ext cx="5969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1000" b="1" dirty="0" smtClean="0">
                <a:solidFill>
                  <a:prstClr val="black"/>
                </a:solidFill>
              </a:rPr>
              <a:t>Java </a:t>
            </a:r>
            <a:r>
              <a:rPr lang="hr-HR" sz="1000" b="1" dirty="0" smtClean="0">
                <a:solidFill>
                  <a:prstClr val="black"/>
                </a:solidFill>
              </a:rPr>
              <a:t>1.3</a:t>
            </a:r>
            <a:r>
              <a:rPr lang="fi-FI" sz="1000" b="1" dirty="0" smtClean="0">
                <a:solidFill>
                  <a:prstClr val="black"/>
                </a:solidFill>
              </a:rPr>
              <a:t/>
            </a:r>
            <a:br>
              <a:rPr lang="fi-FI" sz="1000" b="1" dirty="0" smtClean="0">
                <a:solidFill>
                  <a:prstClr val="black"/>
                </a:solidFill>
              </a:rPr>
            </a:br>
            <a:r>
              <a:rPr lang="fi-FI" sz="1000" dirty="0" smtClean="0">
                <a:solidFill>
                  <a:prstClr val="black"/>
                </a:solidFill>
              </a:rPr>
              <a:t>J2SE 1.3</a:t>
            </a:r>
            <a:br>
              <a:rPr lang="fi-FI" sz="1000" dirty="0" smtClean="0">
                <a:solidFill>
                  <a:prstClr val="black"/>
                </a:solidFill>
              </a:rPr>
            </a:br>
            <a:r>
              <a:rPr lang="fi-FI" sz="1000" i="1" dirty="0" smtClean="0">
                <a:solidFill>
                  <a:prstClr val="black"/>
                </a:solidFill>
              </a:rPr>
              <a:t>Kestrel</a:t>
            </a:r>
            <a:endParaRPr lang="hr-HR" sz="1000" i="1" dirty="0">
              <a:solidFill>
                <a:prstClr val="black"/>
              </a:solidFill>
            </a:endParaRPr>
          </a:p>
        </p:txBody>
      </p:sp>
      <p:sp>
        <p:nvSpPr>
          <p:cNvPr id="168" name="TextBox 167"/>
          <p:cNvSpPr txBox="1"/>
          <p:nvPr>
            <p:custDataLst>
              <p:tags r:id="rId56"/>
            </p:custDataLst>
          </p:nvPr>
        </p:nvSpPr>
        <p:spPr>
          <a:xfrm>
            <a:off x="1874411" y="3387453"/>
            <a:ext cx="509755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2000-5-8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69" name="Isosceles Triangle 168"/>
          <p:cNvSpPr/>
          <p:nvPr>
            <p:custDataLst>
              <p:tags r:id="rId57"/>
            </p:custDataLst>
          </p:nvPr>
        </p:nvSpPr>
        <p:spPr>
          <a:xfrm>
            <a:off x="1767382" y="4062042"/>
            <a:ext cx="228600" cy="25400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70" name="TextBox 169"/>
          <p:cNvSpPr txBox="1"/>
          <p:nvPr>
            <p:custDataLst>
              <p:tags r:id="rId58"/>
            </p:custDataLst>
          </p:nvPr>
        </p:nvSpPr>
        <p:spPr>
          <a:xfrm>
            <a:off x="1606956" y="4520733"/>
            <a:ext cx="556241" cy="12311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J2EE 1.2</a:t>
            </a:r>
            <a:endParaRPr lang="hr-HR" sz="1000" b="1" dirty="0">
              <a:solidFill>
                <a:prstClr val="black"/>
              </a:solidFill>
            </a:endParaRPr>
          </a:p>
        </p:txBody>
      </p:sp>
      <p:sp>
        <p:nvSpPr>
          <p:cNvPr id="171" name="TextBox 170"/>
          <p:cNvSpPr txBox="1"/>
          <p:nvPr>
            <p:custDataLst>
              <p:tags r:id="rId59"/>
            </p:custDataLst>
          </p:nvPr>
        </p:nvSpPr>
        <p:spPr>
          <a:xfrm>
            <a:off x="1594257" y="4353177"/>
            <a:ext cx="65081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1999-12-</a:t>
            </a:r>
            <a:r>
              <a:rPr lang="hr-HR" sz="1000" dirty="0" err="1" smtClean="0">
                <a:solidFill>
                  <a:srgbClr val="1F497E"/>
                </a:solidFill>
              </a:rPr>
              <a:t>12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72" name="Isosceles Triangle 171"/>
          <p:cNvSpPr/>
          <p:nvPr>
            <p:custDataLst>
              <p:tags r:id="rId60"/>
            </p:custDataLst>
          </p:nvPr>
        </p:nvSpPr>
        <p:spPr>
          <a:xfrm rot="10800000">
            <a:off x="1429809" y="3554041"/>
            <a:ext cx="228600" cy="25400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73" name="TextBox 172"/>
          <p:cNvSpPr txBox="1"/>
          <p:nvPr>
            <p:custDataLst>
              <p:tags r:id="rId61"/>
            </p:custDataLst>
          </p:nvPr>
        </p:nvSpPr>
        <p:spPr>
          <a:xfrm>
            <a:off x="1198828" y="2992722"/>
            <a:ext cx="690562" cy="36933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000" b="1" dirty="0" smtClean="0">
                <a:solidFill>
                  <a:prstClr val="black"/>
                </a:solidFill>
              </a:rPr>
              <a:t>Java </a:t>
            </a:r>
            <a:r>
              <a:rPr lang="hr-HR" sz="1000" b="1" dirty="0" smtClean="0">
                <a:solidFill>
                  <a:prstClr val="black"/>
                </a:solidFill>
              </a:rPr>
              <a:t>1.</a:t>
            </a:r>
            <a:r>
              <a:rPr lang="fr-FR" sz="1000" b="1" dirty="0" smtClean="0">
                <a:solidFill>
                  <a:prstClr val="black"/>
                </a:solidFill>
              </a:rPr>
              <a:t>2</a:t>
            </a:r>
            <a:br>
              <a:rPr lang="fr-FR" sz="1000" b="1" dirty="0" smtClean="0">
                <a:solidFill>
                  <a:prstClr val="black"/>
                </a:solidFill>
              </a:rPr>
            </a:br>
            <a:r>
              <a:rPr lang="fr-FR" sz="1000" dirty="0" smtClean="0">
                <a:solidFill>
                  <a:prstClr val="black"/>
                </a:solidFill>
              </a:rPr>
              <a:t>J2SE 1.2</a:t>
            </a:r>
            <a:br>
              <a:rPr lang="fr-FR" sz="1000" dirty="0" smtClean="0">
                <a:solidFill>
                  <a:prstClr val="black"/>
                </a:solidFill>
              </a:rPr>
            </a:br>
            <a:r>
              <a:rPr lang="fr-FR" sz="1000" i="1" dirty="0" err="1" smtClean="0">
                <a:solidFill>
                  <a:prstClr val="black"/>
                </a:solidFill>
              </a:rPr>
              <a:t>Playground</a:t>
            </a:r>
            <a:endParaRPr lang="hr-HR" sz="1000" i="1" dirty="0">
              <a:solidFill>
                <a:prstClr val="black"/>
              </a:solidFill>
            </a:endParaRPr>
          </a:p>
        </p:txBody>
      </p:sp>
      <p:sp>
        <p:nvSpPr>
          <p:cNvPr id="174" name="TextBox 173"/>
          <p:cNvSpPr txBox="1"/>
          <p:nvPr>
            <p:custDataLst>
              <p:tags r:id="rId62"/>
            </p:custDataLst>
          </p:nvPr>
        </p:nvSpPr>
        <p:spPr>
          <a:xfrm>
            <a:off x="1264391" y="3387453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1998-12-8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75" name="Isosceles Triangle 174"/>
          <p:cNvSpPr/>
          <p:nvPr>
            <p:custDataLst>
              <p:tags r:id="rId63"/>
            </p:custDataLst>
          </p:nvPr>
        </p:nvSpPr>
        <p:spPr>
          <a:xfrm>
            <a:off x="1227630" y="4062042"/>
            <a:ext cx="228600" cy="254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76" name="TextBox 175"/>
          <p:cNvSpPr txBox="1"/>
          <p:nvPr>
            <p:custDataLst>
              <p:tags r:id="rId64"/>
            </p:custDataLst>
          </p:nvPr>
        </p:nvSpPr>
        <p:spPr>
          <a:xfrm>
            <a:off x="970455" y="4520733"/>
            <a:ext cx="742950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JPE </a:t>
            </a:r>
            <a:br>
              <a:rPr lang="hr-HR" sz="1000" b="1" dirty="0" smtClean="0">
                <a:solidFill>
                  <a:prstClr val="black"/>
                </a:solidFill>
              </a:rPr>
            </a:br>
            <a:r>
              <a:rPr lang="hr-HR" sz="1000" i="1" dirty="0" smtClean="0">
                <a:solidFill>
                  <a:prstClr val="black"/>
                </a:solidFill>
              </a:rPr>
              <a:t>Java Professional </a:t>
            </a:r>
            <a:r>
              <a:rPr lang="hr-HR" sz="1000" i="1" dirty="0" err="1" smtClean="0">
                <a:solidFill>
                  <a:prstClr val="black"/>
                </a:solidFill>
              </a:rPr>
              <a:t>Edition</a:t>
            </a:r>
            <a:endParaRPr lang="hr-HR" sz="1000" i="1" dirty="0">
              <a:solidFill>
                <a:prstClr val="black"/>
              </a:solidFill>
            </a:endParaRPr>
          </a:p>
        </p:txBody>
      </p:sp>
      <p:sp>
        <p:nvSpPr>
          <p:cNvPr id="177" name="TextBox 176"/>
          <p:cNvSpPr txBox="1"/>
          <p:nvPr>
            <p:custDataLst>
              <p:tags r:id="rId65"/>
            </p:custDataLst>
          </p:nvPr>
        </p:nvSpPr>
        <p:spPr>
          <a:xfrm>
            <a:off x="1144651" y="4347791"/>
            <a:ext cx="395942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1998-5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78" name="Isosceles Triangle 177"/>
          <p:cNvSpPr/>
          <p:nvPr>
            <p:custDataLst>
              <p:tags r:id="rId66"/>
            </p:custDataLst>
          </p:nvPr>
        </p:nvSpPr>
        <p:spPr>
          <a:xfrm rot="10800000">
            <a:off x="828763" y="3554041"/>
            <a:ext cx="228600" cy="254000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79" name="TextBox 178"/>
          <p:cNvSpPr txBox="1"/>
          <p:nvPr>
            <p:custDataLst>
              <p:tags r:id="rId67"/>
            </p:custDataLst>
          </p:nvPr>
        </p:nvSpPr>
        <p:spPr>
          <a:xfrm>
            <a:off x="696213" y="2992722"/>
            <a:ext cx="493713" cy="36933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Java 1.1</a:t>
            </a:r>
            <a:br>
              <a:rPr lang="hr-HR" sz="1000" b="1" dirty="0" smtClean="0">
                <a:solidFill>
                  <a:prstClr val="black"/>
                </a:solidFill>
              </a:rPr>
            </a:br>
            <a:r>
              <a:rPr lang="hr-HR" sz="1000" dirty="0" smtClean="0">
                <a:solidFill>
                  <a:prstClr val="black"/>
                </a:solidFill>
              </a:rPr>
              <a:t>JDK 1.1</a:t>
            </a:r>
          </a:p>
          <a:p>
            <a:pPr algn="ctr">
              <a:lnSpc>
                <a:spcPct val="80000"/>
              </a:lnSpc>
            </a:pPr>
            <a:endParaRPr lang="hr-HR" sz="1000" dirty="0">
              <a:solidFill>
                <a:prstClr val="black"/>
              </a:solidFill>
            </a:endParaRPr>
          </a:p>
        </p:txBody>
      </p:sp>
      <p:sp>
        <p:nvSpPr>
          <p:cNvPr id="180" name="TextBox 179"/>
          <p:cNvSpPr txBox="1"/>
          <p:nvPr>
            <p:custDataLst>
              <p:tags r:id="rId68"/>
            </p:custDataLst>
          </p:nvPr>
        </p:nvSpPr>
        <p:spPr>
          <a:xfrm>
            <a:off x="679965" y="3387453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1997-2-19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81" name="Isosceles Triangle 180"/>
          <p:cNvSpPr/>
          <p:nvPr>
            <p:custDataLst>
              <p:tags r:id="rId69"/>
            </p:custDataLst>
          </p:nvPr>
        </p:nvSpPr>
        <p:spPr>
          <a:xfrm rot="10800000">
            <a:off x="324143" y="3554041"/>
            <a:ext cx="359528" cy="3810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82" name="TextBox 181"/>
          <p:cNvSpPr txBox="1"/>
          <p:nvPr>
            <p:custDataLst>
              <p:tags r:id="rId70"/>
            </p:custDataLst>
          </p:nvPr>
        </p:nvSpPr>
        <p:spPr>
          <a:xfrm>
            <a:off x="188712" y="2992722"/>
            <a:ext cx="454025" cy="36933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Java 1</a:t>
            </a:r>
            <a:br>
              <a:rPr lang="hr-HR" sz="1000" b="1" dirty="0" smtClean="0">
                <a:solidFill>
                  <a:prstClr val="black"/>
                </a:solidFill>
              </a:rPr>
            </a:br>
            <a:r>
              <a:rPr lang="hr-HR" sz="1000" dirty="0" smtClean="0">
                <a:solidFill>
                  <a:prstClr val="black"/>
                </a:solidFill>
              </a:rPr>
              <a:t>JDK 1.0</a:t>
            </a:r>
            <a:br>
              <a:rPr lang="hr-HR" sz="1000" dirty="0" smtClean="0">
                <a:solidFill>
                  <a:prstClr val="black"/>
                </a:solidFill>
              </a:rPr>
            </a:br>
            <a:r>
              <a:rPr lang="hr-HR" sz="1000" dirty="0" err="1" smtClean="0">
                <a:solidFill>
                  <a:prstClr val="black"/>
                </a:solidFill>
              </a:rPr>
              <a:t>Oak</a:t>
            </a:r>
            <a:endParaRPr lang="hr-HR" sz="1000" dirty="0">
              <a:solidFill>
                <a:prstClr val="black"/>
              </a:solidFill>
            </a:endParaRPr>
          </a:p>
        </p:txBody>
      </p:sp>
      <p:sp>
        <p:nvSpPr>
          <p:cNvPr id="183" name="TextBox 182"/>
          <p:cNvSpPr txBox="1"/>
          <p:nvPr>
            <p:custDataLst>
              <p:tags r:id="rId71"/>
            </p:custDataLst>
          </p:nvPr>
        </p:nvSpPr>
        <p:spPr>
          <a:xfrm>
            <a:off x="91197" y="3387453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1996-1-23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84" name="Isosceles Triangle 183"/>
          <p:cNvSpPr/>
          <p:nvPr>
            <p:custDataLst>
              <p:tags r:id="rId72"/>
            </p:custDataLst>
          </p:nvPr>
        </p:nvSpPr>
        <p:spPr>
          <a:xfrm>
            <a:off x="139034" y="3944355"/>
            <a:ext cx="330200" cy="397089"/>
          </a:xfrm>
          <a:prstGeom prst="triangl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85" name="TextBox 184"/>
          <p:cNvSpPr txBox="1"/>
          <p:nvPr>
            <p:custDataLst>
              <p:tags r:id="rId73"/>
            </p:custDataLst>
          </p:nvPr>
        </p:nvSpPr>
        <p:spPr>
          <a:xfrm>
            <a:off x="35496" y="4520733"/>
            <a:ext cx="518192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Java </a:t>
            </a:r>
            <a:br>
              <a:rPr lang="hr-HR" sz="1000" b="1" dirty="0" smtClean="0">
                <a:solidFill>
                  <a:prstClr val="black"/>
                </a:solidFill>
              </a:rPr>
            </a:br>
            <a:r>
              <a:rPr lang="hr-HR" sz="1000" dirty="0" smtClean="0">
                <a:solidFill>
                  <a:prstClr val="black"/>
                </a:solidFill>
              </a:rPr>
              <a:t>JDK</a:t>
            </a:r>
            <a:br>
              <a:rPr lang="hr-HR" sz="1000" dirty="0" smtClean="0">
                <a:solidFill>
                  <a:prstClr val="black"/>
                </a:solidFill>
              </a:rPr>
            </a:br>
            <a:r>
              <a:rPr lang="hr-HR" sz="1000" i="1" dirty="0" err="1" smtClean="0">
                <a:solidFill>
                  <a:prstClr val="black"/>
                </a:solidFill>
              </a:rPr>
              <a:t>Alpha</a:t>
            </a:r>
            <a:r>
              <a:rPr lang="en-US" sz="1000" i="1" dirty="0" smtClean="0">
                <a:solidFill>
                  <a:prstClr val="black"/>
                </a:solidFill>
              </a:rPr>
              <a:t> </a:t>
            </a:r>
            <a:r>
              <a:rPr lang="hr-HR" sz="1000" i="1" dirty="0" smtClean="0">
                <a:solidFill>
                  <a:prstClr val="black"/>
                </a:solidFill>
              </a:rPr>
              <a:t>/</a:t>
            </a:r>
            <a:r>
              <a:rPr lang="en-US" sz="1000" i="1" dirty="0" smtClean="0">
                <a:solidFill>
                  <a:prstClr val="black"/>
                </a:solidFill>
              </a:rPr>
              <a:t/>
            </a:r>
            <a:br>
              <a:rPr lang="en-US" sz="1000" i="1" dirty="0" smtClean="0">
                <a:solidFill>
                  <a:prstClr val="black"/>
                </a:solidFill>
              </a:rPr>
            </a:br>
            <a:r>
              <a:rPr lang="hr-HR" sz="1000" i="1" dirty="0" smtClean="0">
                <a:solidFill>
                  <a:prstClr val="black"/>
                </a:solidFill>
              </a:rPr>
              <a:t>Beta</a:t>
            </a:r>
            <a:endParaRPr lang="hr-HR" sz="1000" i="1" dirty="0">
              <a:solidFill>
                <a:prstClr val="black"/>
              </a:solidFill>
            </a:endParaRPr>
          </a:p>
        </p:txBody>
      </p:sp>
      <p:sp>
        <p:nvSpPr>
          <p:cNvPr id="186" name="TextBox 185"/>
          <p:cNvSpPr txBox="1"/>
          <p:nvPr>
            <p:custDataLst>
              <p:tags r:id="rId74"/>
            </p:custDataLst>
          </p:nvPr>
        </p:nvSpPr>
        <p:spPr>
          <a:xfrm>
            <a:off x="156659" y="4350494"/>
            <a:ext cx="282129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1995</a:t>
            </a:r>
            <a:endParaRPr lang="hr-HR" sz="1000" dirty="0">
              <a:solidFill>
                <a:srgbClr val="1F497E"/>
              </a:solidFill>
            </a:endParaRPr>
          </a:p>
        </p:txBody>
      </p:sp>
      <p:pic>
        <p:nvPicPr>
          <p:cNvPr id="187" name="Picture 3" descr="C:\Data\Job\HUJAK\Slike\HUJAK logo\HUJAK logo 128x128px.png"/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503" y="3896949"/>
            <a:ext cx="473421" cy="47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" name="TextBox 187"/>
          <p:cNvSpPr txBox="1"/>
          <p:nvPr/>
        </p:nvSpPr>
        <p:spPr>
          <a:xfrm>
            <a:off x="8085052" y="4200625"/>
            <a:ext cx="10005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© 201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</a:rPr>
              <a:t>6</a:t>
            </a:r>
            <a:r>
              <a:rPr lang="hr-HR" sz="9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, HUJAK</a:t>
            </a:r>
            <a:endParaRPr lang="hr-HR" sz="9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89" name="Picture 2" descr="http://upload.wikimedia.org/wikipedia/en/8/8d/Sun_Oracle_logo.png"/>
          <p:cNvPicPr>
            <a:picLocks noChangeAspect="1" noChangeArrowheads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934" y="2978279"/>
            <a:ext cx="594735" cy="37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Isosceles Triangle 189"/>
          <p:cNvSpPr/>
          <p:nvPr>
            <p:custDataLst>
              <p:tags r:id="rId75"/>
            </p:custDataLst>
          </p:nvPr>
        </p:nvSpPr>
        <p:spPr>
          <a:xfrm rot="10800000">
            <a:off x="5140901" y="3555801"/>
            <a:ext cx="322367" cy="381000"/>
          </a:xfrm>
          <a:prstGeom prst="triangle">
            <a:avLst/>
          </a:prstGeom>
          <a:solidFill>
            <a:srgbClr val="D24726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91" name="TextBox 190"/>
          <p:cNvSpPr txBox="1"/>
          <p:nvPr>
            <p:custDataLst>
              <p:tags r:id="rId76"/>
            </p:custDataLst>
          </p:nvPr>
        </p:nvSpPr>
        <p:spPr>
          <a:xfrm>
            <a:off x="4920641" y="3385565"/>
            <a:ext cx="580287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pPr algn="ctr"/>
            <a:r>
              <a:rPr lang="hr-HR" sz="1000" dirty="0" smtClean="0">
                <a:solidFill>
                  <a:srgbClr val="1F497E"/>
                </a:solidFill>
              </a:rPr>
              <a:t>2010-1-27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192" name="TextBox 191"/>
          <p:cNvSpPr txBox="1"/>
          <p:nvPr>
            <p:custDataLst>
              <p:tags r:id="rId77"/>
            </p:custDataLst>
          </p:nvPr>
        </p:nvSpPr>
        <p:spPr>
          <a:xfrm>
            <a:off x="7554351" y="3234029"/>
            <a:ext cx="762680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Java SE 9</a:t>
            </a:r>
          </a:p>
        </p:txBody>
      </p:sp>
      <p:sp>
        <p:nvSpPr>
          <p:cNvPr id="193" name="TextBox 192"/>
          <p:cNvSpPr txBox="1"/>
          <p:nvPr>
            <p:custDataLst>
              <p:tags r:id="rId78"/>
            </p:custDataLst>
          </p:nvPr>
        </p:nvSpPr>
        <p:spPr>
          <a:xfrm>
            <a:off x="5490631" y="3115839"/>
            <a:ext cx="594152" cy="246221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Java SE 7</a:t>
            </a:r>
            <a:br>
              <a:rPr lang="hr-HR" sz="1000" b="1" dirty="0" smtClean="0">
                <a:solidFill>
                  <a:prstClr val="black"/>
                </a:solidFill>
              </a:rPr>
            </a:br>
            <a:r>
              <a:rPr lang="hr-HR" sz="1000" i="1" dirty="0" err="1" smtClean="0">
                <a:solidFill>
                  <a:prstClr val="black"/>
                </a:solidFill>
              </a:rPr>
              <a:t>Dolphin</a:t>
            </a:r>
            <a:endParaRPr lang="hr-HR" sz="1000" i="1" dirty="0">
              <a:solidFill>
                <a:prstClr val="black"/>
              </a:solidFill>
            </a:endParaRPr>
          </a:p>
        </p:txBody>
      </p:sp>
      <p:sp>
        <p:nvSpPr>
          <p:cNvPr id="194" name="TextBox 193"/>
          <p:cNvSpPr txBox="1"/>
          <p:nvPr>
            <p:custDataLst>
              <p:tags r:id="rId79"/>
            </p:custDataLst>
          </p:nvPr>
        </p:nvSpPr>
        <p:spPr>
          <a:xfrm>
            <a:off x="6228802" y="3103522"/>
            <a:ext cx="725701" cy="25853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100" b="1" dirty="0" smtClean="0">
                <a:solidFill>
                  <a:prstClr val="black"/>
                </a:solidFill>
              </a:rPr>
              <a:t>Java SE 8</a:t>
            </a:r>
            <a:r>
              <a:rPr lang="hr-HR" sz="1000" b="1" dirty="0" smtClean="0">
                <a:solidFill>
                  <a:srgbClr val="1F497D"/>
                </a:solidFill>
              </a:rPr>
              <a:t/>
            </a:r>
            <a:br>
              <a:rPr lang="hr-HR" sz="1000" b="1" dirty="0" smtClean="0">
                <a:solidFill>
                  <a:srgbClr val="1F497D"/>
                </a:solidFill>
              </a:rPr>
            </a:br>
            <a:r>
              <a:rPr lang="hr-HR" sz="1000" i="1" dirty="0" err="1" smtClean="0">
                <a:solidFill>
                  <a:prstClr val="black"/>
                </a:solidFill>
              </a:rPr>
              <a:t>Spider</a:t>
            </a:r>
            <a:endParaRPr lang="hr-HR" sz="1000" i="1" dirty="0">
              <a:solidFill>
                <a:prstClr val="black"/>
              </a:solidFill>
            </a:endParaRPr>
          </a:p>
        </p:txBody>
      </p:sp>
      <p:sp>
        <p:nvSpPr>
          <p:cNvPr id="195" name="Isosceles Triangle 194"/>
          <p:cNvSpPr/>
          <p:nvPr>
            <p:custDataLst>
              <p:tags r:id="rId80"/>
            </p:custDataLst>
          </p:nvPr>
        </p:nvSpPr>
        <p:spPr>
          <a:xfrm>
            <a:off x="7926411" y="4075821"/>
            <a:ext cx="228600" cy="254000"/>
          </a:xfrm>
          <a:prstGeom prst="triangl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96" name="TextBox 195"/>
          <p:cNvSpPr txBox="1"/>
          <p:nvPr>
            <p:custDataLst>
              <p:tags r:id="rId81"/>
            </p:custDataLst>
          </p:nvPr>
        </p:nvSpPr>
        <p:spPr>
          <a:xfrm>
            <a:off x="7740973" y="4513394"/>
            <a:ext cx="662475" cy="12926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hr-HR" sz="1000" b="1" dirty="0" smtClean="0">
                <a:solidFill>
                  <a:prstClr val="black"/>
                </a:solidFill>
              </a:rPr>
              <a:t>Java</a:t>
            </a:r>
            <a:r>
              <a:rPr lang="hr-HR" sz="1050" b="1" dirty="0" smtClean="0">
                <a:solidFill>
                  <a:prstClr val="black"/>
                </a:solidFill>
              </a:rPr>
              <a:t> </a:t>
            </a:r>
            <a:r>
              <a:rPr lang="hr-HR" sz="1000" b="1" dirty="0" smtClean="0">
                <a:solidFill>
                  <a:prstClr val="black"/>
                </a:solidFill>
              </a:rPr>
              <a:t>EE</a:t>
            </a:r>
            <a:r>
              <a:rPr lang="hr-HR" sz="1050" b="1" dirty="0" smtClean="0">
                <a:solidFill>
                  <a:prstClr val="black"/>
                </a:solidFill>
              </a:rPr>
              <a:t> 8</a:t>
            </a:r>
            <a:endParaRPr lang="hr-HR" sz="1050" b="1" dirty="0">
              <a:solidFill>
                <a:prstClr val="black"/>
              </a:solidFill>
            </a:endParaRPr>
          </a:p>
        </p:txBody>
      </p:sp>
      <p:sp>
        <p:nvSpPr>
          <p:cNvPr id="197" name="TextBox 196"/>
          <p:cNvSpPr txBox="1"/>
          <p:nvPr>
            <p:custDataLst>
              <p:tags r:id="rId82"/>
            </p:custDataLst>
          </p:nvPr>
        </p:nvSpPr>
        <p:spPr>
          <a:xfrm>
            <a:off x="7857102" y="4341441"/>
            <a:ext cx="387927" cy="15388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r>
              <a:rPr lang="hr-HR" sz="1000" dirty="0" smtClean="0">
                <a:solidFill>
                  <a:srgbClr val="1F497E"/>
                </a:solidFill>
              </a:rPr>
              <a:t>201</a:t>
            </a:r>
            <a:r>
              <a:rPr lang="en-US" sz="1000" dirty="0" smtClean="0">
                <a:solidFill>
                  <a:srgbClr val="1F497E"/>
                </a:solidFill>
              </a:rPr>
              <a:t>7/8</a:t>
            </a:r>
            <a:endParaRPr lang="hr-HR" sz="1000" dirty="0">
              <a:solidFill>
                <a:srgbClr val="1F497E"/>
              </a:solidFill>
            </a:endParaRPr>
          </a:p>
        </p:txBody>
      </p:sp>
      <p:sp>
        <p:nvSpPr>
          <p:cNvPr id="205" name="TextBox 204"/>
          <p:cNvSpPr txBox="1"/>
          <p:nvPr>
            <p:custDataLst>
              <p:tags r:id="rId83"/>
            </p:custDataLst>
          </p:nvPr>
        </p:nvSpPr>
        <p:spPr>
          <a:xfrm>
            <a:off x="149540" y="2364780"/>
            <a:ext cx="691287" cy="492443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b="1" dirty="0" smtClean="0">
                <a:solidFill>
                  <a:prstClr val="black"/>
                </a:solidFill>
              </a:rPr>
              <a:t>Java </a:t>
            </a:r>
            <a:r>
              <a:rPr lang="en-US" sz="1000" dirty="0">
                <a:solidFill>
                  <a:prstClr val="black"/>
                </a:solidFill>
              </a:rPr>
              <a:t>p</a:t>
            </a:r>
            <a:r>
              <a:rPr lang="en-US" sz="1000" dirty="0" smtClean="0">
                <a:solidFill>
                  <a:prstClr val="black"/>
                </a:solidFill>
              </a:rPr>
              <a:t>ublicly announced</a:t>
            </a:r>
          </a:p>
          <a:p>
            <a:pPr algn="ctr">
              <a:lnSpc>
                <a:spcPct val="80000"/>
              </a:lnSpc>
            </a:pPr>
            <a:r>
              <a:rPr lang="hr-HR" sz="1000" dirty="0" smtClean="0">
                <a:solidFill>
                  <a:srgbClr val="1F497E"/>
                </a:solidFill>
              </a:rPr>
              <a:t>199</a:t>
            </a:r>
            <a:r>
              <a:rPr lang="en-US" sz="1000" dirty="0" smtClean="0">
                <a:solidFill>
                  <a:srgbClr val="1F497E"/>
                </a:solidFill>
              </a:rPr>
              <a:t>5</a:t>
            </a:r>
            <a:r>
              <a:rPr lang="hr-HR" sz="1000" dirty="0" smtClean="0">
                <a:solidFill>
                  <a:srgbClr val="1F497E"/>
                </a:solidFill>
              </a:rPr>
              <a:t>-</a:t>
            </a:r>
            <a:r>
              <a:rPr lang="en-US" sz="1000" dirty="0" smtClean="0">
                <a:solidFill>
                  <a:srgbClr val="1F497E"/>
                </a:solidFill>
              </a:rPr>
              <a:t>3</a:t>
            </a:r>
            <a:r>
              <a:rPr lang="hr-HR" sz="1000" dirty="0" smtClean="0">
                <a:solidFill>
                  <a:srgbClr val="1F497E"/>
                </a:solidFill>
              </a:rPr>
              <a:t>-23</a:t>
            </a:r>
            <a:endParaRPr lang="hr-HR" sz="1000" b="1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Kako se stvarala Java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9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/>
      <p:bldP spid="133" grpId="0"/>
      <p:bldP spid="134" grpId="0" animBg="1"/>
      <p:bldP spid="135" grpId="0"/>
      <p:bldP spid="136" grpId="0" animBg="1"/>
      <p:bldP spid="137" grpId="0"/>
      <p:bldP spid="138" grpId="0" animBg="1"/>
      <p:bldP spid="139" grpId="0"/>
      <p:bldP spid="140" grpId="0"/>
      <p:bldP spid="141" grpId="0"/>
      <p:bldP spid="142" grpId="0"/>
      <p:bldP spid="143" grpId="0" animBg="1"/>
      <p:bldP spid="144" grpId="0"/>
      <p:bldP spid="145" grpId="0" animBg="1"/>
      <p:bldP spid="146" grpId="0"/>
      <p:bldP spid="147" grpId="0"/>
      <p:bldP spid="148" grpId="0" animBg="1"/>
      <p:bldP spid="149" grpId="0"/>
      <p:bldP spid="150" grpId="0"/>
      <p:bldP spid="151" grpId="0" animBg="1"/>
      <p:bldP spid="152" grpId="0"/>
      <p:bldP spid="153" grpId="0"/>
      <p:bldP spid="154" grpId="0" animBg="1"/>
      <p:bldP spid="155" grpId="0"/>
      <p:bldP spid="156" grpId="0"/>
      <p:bldP spid="157" grpId="0" animBg="1"/>
      <p:bldP spid="158" grpId="0"/>
      <p:bldP spid="159" grpId="0"/>
      <p:bldP spid="160" grpId="0" animBg="1"/>
      <p:bldP spid="161" grpId="0"/>
      <p:bldP spid="162" grpId="0"/>
      <p:bldP spid="163" grpId="0" animBg="1"/>
      <p:bldP spid="164" grpId="0"/>
      <p:bldP spid="165" grpId="0"/>
      <p:bldP spid="166" grpId="0" animBg="1"/>
      <p:bldP spid="167" grpId="0"/>
      <p:bldP spid="168" grpId="0"/>
      <p:bldP spid="169" grpId="0" animBg="1"/>
      <p:bldP spid="170" grpId="0"/>
      <p:bldP spid="171" grpId="0"/>
      <p:bldP spid="172" grpId="0" animBg="1"/>
      <p:bldP spid="173" grpId="0"/>
      <p:bldP spid="174" grpId="0"/>
      <p:bldP spid="175" grpId="0" animBg="1"/>
      <p:bldP spid="176" grpId="0"/>
      <p:bldP spid="177" grpId="0"/>
      <p:bldP spid="178" grpId="0" animBg="1"/>
      <p:bldP spid="179" grpId="0"/>
      <p:bldP spid="180" grpId="0"/>
      <p:bldP spid="181" grpId="0" animBg="1"/>
      <p:bldP spid="182" grpId="0"/>
      <p:bldP spid="183" grpId="0"/>
      <p:bldP spid="184" grpId="0" animBg="1"/>
      <p:bldP spid="185" grpId="0"/>
      <p:bldP spid="186" grpId="0"/>
      <p:bldP spid="190" grpId="0" animBg="1"/>
      <p:bldP spid="191" grpId="0"/>
      <p:bldP spid="192" grpId="0"/>
      <p:bldP spid="193" grpId="0"/>
      <p:bldP spid="194" grpId="0"/>
      <p:bldP spid="195" grpId="0" animBg="1"/>
      <p:bldP spid="196" grpId="0"/>
      <p:bldP spid="197" grpId="0"/>
      <p:bldP spid="2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</a:t>
            </a:r>
            <a:r>
              <a:rPr lang="hr-HR" dirty="0" smtClean="0">
                <a:solidFill>
                  <a:srgbClr val="800000"/>
                </a:solidFill>
              </a:rPr>
              <a:t>Java</a:t>
            </a:r>
            <a:r>
              <a:rPr lang="hr-HR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0825" y="1622599"/>
            <a:ext cx="8642350" cy="4902745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Od </a:t>
            </a:r>
            <a:r>
              <a:rPr lang="hr-HR" b="1" dirty="0" err="1" smtClean="0">
                <a:solidFill>
                  <a:srgbClr val="800000"/>
                </a:solidFill>
              </a:rPr>
              <a:t>enterprise</a:t>
            </a:r>
            <a:r>
              <a:rPr lang="hr-HR" dirty="0" smtClean="0">
                <a:solidFill>
                  <a:srgbClr val="800000"/>
                </a:solidFill>
              </a:rPr>
              <a:t> </a:t>
            </a:r>
            <a:r>
              <a:rPr lang="hr-HR" b="1" dirty="0" smtClean="0"/>
              <a:t>aplikacija</a:t>
            </a:r>
            <a:r>
              <a:rPr lang="hr-HR" dirty="0" smtClean="0"/>
              <a:t> do </a:t>
            </a:r>
            <a:r>
              <a:rPr lang="hr-HR" b="1" dirty="0" smtClean="0"/>
              <a:t>malih</a:t>
            </a:r>
            <a:r>
              <a:rPr lang="hr-HR" dirty="0" smtClean="0"/>
              <a:t> </a:t>
            </a:r>
            <a:r>
              <a:rPr lang="hr-HR" b="1" dirty="0" smtClean="0"/>
              <a:t>"</a:t>
            </a:r>
            <a:r>
              <a:rPr lang="hr-HR" b="1" dirty="0" smtClean="0">
                <a:solidFill>
                  <a:srgbClr val="800000"/>
                </a:solidFill>
              </a:rPr>
              <a:t>pametnih</a:t>
            </a:r>
            <a:r>
              <a:rPr lang="hr-HR" b="1" dirty="0" smtClean="0"/>
              <a:t>" uređaja</a:t>
            </a:r>
            <a:r>
              <a:rPr lang="hr-HR" dirty="0" smtClean="0"/>
              <a:t> (</a:t>
            </a:r>
            <a:r>
              <a:rPr lang="hr-HR" dirty="0" err="1" smtClean="0"/>
              <a:t>IoT</a:t>
            </a:r>
            <a:r>
              <a:rPr lang="hr-HR" dirty="0" smtClean="0"/>
              <a:t>)</a:t>
            </a:r>
          </a:p>
          <a:p>
            <a:pPr lvl="1"/>
            <a:r>
              <a:rPr lang="hr-HR" dirty="0" err="1"/>
              <a:t>U</a:t>
            </a:r>
            <a:r>
              <a:rPr lang="hr-HR" dirty="0" err="1" smtClean="0"/>
              <a:t>gradbeno</a:t>
            </a:r>
            <a:r>
              <a:rPr lang="hr-HR" dirty="0" smtClean="0"/>
              <a:t>, nosivo, prožimajuće, sveprisutno računarstvo</a:t>
            </a:r>
          </a:p>
          <a:p>
            <a:r>
              <a:rPr lang="hr-HR" dirty="0" smtClean="0"/>
              <a:t>Izuzetno </a:t>
            </a:r>
            <a:r>
              <a:rPr lang="hr-HR" b="1" dirty="0" smtClean="0">
                <a:solidFill>
                  <a:srgbClr val="800000"/>
                </a:solidFill>
              </a:rPr>
              <a:t>velik</a:t>
            </a:r>
            <a:r>
              <a:rPr lang="hr-HR" dirty="0" smtClean="0"/>
              <a:t> ekosustav </a:t>
            </a:r>
            <a:r>
              <a:rPr lang="hr-HR" b="1" dirty="0" err="1" smtClean="0"/>
              <a:t>kȏda</a:t>
            </a:r>
            <a:r>
              <a:rPr lang="hr-HR" dirty="0" smtClean="0"/>
              <a:t>, </a:t>
            </a:r>
            <a:r>
              <a:rPr lang="hr-HR" b="1" dirty="0" smtClean="0"/>
              <a:t>biblioteka</a:t>
            </a:r>
            <a:r>
              <a:rPr lang="hr-HR" dirty="0" smtClean="0"/>
              <a:t> i </a:t>
            </a:r>
            <a:r>
              <a:rPr lang="hr-HR" b="1" dirty="0" smtClean="0"/>
              <a:t>alata</a:t>
            </a:r>
          </a:p>
          <a:p>
            <a:r>
              <a:rPr lang="hr-HR" b="1" dirty="0">
                <a:solidFill>
                  <a:srgbClr val="800000"/>
                </a:solidFill>
              </a:rPr>
              <a:t>Otvoreni </a:t>
            </a:r>
            <a:r>
              <a:rPr lang="hr-HR" b="1" dirty="0" err="1" smtClean="0">
                <a:solidFill>
                  <a:srgbClr val="800000"/>
                </a:solidFill>
              </a:rPr>
              <a:t>kȏd</a:t>
            </a:r>
            <a:r>
              <a:rPr lang="hr-HR" b="1" dirty="0" smtClean="0">
                <a:solidFill>
                  <a:srgbClr val="800000"/>
                </a:solidFill>
              </a:rPr>
              <a:t> </a:t>
            </a:r>
            <a:r>
              <a:rPr lang="hr-HR" dirty="0" smtClean="0"/>
              <a:t>i </a:t>
            </a:r>
            <a:r>
              <a:rPr lang="hr-HR" b="1" dirty="0" smtClean="0"/>
              <a:t>prenosivost</a:t>
            </a:r>
          </a:p>
          <a:p>
            <a:r>
              <a:rPr lang="hr-HR" dirty="0" smtClean="0"/>
              <a:t>Podrška </a:t>
            </a:r>
            <a:r>
              <a:rPr lang="hr-HR" b="1" dirty="0" smtClean="0"/>
              <a:t>najvećih </a:t>
            </a:r>
            <a:r>
              <a:rPr lang="hr-HR" b="1" dirty="0" smtClean="0">
                <a:solidFill>
                  <a:srgbClr val="800000"/>
                </a:solidFill>
              </a:rPr>
              <a:t>IT korporacija</a:t>
            </a:r>
          </a:p>
          <a:p>
            <a:r>
              <a:rPr lang="hr-HR" b="1" dirty="0" smtClean="0">
                <a:solidFill>
                  <a:srgbClr val="800000"/>
                </a:solidFill>
              </a:rPr>
              <a:t>Android</a:t>
            </a:r>
            <a:r>
              <a:rPr lang="hr-HR" dirty="0" smtClean="0"/>
              <a:t>!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r>
              <a:rPr lang="en-US" sz="3400" i="1" dirty="0"/>
              <a:t>Java is not just a </a:t>
            </a:r>
            <a:r>
              <a:rPr lang="en-US" sz="3400" b="1" i="1" dirty="0"/>
              <a:t>language</a:t>
            </a:r>
            <a:r>
              <a:rPr lang="en-US" sz="3400" i="1" dirty="0"/>
              <a:t>, Java is a </a:t>
            </a:r>
            <a:r>
              <a:rPr lang="en-US" sz="3400" b="1" i="1" dirty="0">
                <a:solidFill>
                  <a:srgbClr val="800000"/>
                </a:solidFill>
              </a:rPr>
              <a:t>platform</a:t>
            </a:r>
            <a:r>
              <a:rPr lang="en-US" sz="3400" i="1" dirty="0"/>
              <a:t>!</a:t>
            </a:r>
          </a:p>
          <a:p>
            <a:pPr marL="0" indent="0" algn="r">
              <a:buNone/>
            </a:pPr>
            <a:r>
              <a:rPr lang="en-US" dirty="0" smtClean="0"/>
              <a:t>James Gosling</a:t>
            </a:r>
          </a:p>
          <a:p>
            <a:r>
              <a:rPr lang="hr-HR" dirty="0" smtClean="0"/>
              <a:t>Danas čak </a:t>
            </a:r>
            <a:r>
              <a:rPr lang="hr-HR" b="1" dirty="0" smtClean="0"/>
              <a:t>50-</a:t>
            </a:r>
            <a:r>
              <a:rPr lang="hr-HR" b="1" dirty="0" err="1" smtClean="0"/>
              <a:t>ak</a:t>
            </a:r>
            <a:r>
              <a:rPr lang="hr-HR" b="1" dirty="0" smtClean="0"/>
              <a:t> programskih jezika </a:t>
            </a:r>
            <a:r>
              <a:rPr lang="hr-HR" dirty="0" smtClean="0"/>
              <a:t>za </a:t>
            </a:r>
            <a:r>
              <a:rPr lang="hr-HR" b="1" dirty="0" smtClean="0">
                <a:solidFill>
                  <a:srgbClr val="800000"/>
                </a:solidFill>
              </a:rPr>
              <a:t>JVM</a:t>
            </a:r>
          </a:p>
          <a:p>
            <a:pPr lvl="1"/>
            <a:r>
              <a:rPr lang="en-US" dirty="0" smtClean="0"/>
              <a:t>Groovy</a:t>
            </a:r>
            <a:r>
              <a:rPr lang="en-US" dirty="0"/>
              <a:t>, Scala, </a:t>
            </a:r>
            <a:r>
              <a:rPr lang="en-US" dirty="0" err="1"/>
              <a:t>Clojure</a:t>
            </a:r>
            <a:r>
              <a:rPr lang="en-US" dirty="0"/>
              <a:t>, </a:t>
            </a:r>
            <a:r>
              <a:rPr lang="hr-HR" dirty="0" err="1" smtClean="0"/>
              <a:t>Kotlin</a:t>
            </a:r>
            <a:r>
              <a:rPr lang="hr-HR" dirty="0" smtClean="0"/>
              <a:t>, </a:t>
            </a:r>
            <a:r>
              <a:rPr lang="en-US" dirty="0" err="1" smtClean="0"/>
              <a:t>JRuby</a:t>
            </a:r>
            <a:r>
              <a:rPr lang="en-US" dirty="0"/>
              <a:t>, </a:t>
            </a:r>
            <a:r>
              <a:rPr lang="en-US" dirty="0" err="1"/>
              <a:t>Jython</a:t>
            </a:r>
            <a:r>
              <a:rPr lang="en-US" dirty="0"/>
              <a:t> </a:t>
            </a:r>
            <a:r>
              <a:rPr lang="en-US" dirty="0" smtClean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CD37E-07E3-458E-8791-A641E14FEE96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  <p:pic>
        <p:nvPicPr>
          <p:cNvPr id="6" name="Picture 4" descr="Slikovni rezultat za james gos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3228577"/>
            <a:ext cx="1257300" cy="13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likovni rezultat za androi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4984"/>
            <a:ext cx="1152128" cy="13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728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47664" y="274637"/>
            <a:ext cx="7345511" cy="1143000"/>
          </a:xfrm>
        </p:spPr>
        <p:txBody>
          <a:bodyPr/>
          <a:lstStyle/>
          <a:p>
            <a:r>
              <a:rPr lang="hr-HR" dirty="0" smtClean="0"/>
              <a:t>Koliko je Java </a:t>
            </a:r>
            <a:r>
              <a:rPr lang="hr-HR" dirty="0" smtClean="0">
                <a:solidFill>
                  <a:srgbClr val="800000"/>
                </a:solidFill>
              </a:rPr>
              <a:t>rasprostranjena</a:t>
            </a:r>
            <a:r>
              <a:rPr lang="hr-HR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0825" y="1622599"/>
            <a:ext cx="8642350" cy="4758729"/>
          </a:xfrm>
        </p:spPr>
        <p:txBody>
          <a:bodyPr>
            <a:normAutofit lnSpcReduction="10000"/>
          </a:bodyPr>
          <a:lstStyle/>
          <a:p>
            <a:r>
              <a:rPr lang="hr-HR" b="1" dirty="0" smtClean="0"/>
              <a:t>Kontinuirani </a:t>
            </a:r>
            <a:r>
              <a:rPr lang="hr-HR" b="1" dirty="0" smtClean="0">
                <a:solidFill>
                  <a:srgbClr val="800000"/>
                </a:solidFill>
              </a:rPr>
              <a:t>rast</a:t>
            </a:r>
            <a:r>
              <a:rPr lang="hr-HR" b="1" dirty="0" smtClean="0"/>
              <a:t> i </a:t>
            </a:r>
            <a:r>
              <a:rPr lang="hr-HR" b="1" dirty="0" smtClean="0">
                <a:solidFill>
                  <a:srgbClr val="800000"/>
                </a:solidFill>
              </a:rPr>
              <a:t>razvoj</a:t>
            </a:r>
            <a:r>
              <a:rPr lang="hr-HR" b="1" dirty="0" smtClean="0"/>
              <a:t> </a:t>
            </a:r>
            <a:r>
              <a:rPr lang="hr-HR" dirty="0" smtClean="0"/>
              <a:t>Jave </a:t>
            </a:r>
            <a:r>
              <a:rPr lang="hr-HR" b="1" dirty="0" smtClean="0"/>
              <a:t>više od </a:t>
            </a:r>
            <a:r>
              <a:rPr lang="hr-HR" b="1" dirty="0" smtClean="0">
                <a:solidFill>
                  <a:srgbClr val="800000"/>
                </a:solidFill>
              </a:rPr>
              <a:t>20 godina</a:t>
            </a:r>
          </a:p>
          <a:p>
            <a:r>
              <a:rPr lang="hr-HR" b="1" dirty="0" smtClean="0">
                <a:solidFill>
                  <a:srgbClr val="800000"/>
                </a:solidFill>
              </a:rPr>
              <a:t>#1 </a:t>
            </a:r>
            <a:r>
              <a:rPr lang="hr-HR" b="1" dirty="0" smtClean="0"/>
              <a:t>razvojna platforma </a:t>
            </a:r>
            <a:r>
              <a:rPr lang="hr-HR" dirty="0" smtClean="0"/>
              <a:t>na svijetu</a:t>
            </a:r>
          </a:p>
          <a:p>
            <a:r>
              <a:rPr lang="hr-HR" b="1" dirty="0" smtClean="0">
                <a:solidFill>
                  <a:srgbClr val="800000"/>
                </a:solidFill>
              </a:rPr>
              <a:t>10 milijuna</a:t>
            </a:r>
            <a:r>
              <a:rPr lang="hr-HR" b="1" dirty="0" smtClean="0"/>
              <a:t> Java </a:t>
            </a:r>
            <a:r>
              <a:rPr lang="hr-HR" b="1" dirty="0" err="1" smtClean="0"/>
              <a:t>developera</a:t>
            </a:r>
            <a:endParaRPr lang="hr-HR" b="1" dirty="0" smtClean="0"/>
          </a:p>
          <a:p>
            <a:pPr lvl="1"/>
            <a:r>
              <a:rPr lang="hr-HR" b="1" dirty="0" smtClean="0"/>
              <a:t>800.000 certificiranih</a:t>
            </a:r>
          </a:p>
          <a:p>
            <a:r>
              <a:rPr lang="hr-HR" b="1" dirty="0" smtClean="0">
                <a:solidFill>
                  <a:srgbClr val="800000"/>
                </a:solidFill>
              </a:rPr>
              <a:t>15 milijardi </a:t>
            </a:r>
            <a:r>
              <a:rPr lang="hr-HR" b="1" dirty="0" smtClean="0"/>
              <a:t>uređaja </a:t>
            </a:r>
            <a:r>
              <a:rPr lang="hr-HR" dirty="0" smtClean="0"/>
              <a:t>koje sadrže </a:t>
            </a:r>
            <a:r>
              <a:rPr lang="hr-HR" b="1" dirty="0" smtClean="0"/>
              <a:t>Javu</a:t>
            </a:r>
          </a:p>
          <a:p>
            <a:pPr lvl="1"/>
            <a:r>
              <a:rPr lang="hr-HR" b="1" dirty="0" smtClean="0">
                <a:solidFill>
                  <a:srgbClr val="800000"/>
                </a:solidFill>
              </a:rPr>
              <a:t>2 </a:t>
            </a:r>
            <a:r>
              <a:rPr lang="hr-HR" b="1" dirty="0" smtClean="0"/>
              <a:t>milijarde automobilskih </a:t>
            </a:r>
            <a:r>
              <a:rPr lang="hr-HR" dirty="0" smtClean="0"/>
              <a:t>uređaja</a:t>
            </a:r>
          </a:p>
          <a:p>
            <a:pPr lvl="1"/>
            <a:r>
              <a:rPr lang="hr-HR" b="1" dirty="0" smtClean="0">
                <a:solidFill>
                  <a:srgbClr val="800000"/>
                </a:solidFill>
              </a:rPr>
              <a:t>350</a:t>
            </a:r>
            <a:r>
              <a:rPr lang="hr-HR" b="1" dirty="0" smtClean="0"/>
              <a:t> milijuna medicinskih </a:t>
            </a:r>
            <a:r>
              <a:rPr lang="hr-HR" dirty="0" smtClean="0"/>
              <a:t>uređaja</a:t>
            </a:r>
          </a:p>
          <a:p>
            <a:pPr lvl="1"/>
            <a:r>
              <a:rPr lang="hr-HR" b="1" dirty="0" smtClean="0">
                <a:solidFill>
                  <a:srgbClr val="800000"/>
                </a:solidFill>
              </a:rPr>
              <a:t>97%</a:t>
            </a:r>
            <a:r>
              <a:rPr lang="hr-HR" dirty="0" smtClean="0"/>
              <a:t> profesionalnih </a:t>
            </a:r>
            <a:r>
              <a:rPr lang="hr-HR" b="1" dirty="0" smtClean="0"/>
              <a:t>radnih stanica</a:t>
            </a:r>
          </a:p>
          <a:p>
            <a:r>
              <a:rPr lang="en-US" b="1" dirty="0">
                <a:solidFill>
                  <a:srgbClr val="800000"/>
                </a:solidFill>
              </a:rPr>
              <a:t>1</a:t>
            </a:r>
            <a:r>
              <a:rPr lang="en-US" b="1" dirty="0"/>
              <a:t> </a:t>
            </a:r>
            <a:r>
              <a:rPr lang="hr-HR" b="1" dirty="0" smtClean="0"/>
              <a:t>milijarda </a:t>
            </a:r>
            <a:r>
              <a:rPr lang="en-US" dirty="0" smtClean="0"/>
              <a:t>Java </a:t>
            </a:r>
            <a:r>
              <a:rPr lang="en-US" b="1" dirty="0" smtClean="0">
                <a:solidFill>
                  <a:srgbClr val="800000"/>
                </a:solidFill>
              </a:rPr>
              <a:t>download</a:t>
            </a:r>
            <a:r>
              <a:rPr lang="hr-HR" b="1" dirty="0" smtClean="0">
                <a:solidFill>
                  <a:srgbClr val="800000"/>
                </a:solidFill>
              </a:rPr>
              <a:t>a</a:t>
            </a:r>
            <a:endParaRPr lang="en-US" b="1" dirty="0">
              <a:solidFill>
                <a:srgbClr val="800000"/>
              </a:solidFill>
            </a:endParaRPr>
          </a:p>
          <a:p>
            <a:pPr lvl="1"/>
            <a:endParaRPr lang="hr-HR" b="1" dirty="0" smtClean="0"/>
          </a:p>
          <a:p>
            <a:pPr lvl="1"/>
            <a:endParaRPr lang="hr-HR" b="1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CD37E-07E3-458E-8791-A641E14FEE96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  <p:pic>
        <p:nvPicPr>
          <p:cNvPr id="7" name="Picture 2" descr="C:\Data\Job\HUJAK\Slike\Duke\DukeFrien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31" y="2132857"/>
            <a:ext cx="3558369" cy="21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3568" y="6309320"/>
            <a:ext cx="69847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 smtClean="0"/>
              <a:t>Izvor: Oracle prezentacija, listopad 2016</a:t>
            </a:r>
            <a:endParaRPr lang="hr-HR" sz="800" dirty="0"/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579568"/>
            <a:ext cx="2988896" cy="67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400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9" y="2924947"/>
            <a:ext cx="8620125" cy="316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7"/>
            <a:ext cx="7345511" cy="1143000"/>
          </a:xfrm>
        </p:spPr>
        <p:txBody>
          <a:bodyPr/>
          <a:lstStyle/>
          <a:p>
            <a:r>
              <a:rPr lang="hr-HR" dirty="0" smtClean="0">
                <a:solidFill>
                  <a:srgbClr val="800000"/>
                </a:solidFill>
              </a:rPr>
              <a:t>Popularnost </a:t>
            </a:r>
            <a:r>
              <a:rPr lang="hr-HR" dirty="0" smtClean="0"/>
              <a:t>jezika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Indeks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800000"/>
                </a:solidFill>
              </a:rPr>
              <a:t>TIOBE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hr-HR" dirty="0" smtClean="0"/>
              <a:t>za listopad </a:t>
            </a:r>
            <a:r>
              <a:rPr lang="en-US" dirty="0" smtClean="0"/>
              <a:t>2016</a:t>
            </a:r>
            <a:r>
              <a:rPr lang="hr-HR" dirty="0" smtClean="0"/>
              <a:t>.</a:t>
            </a:r>
            <a:endParaRPr lang="en-US" dirty="0" smtClean="0"/>
          </a:p>
          <a:p>
            <a:r>
              <a:rPr lang="hr-HR" dirty="0" smtClean="0"/>
              <a:t>Naslov iz travnja</a:t>
            </a:r>
            <a:r>
              <a:rPr lang="en-US" dirty="0" smtClean="0"/>
              <a:t> 2015</a:t>
            </a:r>
            <a:r>
              <a:rPr lang="hr-HR" dirty="0" smtClean="0"/>
              <a:t>. –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800000"/>
                </a:solidFill>
              </a:rPr>
              <a:t>Java </a:t>
            </a:r>
            <a:r>
              <a:rPr lang="en-US" b="1" i="1" dirty="0">
                <a:solidFill>
                  <a:srgbClr val="800000"/>
                </a:solidFill>
              </a:rPr>
              <a:t>back at the top</a:t>
            </a:r>
            <a:r>
              <a:rPr lang="en-US" b="1" i="1" dirty="0" smtClean="0">
                <a:solidFill>
                  <a:srgbClr val="800000"/>
                </a:solidFill>
              </a:rPr>
              <a:t>!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3CF71-B453-4290-B3C1-C3F90AC08F93}" type="slidenum">
              <a:rPr lang="hr-HR" smtClean="0"/>
              <a:pPr>
                <a:defRPr/>
              </a:pPr>
              <a:t>7</a:t>
            </a:fld>
            <a:endParaRPr lang="hr-HR" dirty="0"/>
          </a:p>
        </p:txBody>
      </p:sp>
      <p:sp>
        <p:nvSpPr>
          <p:cNvPr id="14" name="Rectangle 13"/>
          <p:cNvSpPr/>
          <p:nvPr/>
        </p:nvSpPr>
        <p:spPr>
          <a:xfrm>
            <a:off x="755576" y="6309320"/>
            <a:ext cx="69127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 smtClean="0"/>
              <a:t>Izvor</a:t>
            </a:r>
            <a:r>
              <a:rPr lang="en-US" sz="800" dirty="0" smtClean="0"/>
              <a:t>: </a:t>
            </a:r>
            <a:r>
              <a:rPr lang="en-US" sz="800" dirty="0" err="1" smtClean="0"/>
              <a:t>Tiobe</a:t>
            </a:r>
            <a:r>
              <a:rPr lang="en-US" sz="800" dirty="0" smtClean="0"/>
              <a:t> index, </a:t>
            </a:r>
            <a:r>
              <a:rPr lang="en-US" sz="800" dirty="0" smtClean="0">
                <a:hlinkClick r:id="rId4"/>
              </a:rPr>
              <a:t>www.tiobe.com</a:t>
            </a:r>
            <a:r>
              <a:rPr lang="en-US" sz="800" dirty="0" smtClean="0"/>
              <a:t>, </a:t>
            </a:r>
            <a:r>
              <a:rPr lang="hr-HR" sz="800" dirty="0" smtClean="0"/>
              <a:t>listopad</a:t>
            </a:r>
            <a:r>
              <a:rPr lang="en-US" sz="800" dirty="0" smtClean="0"/>
              <a:t> 2016</a:t>
            </a:r>
            <a:endParaRPr lang="en-US" sz="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44208" y="2708920"/>
            <a:ext cx="288032" cy="1296144"/>
          </a:xfrm>
          <a:prstGeom prst="straightConnector1">
            <a:avLst/>
          </a:prstGeom>
          <a:ln w="5715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130615"/>
              </p:ext>
            </p:extLst>
          </p:nvPr>
        </p:nvGraphicFramePr>
        <p:xfrm>
          <a:off x="3203847" y="4221088"/>
          <a:ext cx="3672409" cy="218764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599577"/>
                <a:gridCol w="1124207"/>
                <a:gridCol w="1030523"/>
                <a:gridCol w="918102"/>
              </a:tblGrid>
              <a:tr h="364608">
                <a:tc>
                  <a:txBody>
                    <a:bodyPr/>
                    <a:lstStyle/>
                    <a:p>
                      <a:pPr algn="ctr" fontAlgn="b"/>
                      <a:r>
                        <a:rPr lang="hr-HR" sz="1900" b="1" dirty="0" smtClean="0">
                          <a:solidFill>
                            <a:schemeClr val="bg1"/>
                          </a:solidFill>
                          <a:effectLst/>
                        </a:rPr>
                        <a:t>Rang</a:t>
                      </a:r>
                      <a:endParaRPr lang="en-US" sz="19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000" marR="36000" marT="36000" marB="3600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900" b="1" dirty="0" smtClean="0">
                          <a:solidFill>
                            <a:schemeClr val="bg1"/>
                          </a:solidFill>
                          <a:effectLst/>
                        </a:rPr>
                        <a:t>Jezik</a:t>
                      </a:r>
                      <a:endParaRPr lang="en-US" sz="19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000" marR="36000" marT="36000" marB="3600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900" b="1" dirty="0" smtClean="0">
                          <a:solidFill>
                            <a:schemeClr val="bg1"/>
                          </a:solidFill>
                          <a:effectLst/>
                        </a:rPr>
                        <a:t>Udio</a:t>
                      </a:r>
                      <a:endParaRPr lang="en-US" sz="19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000" marR="36000" marT="36000" marB="3600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900" b="1" dirty="0" smtClean="0">
                          <a:solidFill>
                            <a:schemeClr val="bg1"/>
                          </a:solidFill>
                          <a:effectLst/>
                        </a:rPr>
                        <a:t>10/</a:t>
                      </a:r>
                      <a:r>
                        <a:rPr lang="en-US" sz="1900" b="1" dirty="0" smtClean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en-US" sz="19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000" marR="36000" marT="36000" marB="3600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46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dirty="0" smtClean="0">
                          <a:effectLst/>
                        </a:rPr>
                        <a:t>1</a:t>
                      </a:r>
                      <a:r>
                        <a:rPr lang="hr-HR" sz="1900" b="1" dirty="0" smtClean="0">
                          <a:effectLst/>
                        </a:rPr>
                        <a:t>.</a:t>
                      </a:r>
                      <a:endParaRPr lang="en-US" sz="1900" b="1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dirty="0">
                          <a:effectLst/>
                        </a:rPr>
                        <a:t>Java</a:t>
                      </a:r>
                      <a:endParaRPr lang="en-US" sz="1900" b="1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dirty="0" smtClean="0">
                          <a:effectLst/>
                        </a:rPr>
                        <a:t>18</a:t>
                      </a:r>
                      <a:r>
                        <a:rPr lang="hr-HR" sz="1900" b="1" dirty="0" smtClean="0">
                          <a:effectLst/>
                        </a:rPr>
                        <a:t>,</a:t>
                      </a:r>
                      <a:r>
                        <a:rPr lang="en-US" sz="1900" b="1" dirty="0" smtClean="0">
                          <a:effectLst/>
                        </a:rPr>
                        <a:t>799%</a:t>
                      </a:r>
                      <a:endParaRPr lang="en-US" sz="1900" b="1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-0</a:t>
                      </a: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74%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</a:tr>
              <a:tr h="3646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dirty="0" smtClean="0">
                          <a:effectLst/>
                        </a:rPr>
                        <a:t>2</a:t>
                      </a:r>
                      <a:r>
                        <a:rPr lang="hr-HR" sz="1900" dirty="0" smtClean="0">
                          <a:effectLst/>
                        </a:rPr>
                        <a:t>.</a:t>
                      </a:r>
                      <a:endParaRPr lang="en-US" sz="19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dirty="0">
                          <a:effectLst/>
                        </a:rPr>
                        <a:t>C</a:t>
                      </a:r>
                      <a:endParaRPr lang="en-US" sz="19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dirty="0" smtClean="0">
                          <a:effectLst/>
                        </a:rPr>
                        <a:t>9</a:t>
                      </a:r>
                      <a:r>
                        <a:rPr lang="hr-HR" sz="1900" dirty="0" smtClean="0">
                          <a:effectLst/>
                        </a:rPr>
                        <a:t>,</a:t>
                      </a:r>
                      <a:r>
                        <a:rPr lang="en-US" sz="1900" dirty="0" smtClean="0">
                          <a:effectLst/>
                        </a:rPr>
                        <a:t>835%</a:t>
                      </a:r>
                      <a:endParaRPr lang="en-US" sz="19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</a:rPr>
                        <a:t>-6</a:t>
                      </a:r>
                      <a:r>
                        <a:rPr lang="hr-HR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35%</a:t>
                      </a:r>
                      <a:endParaRPr lang="en-US" sz="16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</a:tr>
              <a:tr h="3646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dirty="0" smtClean="0">
                          <a:effectLst/>
                        </a:rPr>
                        <a:t>3</a:t>
                      </a:r>
                      <a:r>
                        <a:rPr lang="hr-HR" sz="1900" dirty="0" smtClean="0">
                          <a:effectLst/>
                        </a:rPr>
                        <a:t>.</a:t>
                      </a:r>
                      <a:endParaRPr lang="en-US" sz="19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dirty="0">
                          <a:effectLst/>
                        </a:rPr>
                        <a:t>C++</a:t>
                      </a:r>
                      <a:endParaRPr lang="en-US" sz="19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dirty="0" smtClean="0">
                          <a:effectLst/>
                        </a:rPr>
                        <a:t>5</a:t>
                      </a:r>
                      <a:r>
                        <a:rPr lang="hr-HR" sz="1900" dirty="0" smtClean="0">
                          <a:effectLst/>
                        </a:rPr>
                        <a:t>,</a:t>
                      </a:r>
                      <a:r>
                        <a:rPr lang="en-US" sz="1900" dirty="0" smtClean="0">
                          <a:effectLst/>
                        </a:rPr>
                        <a:t>797%</a:t>
                      </a:r>
                      <a:endParaRPr lang="en-US" sz="19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</a:rPr>
                        <a:t>+0</a:t>
                      </a:r>
                      <a:r>
                        <a:rPr lang="hr-HR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05%</a:t>
                      </a:r>
                      <a:endParaRPr lang="en-US" sz="16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</a:tr>
              <a:tr h="3646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dirty="0" smtClean="0">
                          <a:effectLst/>
                        </a:rPr>
                        <a:t>4</a:t>
                      </a:r>
                      <a:r>
                        <a:rPr lang="hr-HR" sz="1900" dirty="0" smtClean="0">
                          <a:effectLst/>
                        </a:rPr>
                        <a:t>.</a:t>
                      </a:r>
                      <a:endParaRPr lang="en-US" sz="19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dirty="0">
                          <a:effectLst/>
                        </a:rPr>
                        <a:t>C#</a:t>
                      </a:r>
                      <a:endParaRPr lang="en-US" sz="19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dirty="0" smtClean="0">
                          <a:effectLst/>
                        </a:rPr>
                        <a:t>4</a:t>
                      </a:r>
                      <a:r>
                        <a:rPr lang="hr-HR" sz="1900" dirty="0" smtClean="0">
                          <a:effectLst/>
                        </a:rPr>
                        <a:t>,</a:t>
                      </a:r>
                      <a:r>
                        <a:rPr lang="en-US" sz="1900" dirty="0" smtClean="0">
                          <a:effectLst/>
                        </a:rPr>
                        <a:t>367%</a:t>
                      </a:r>
                      <a:endParaRPr lang="en-US" sz="19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</a:rPr>
                        <a:t>-0</a:t>
                      </a:r>
                      <a:r>
                        <a:rPr lang="hr-HR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46%</a:t>
                      </a:r>
                      <a:endParaRPr lang="en-US" sz="16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</a:tr>
              <a:tr h="3646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dirty="0" smtClean="0">
                          <a:effectLst/>
                        </a:rPr>
                        <a:t>5</a:t>
                      </a:r>
                      <a:r>
                        <a:rPr lang="hr-HR" sz="1900" dirty="0" smtClean="0">
                          <a:effectLst/>
                        </a:rPr>
                        <a:t>.</a:t>
                      </a:r>
                      <a:endParaRPr lang="en-US" sz="19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dirty="0" smtClean="0">
                          <a:effectLst/>
                        </a:rPr>
                        <a:t>Python</a:t>
                      </a:r>
                      <a:endParaRPr lang="en-US" sz="19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dirty="0" smtClean="0">
                          <a:effectLst/>
                        </a:rPr>
                        <a:t>3</a:t>
                      </a:r>
                      <a:r>
                        <a:rPr lang="hr-HR" sz="1900" dirty="0" smtClean="0">
                          <a:effectLst/>
                        </a:rPr>
                        <a:t>,</a:t>
                      </a:r>
                      <a:r>
                        <a:rPr lang="en-US" sz="1900" dirty="0" smtClean="0">
                          <a:effectLst/>
                        </a:rPr>
                        <a:t>775%</a:t>
                      </a:r>
                      <a:endParaRPr lang="en-US" sz="19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</a:rPr>
                        <a:t>-0</a:t>
                      </a:r>
                      <a:r>
                        <a:rPr lang="hr-HR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74%</a:t>
                      </a:r>
                      <a:endParaRPr lang="en-US" sz="1600" dirty="0">
                        <a:solidFill>
                          <a:srgbClr val="666666"/>
                        </a:solidFill>
                        <a:effectLst/>
                        <a:latin typeface="Arial"/>
                      </a:endParaRP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7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877372"/>
            <a:ext cx="5062241" cy="278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800000"/>
                </a:solidFill>
              </a:rPr>
              <a:t>Popularnost </a:t>
            </a:r>
            <a:r>
              <a:rPr lang="hr-HR" dirty="0"/>
              <a:t>jezika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Indeks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800000"/>
                </a:solidFill>
              </a:rPr>
              <a:t>PYPL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sz="3000" dirty="0" smtClean="0"/>
              <a:t>(</a:t>
            </a:r>
            <a:r>
              <a:rPr lang="en-US" sz="3000" dirty="0" err="1"/>
              <a:t>PopularitY</a:t>
            </a:r>
            <a:r>
              <a:rPr lang="en-US" sz="3000" dirty="0"/>
              <a:t> of Programming </a:t>
            </a:r>
            <a:r>
              <a:rPr lang="en-US" sz="3000" dirty="0" smtClean="0"/>
              <a:t>Language)</a:t>
            </a:r>
            <a:r>
              <a:rPr lang="hr-HR" sz="3000" dirty="0" smtClean="0"/>
              <a:t> </a:t>
            </a:r>
            <a:r>
              <a:rPr lang="hr-HR" dirty="0" smtClean="0"/>
              <a:t>za listopad </a:t>
            </a:r>
            <a:r>
              <a:rPr lang="en-US" dirty="0" smtClean="0"/>
              <a:t>2016</a:t>
            </a:r>
            <a:r>
              <a:rPr lang="hr-HR" dirty="0" smtClean="0"/>
              <a:t>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www.hujak.hr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3CF71-B453-4290-B3C1-C3F90AC08F93}" type="slidenum">
              <a:rPr lang="hr-HR" smtClean="0"/>
              <a:pPr/>
              <a:t>8</a:t>
            </a:fld>
            <a:endParaRPr lang="hr-H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808058"/>
              </p:ext>
            </p:extLst>
          </p:nvPr>
        </p:nvGraphicFramePr>
        <p:xfrm>
          <a:off x="5508110" y="2505520"/>
          <a:ext cx="3384377" cy="3459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576065"/>
                <a:gridCol w="1152128"/>
                <a:gridCol w="792088"/>
                <a:gridCol w="864096"/>
              </a:tblGrid>
              <a:tr h="3006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/>
                        </a:rPr>
                        <a:t>Ran</a:t>
                      </a:r>
                      <a:r>
                        <a:rPr lang="hr-HR" sz="1500" b="1" dirty="0" smtClean="0">
                          <a:solidFill>
                            <a:schemeClr val="bg1"/>
                          </a:solidFill>
                          <a:effectLst/>
                        </a:rPr>
                        <a:t>g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000" marR="36000" marT="36000" marB="3600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1" dirty="0" smtClean="0">
                          <a:solidFill>
                            <a:schemeClr val="bg1"/>
                          </a:solidFill>
                          <a:effectLst/>
                        </a:rPr>
                        <a:t>Jezik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000" marR="36000" marT="36000" marB="3600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1" dirty="0" smtClean="0">
                          <a:solidFill>
                            <a:schemeClr val="bg1"/>
                          </a:solidFill>
                          <a:effectLst/>
                        </a:rPr>
                        <a:t>Udio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000" marR="36000" marT="36000" marB="3600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500" b="1" dirty="0" smtClean="0">
                          <a:solidFill>
                            <a:schemeClr val="bg1"/>
                          </a:solidFill>
                          <a:effectLst/>
                        </a:rPr>
                        <a:t>10/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000" marR="36000" marT="36000" marB="3600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15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dirty="0">
                          <a:effectLst/>
                        </a:rPr>
                        <a:t>1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</a:rPr>
                        <a:t>Java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 smtClean="0">
                          <a:effectLst/>
                        </a:rPr>
                        <a:t>23.4 </a:t>
                      </a:r>
                      <a:r>
                        <a:rPr lang="en-US" sz="1600" b="1" dirty="0">
                          <a:effectLst/>
                        </a:rPr>
                        <a:t>%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dirty="0" smtClean="0">
                          <a:effectLst/>
                        </a:rPr>
                        <a:t>-0.8%</a:t>
                      </a:r>
                      <a:endParaRPr lang="en-US" sz="1500" b="1" dirty="0">
                        <a:effectLst/>
                      </a:endParaRPr>
                    </a:p>
                  </a:txBody>
                  <a:tcPr marL="36000" marR="36000" marT="36000" marB="36000"/>
                </a:tc>
              </a:tr>
              <a:tr h="315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2</a:t>
                      </a:r>
                      <a:endParaRPr lang="en-US" sz="15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</a:rPr>
                        <a:t>Python</a:t>
                      </a:r>
                      <a:endParaRPr lang="en-US" sz="16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</a:rPr>
                        <a:t>13.6 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US" sz="16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+2.5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6000" marR="36000" marT="36000" marB="36000"/>
                </a:tc>
              </a:tr>
              <a:tr h="315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3</a:t>
                      </a:r>
                      <a:endParaRPr lang="en-US" sz="15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</a:rPr>
                        <a:t>PHP</a:t>
                      </a:r>
                      <a:endParaRPr lang="en-US" sz="16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</a:rPr>
                        <a:t>9.9 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US" sz="16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-0.8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6000" marR="36000" marT="36000" marB="36000"/>
                </a:tc>
              </a:tr>
              <a:tr h="315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</a:rPr>
                        <a:t>4</a:t>
                      </a:r>
                      <a:endParaRPr lang="en-US" sz="1500" b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C#</a:t>
                      </a:r>
                      <a:endParaRPr lang="en-US" sz="16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</a:rPr>
                        <a:t>8.8 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US" sz="16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 smtClean="0">
                          <a:effectLst/>
                        </a:rPr>
                        <a:t>-0.0 </a:t>
                      </a:r>
                      <a:r>
                        <a:rPr lang="en-US" sz="1500" dirty="0">
                          <a:effectLst/>
                        </a:rPr>
                        <a:t>%</a:t>
                      </a:r>
                      <a:endParaRPr lang="en-US" sz="1500" b="0" dirty="0">
                        <a:effectLst/>
                      </a:endParaRPr>
                    </a:p>
                  </a:txBody>
                  <a:tcPr marL="36000" marR="36000" marT="36000" marB="36000"/>
                </a:tc>
              </a:tr>
              <a:tr h="315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5</a:t>
                      </a:r>
                      <a:endParaRPr lang="en-US" sz="15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</a:rPr>
                        <a:t>JavaScript</a:t>
                      </a:r>
                      <a:endParaRPr lang="en-US" sz="16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</a:rPr>
                        <a:t>7.6 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US" sz="16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+0.6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6000" marR="36000" marT="36000" marB="36000"/>
                </a:tc>
              </a:tr>
              <a:tr h="315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6</a:t>
                      </a:r>
                      <a:endParaRPr lang="en-US" sz="15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</a:rPr>
                        <a:t>C++</a:t>
                      </a:r>
                      <a:endParaRPr lang="en-US" sz="16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</a:rPr>
                        <a:t>6.9 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US" sz="16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-</a:t>
                      </a:r>
                      <a:r>
                        <a:rPr lang="en-US" sz="1500" dirty="0" smtClean="0">
                          <a:effectLst/>
                        </a:rPr>
                        <a:t>0.8 </a:t>
                      </a:r>
                      <a:r>
                        <a:rPr lang="en-US" sz="1500" dirty="0">
                          <a:effectLst/>
                        </a:rPr>
                        <a:t>%</a:t>
                      </a:r>
                      <a:endParaRPr lang="en-US" sz="1500" b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36000" marR="36000" marT="36000" marB="36000"/>
                </a:tc>
              </a:tr>
              <a:tr h="315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7</a:t>
                      </a:r>
                      <a:endParaRPr lang="en-US" sz="15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</a:rPr>
                        <a:t>C</a:t>
                      </a:r>
                      <a:endParaRPr lang="en-US" sz="16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</a:rPr>
                        <a:t>6.9 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US" sz="16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 smtClean="0">
                          <a:effectLst/>
                        </a:rPr>
                        <a:t>-0.9 </a:t>
                      </a:r>
                      <a:r>
                        <a:rPr lang="en-US" sz="1500" dirty="0">
                          <a:effectLst/>
                        </a:rPr>
                        <a:t>%</a:t>
                      </a:r>
                      <a:endParaRPr lang="en-US" sz="1500" b="0" dirty="0">
                        <a:effectLst/>
                      </a:endParaRPr>
                    </a:p>
                  </a:txBody>
                  <a:tcPr marL="36000" marR="36000" marT="36000" marB="36000"/>
                </a:tc>
              </a:tr>
              <a:tr h="315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 smtClean="0">
                          <a:effectLst/>
                        </a:rPr>
                        <a:t>8</a:t>
                      </a:r>
                      <a:endParaRPr lang="en-US" sz="15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Objective-C</a:t>
                      </a:r>
                      <a:endParaRPr lang="en-US" sz="16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</a:rPr>
                        <a:t>4.5 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US" sz="16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</a:rPr>
                        <a:t>0.7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6000" marR="36000" marT="36000" marB="36000"/>
                </a:tc>
              </a:tr>
              <a:tr h="315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 smtClean="0">
                          <a:effectLst/>
                        </a:rPr>
                        <a:t>9</a:t>
                      </a:r>
                      <a:endParaRPr lang="en-US" sz="15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</a:rPr>
                        <a:t>R</a:t>
                      </a:r>
                      <a:endParaRPr lang="en-US" sz="16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</a:rPr>
                        <a:t>3.3 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US" sz="16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 smtClean="0">
                          <a:effectLst/>
                        </a:rPr>
                        <a:t>+0.7 </a:t>
                      </a:r>
                      <a:r>
                        <a:rPr lang="en-US" sz="1500" dirty="0">
                          <a:effectLst/>
                        </a:rPr>
                        <a:t>%</a:t>
                      </a:r>
                      <a:endParaRPr lang="en-US" sz="1500" b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36000" marR="36000" marT="36000" marB="36000"/>
                </a:tc>
              </a:tr>
              <a:tr h="315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 smtClean="0">
                          <a:effectLst/>
                        </a:rPr>
                        <a:t>10</a:t>
                      </a:r>
                      <a:endParaRPr lang="en-US" sz="15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dirty="0" smtClean="0">
                          <a:effectLst/>
                        </a:rPr>
                        <a:t>Swift</a:t>
                      </a:r>
                      <a:endParaRPr lang="en-US" sz="16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smtClean="0">
                          <a:effectLst/>
                        </a:rPr>
                        <a:t>3.1 </a:t>
                      </a: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US" sz="1600" b="0" dirty="0">
                        <a:effectLst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+</a:t>
                      </a:r>
                      <a:r>
                        <a:rPr lang="en-US" sz="1500" dirty="0" smtClean="0">
                          <a:effectLst/>
                        </a:rPr>
                        <a:t>0.3 </a:t>
                      </a:r>
                      <a:r>
                        <a:rPr lang="en-US" sz="1500" dirty="0">
                          <a:effectLst/>
                        </a:rPr>
                        <a:t>%</a:t>
                      </a:r>
                      <a:endParaRPr lang="en-US" sz="1500" b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55576" y="6309320"/>
            <a:ext cx="69127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 smtClean="0"/>
              <a:t>Izvor</a:t>
            </a:r>
            <a:r>
              <a:rPr lang="en-US" sz="800" dirty="0" smtClean="0"/>
              <a:t>: </a:t>
            </a:r>
            <a:r>
              <a:rPr lang="en-US" sz="800" dirty="0"/>
              <a:t>PYPL </a:t>
            </a:r>
            <a:r>
              <a:rPr lang="en-US" sz="800" dirty="0" err="1"/>
              <a:t>PopularitY</a:t>
            </a:r>
            <a:r>
              <a:rPr lang="en-US" sz="800" dirty="0"/>
              <a:t> of Programming Language, </a:t>
            </a:r>
            <a:r>
              <a:rPr lang="en-US" sz="800" dirty="0" smtClean="0">
                <a:hlinkClick r:id="rId4"/>
              </a:rPr>
              <a:t>pypl.github.io</a:t>
            </a:r>
            <a:r>
              <a:rPr lang="en-US" sz="800" dirty="0" smtClean="0"/>
              <a:t>, </a:t>
            </a:r>
            <a:r>
              <a:rPr lang="hr-HR" sz="800" dirty="0" smtClean="0"/>
              <a:t>listopad </a:t>
            </a:r>
            <a:r>
              <a:rPr lang="en-US" sz="800" dirty="0" smtClean="0"/>
              <a:t>2016, </a:t>
            </a:r>
            <a:r>
              <a:rPr lang="en-US" sz="800" dirty="0"/>
              <a:t>© Pierre </a:t>
            </a:r>
            <a:r>
              <a:rPr lang="en-US" sz="800" dirty="0" err="1"/>
              <a:t>Carbonnelle</a:t>
            </a:r>
            <a:r>
              <a:rPr lang="en-US" sz="800" dirty="0"/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179512" y="3212979"/>
            <a:ext cx="4737256" cy="324036"/>
          </a:xfrm>
          <a:prstGeom prst="ellipse">
            <a:avLst/>
          </a:prstGeom>
          <a:noFill/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16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</a:t>
            </a:r>
            <a:r>
              <a:rPr lang="hr-HR" dirty="0" smtClean="0"/>
              <a:t>na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800000"/>
                </a:solidFill>
              </a:rPr>
              <a:t>GitHub</a:t>
            </a:r>
            <a:r>
              <a:rPr lang="hr-HR" dirty="0" smtClean="0"/>
              <a:t>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800000"/>
                </a:solidFill>
              </a:rPr>
              <a:t>GitHut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– </a:t>
            </a:r>
            <a:r>
              <a:rPr lang="hr-HR" dirty="0" smtClean="0"/>
              <a:t>otkrivanje</a:t>
            </a:r>
            <a:r>
              <a:rPr lang="en-US" dirty="0" smtClean="0"/>
              <a:t> </a:t>
            </a:r>
            <a:r>
              <a:rPr lang="hr-HR" b="1" dirty="0" smtClean="0">
                <a:solidFill>
                  <a:srgbClr val="800000"/>
                </a:solidFill>
              </a:rPr>
              <a:t>aktivnih</a:t>
            </a:r>
            <a:r>
              <a:rPr lang="en-US" b="1" dirty="0" smtClean="0"/>
              <a:t> </a:t>
            </a:r>
            <a:r>
              <a:rPr lang="hr-HR" b="1" dirty="0" smtClean="0"/>
              <a:t>jezika</a:t>
            </a:r>
            <a:r>
              <a:rPr lang="en-US" b="1" dirty="0" smtClean="0"/>
              <a:t> </a:t>
            </a:r>
            <a:r>
              <a:rPr lang="hr-HR" dirty="0" smtClean="0"/>
              <a:t>na</a:t>
            </a:r>
            <a:r>
              <a:rPr lang="en-US" dirty="0" smtClean="0"/>
              <a:t> </a:t>
            </a:r>
            <a:r>
              <a:rPr lang="en-US" b="1" dirty="0" smtClean="0"/>
              <a:t>GitHub</a:t>
            </a:r>
            <a:r>
              <a:rPr lang="hr-HR" b="1" dirty="0" smtClean="0"/>
              <a:t>u</a:t>
            </a:r>
            <a:endParaRPr lang="en-US" b="1" dirty="0" smtClean="0"/>
          </a:p>
          <a:p>
            <a:pPr lvl="1"/>
            <a:r>
              <a:rPr lang="hr-HR" dirty="0" smtClean="0"/>
              <a:t>U 2015.</a:t>
            </a:r>
            <a:r>
              <a:rPr lang="hr-HR" b="1" dirty="0" smtClean="0"/>
              <a:t> </a:t>
            </a:r>
            <a:r>
              <a:rPr lang="en-US" b="1" dirty="0" smtClean="0"/>
              <a:t>Java</a:t>
            </a:r>
            <a:r>
              <a:rPr lang="en-US" dirty="0" smtClean="0"/>
              <a:t> </a:t>
            </a:r>
            <a:r>
              <a:rPr lang="hr-HR" dirty="0" smtClean="0"/>
              <a:t>je</a:t>
            </a:r>
            <a:r>
              <a:rPr lang="en-US" dirty="0" smtClean="0"/>
              <a:t> </a:t>
            </a:r>
            <a:r>
              <a:rPr lang="hr-HR" b="1" dirty="0" smtClean="0">
                <a:solidFill>
                  <a:srgbClr val="800000"/>
                </a:solidFill>
              </a:rPr>
              <a:t>druga</a:t>
            </a:r>
            <a:r>
              <a:rPr lang="en-US" dirty="0" smtClean="0"/>
              <a:t> </a:t>
            </a:r>
            <a:r>
              <a:rPr lang="hr-HR" dirty="0" smtClean="0"/>
              <a:t>od </a:t>
            </a:r>
            <a:r>
              <a:rPr lang="en-US" b="1" dirty="0" smtClean="0"/>
              <a:t>2.2M</a:t>
            </a:r>
            <a:r>
              <a:rPr lang="en-US" dirty="0" smtClean="0"/>
              <a:t> </a:t>
            </a:r>
            <a:r>
              <a:rPr lang="hr-HR" dirty="0" smtClean="0"/>
              <a:t>aktivnih repozitorija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www.hujak.hr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CD37E-07E3-458E-8791-A641E14FEE9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2708920"/>
            <a:ext cx="8712968" cy="3565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5576" y="6309320"/>
            <a:ext cx="69127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 dirty="0" smtClean="0">
                <a:solidFill>
                  <a:prstClr val="black"/>
                </a:solidFill>
              </a:rPr>
              <a:t>Izvor</a:t>
            </a:r>
            <a:r>
              <a:rPr lang="en-US" sz="800" dirty="0" smtClean="0">
                <a:solidFill>
                  <a:prstClr val="black"/>
                </a:solidFill>
              </a:rPr>
              <a:t>: </a:t>
            </a:r>
            <a:r>
              <a:rPr lang="en-US" sz="800" dirty="0" err="1" smtClean="0">
                <a:solidFill>
                  <a:prstClr val="black"/>
                </a:solidFill>
              </a:rPr>
              <a:t>GitHut</a:t>
            </a:r>
            <a:r>
              <a:rPr lang="en-US" sz="800" dirty="0" smtClean="0">
                <a:solidFill>
                  <a:prstClr val="black"/>
                </a:solidFill>
              </a:rPr>
              <a:t>, </a:t>
            </a:r>
            <a:r>
              <a:rPr lang="en-US" sz="800" dirty="0" smtClean="0">
                <a:solidFill>
                  <a:prstClr val="black"/>
                </a:solidFill>
                <a:sym typeface="Wingdings" panose="05000000000000000000" pitchFamily="2" charset="2"/>
                <a:hlinkClick r:id="rId3"/>
              </a:rPr>
              <a:t>githut.info</a:t>
            </a:r>
            <a:r>
              <a:rPr lang="en-US" sz="800" dirty="0" smtClean="0">
                <a:solidFill>
                  <a:prstClr val="black"/>
                </a:solidFill>
              </a:rPr>
              <a:t>, </a:t>
            </a:r>
            <a:r>
              <a:rPr lang="hr-HR" sz="800" dirty="0" smtClean="0">
                <a:solidFill>
                  <a:prstClr val="black"/>
                </a:solidFill>
              </a:rPr>
              <a:t>veljača </a:t>
            </a:r>
            <a:r>
              <a:rPr lang="en-US" sz="800" dirty="0" smtClean="0">
                <a:solidFill>
                  <a:prstClr val="black"/>
                </a:solidFill>
              </a:rPr>
              <a:t>2016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141" y="4725144"/>
            <a:ext cx="1944216" cy="107721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00000"/>
                </a:solidFill>
              </a:rPr>
              <a:t>Java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222</a:t>
            </a: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</a:rPr>
              <a:t>852</a:t>
            </a:r>
          </a:p>
          <a:p>
            <a:pPr algn="ctr"/>
            <a:r>
              <a:rPr lang="hr-HR" sz="1600" dirty="0">
                <a:solidFill>
                  <a:prstClr val="black"/>
                </a:solidFill>
              </a:rPr>
              <a:t>a</a:t>
            </a:r>
            <a:r>
              <a:rPr lang="hr-HR" sz="1600" dirty="0" smtClean="0">
                <a:solidFill>
                  <a:prstClr val="black"/>
                </a:solidFill>
              </a:rPr>
              <a:t>ktivnih repozitorija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10%</a:t>
            </a:r>
            <a:r>
              <a:rPr lang="en-US" sz="1600" dirty="0" smtClean="0">
                <a:solidFill>
                  <a:prstClr val="black"/>
                </a:solidFill>
              </a:rPr>
              <a:t> of GitHub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3717032"/>
            <a:ext cx="1728192" cy="83099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00000"/>
                </a:solidFill>
              </a:rPr>
              <a:t>Java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2</a:t>
            </a: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</a:rPr>
              <a:t>323</a:t>
            </a:r>
            <a:r>
              <a:rPr lang="hr-HR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</a:rPr>
              <a:t>315</a:t>
            </a:r>
          </a:p>
          <a:p>
            <a:pPr algn="ctr"/>
            <a:r>
              <a:rPr lang="hr-HR" sz="1600" dirty="0">
                <a:solidFill>
                  <a:prstClr val="black"/>
                </a:solidFill>
              </a:rPr>
              <a:t>u</a:t>
            </a:r>
            <a:r>
              <a:rPr lang="hr-HR" sz="1600" dirty="0" smtClean="0">
                <a:solidFill>
                  <a:prstClr val="black"/>
                </a:solidFill>
              </a:rPr>
              <a:t>kupnih </a:t>
            </a:r>
            <a:r>
              <a:rPr lang="hr-HR" sz="1600" i="1" dirty="0" err="1" smtClean="0">
                <a:solidFill>
                  <a:prstClr val="black"/>
                </a:solidFill>
              </a:rPr>
              <a:t>push</a:t>
            </a:r>
            <a:r>
              <a:rPr lang="hr-HR" sz="1600" dirty="0" err="1" smtClean="0">
                <a:solidFill>
                  <a:prstClr val="black"/>
                </a:solidFill>
              </a:rPr>
              <a:t>eva</a:t>
            </a:r>
            <a:endParaRPr lang="en-US" sz="1600" dirty="0" smtClean="0">
              <a:solidFill>
                <a:prstClr val="black"/>
              </a:solidFill>
            </a:endParaRPr>
          </a:p>
        </p:txBody>
      </p:sp>
      <p:pic>
        <p:nvPicPr>
          <p:cNvPr id="22530" name="Picture 2" descr="Slikovni rezultat za githu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5716"/>
            <a:ext cx="1476164" cy="122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Branko Mihaljević, Aleksander Radovan, Kristina Marasović - CUC 2016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52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29110</TotalTime>
  <Words>2008</Words>
  <Application>Microsoft Office PowerPoint</Application>
  <PresentationFormat>On-screen Show (4:3)</PresentationFormat>
  <Paragraphs>581</Paragraphs>
  <Slides>29</Slides>
  <Notes>13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Custom Design</vt:lpstr>
      <vt:lpstr>PowerPoint Presentation</vt:lpstr>
      <vt:lpstr>Ukratko o Javi</vt:lpstr>
      <vt:lpstr>Malo povijesti</vt:lpstr>
      <vt:lpstr>Java kronologija</vt:lpstr>
      <vt:lpstr>Zašto Java?</vt:lpstr>
      <vt:lpstr>Koliko je Java rasprostranjena?</vt:lpstr>
      <vt:lpstr>Popularnost jezika Java</vt:lpstr>
      <vt:lpstr>Popularnost jezika Java</vt:lpstr>
      <vt:lpstr>Java na GitHubu</vt:lpstr>
      <vt:lpstr>Java na Stack Overflowu</vt:lpstr>
      <vt:lpstr>Java at GitHub/Stack Overflow</vt:lpstr>
      <vt:lpstr>Java u Hrvatskoj?</vt:lpstr>
      <vt:lpstr>Kako započeti?</vt:lpstr>
      <vt:lpstr>Java zajednica</vt:lpstr>
      <vt:lpstr>350+ JUG-ova na svijetu</vt:lpstr>
      <vt:lpstr>100+ JUG-ova u Europi</vt:lpstr>
      <vt:lpstr>Udruga HUJAK</vt:lpstr>
      <vt:lpstr>Popularnost hujak.hr</vt:lpstr>
      <vt:lpstr>Java konferencije u Hrvatskoj</vt:lpstr>
      <vt:lpstr>Rast # sudionika i predavanja</vt:lpstr>
      <vt:lpstr>Partnerske konferencije</vt:lpstr>
      <vt:lpstr>Partneri i prijatelji</vt:lpstr>
      <vt:lpstr>Java certifikacija</vt:lpstr>
      <vt:lpstr>Oracle Academy</vt:lpstr>
      <vt:lpstr>Umjesto zaključka</vt:lpstr>
      <vt:lpstr>Hvala i pozdrav od HUJAK-a!</vt:lpstr>
      <vt:lpstr>go.java</vt:lpstr>
      <vt:lpstr>Popularnost Java u Europi</vt:lpstr>
      <vt:lpstr>Java Timeline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Branko Mihaljević</dc:creator>
  <cp:lastModifiedBy>Branko</cp:lastModifiedBy>
  <cp:revision>947</cp:revision>
  <dcterms:created xsi:type="dcterms:W3CDTF">2012-03-20T09:32:02Z</dcterms:created>
  <dcterms:modified xsi:type="dcterms:W3CDTF">2016-10-26T20:38:22Z</dcterms:modified>
</cp:coreProperties>
</file>