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2" r:id="rId16"/>
    <p:sldId id="273" r:id="rId17"/>
    <p:sldId id="271" r:id="rId18"/>
    <p:sldId id="269" r:id="rId19"/>
    <p:sldId id="274" r:id="rId20"/>
    <p:sldId id="275" r:id="rId21"/>
    <p:sldId id="278" r:id="rId22"/>
    <p:sldId id="276" r:id="rId23"/>
    <p:sldId id="27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504" autoAdjust="0"/>
  </p:normalViewPr>
  <p:slideViewPr>
    <p:cSldViewPr snapToGrid="0">
      <p:cViewPr varScale="1">
        <p:scale>
          <a:sx n="65" d="100"/>
          <a:sy n="65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goo.gl/forms/9r3eV8PFVC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play.kahoot.it/#/k/575cf2ab-588b-4268-8ac5-b853b4fff0b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testmoz.com/722983/studen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anja.pavlovic-sijanovic@skole.hr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kristina.kristek@skole.h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67793" y="1397726"/>
            <a:ext cx="7197726" cy="402336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  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b="1" i="1" dirty="0" smtClean="0">
                <a:latin typeface="+mn-lt"/>
              </a:rPr>
              <a:t>Projekt </a:t>
            </a:r>
            <a:r>
              <a:rPr lang="hr-HR" b="1" i="1" dirty="0">
                <a:latin typeface="+mn-lt"/>
              </a:rPr>
              <a:t>Gimnazije Vukovar </a:t>
            </a:r>
            <a:r>
              <a:rPr lang="hr-HR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„</a:t>
            </a:r>
            <a:r>
              <a:rPr lang="hr-HR" sz="4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Tehnologija </a:t>
            </a:r>
            <a:r>
              <a:rPr lang="hr-HR" sz="40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budućnosti za školu budućnosti </a:t>
            </a:r>
            <a:r>
              <a:rPr lang="hr-HR" sz="4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„</a:t>
            </a:r>
            <a:br>
              <a:rPr lang="hr-HR" sz="4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hr-HR" sz="4000" b="1" i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4000" b="1" i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100" b="1" i="1" dirty="0" smtClean="0">
                <a:latin typeface="+mn-lt"/>
              </a:rPr>
              <a:t>od </a:t>
            </a:r>
            <a:r>
              <a:rPr lang="hr-HR" sz="3100" b="1" i="1" dirty="0">
                <a:latin typeface="+mn-lt"/>
              </a:rPr>
              <a:t>ideje do realizacije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kstniOkvir 3"/>
          <p:cNvSpPr txBox="1"/>
          <p:nvPr/>
        </p:nvSpPr>
        <p:spPr>
          <a:xfrm>
            <a:off x="4577639" y="5878757"/>
            <a:ext cx="7614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Kristina </a:t>
            </a:r>
            <a:r>
              <a:rPr lang="hr-HR" sz="2400" b="1" dirty="0" err="1" smtClean="0"/>
              <a:t>Kristek</a:t>
            </a:r>
            <a:r>
              <a:rPr lang="hr-HR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prof. </a:t>
            </a:r>
            <a:r>
              <a:rPr lang="hr-HR" sz="2400" b="1" dirty="0" smtClean="0"/>
              <a:t>i Sanja Pavlović </a:t>
            </a:r>
            <a:r>
              <a:rPr lang="hr-HR" sz="2400" b="1" dirty="0" err="1" smtClean="0"/>
              <a:t>Šijanović</a:t>
            </a:r>
            <a:r>
              <a:rPr lang="hr-HR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prof. mentor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0133" y="302623"/>
            <a:ext cx="1126889" cy="14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2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external image Happy_Fac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87" y="1794590"/>
            <a:ext cx="2351945" cy="2537300"/>
          </a:xfrm>
          <a:prstGeom prst="rect">
            <a:avLst/>
          </a:prstGeom>
        </p:spPr>
      </p:pic>
      <p:pic>
        <p:nvPicPr>
          <p:cNvPr id="4" name="Slika 3" descr="external image sad face png external image sad face 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974" y="1794590"/>
            <a:ext cx="2419646" cy="2547669"/>
          </a:xfrm>
          <a:prstGeom prst="rect">
            <a:avLst/>
          </a:prstGeom>
        </p:spPr>
      </p:pic>
      <p:cxnSp>
        <p:nvCxnSpPr>
          <p:cNvPr id="6" name="Ravni poveznik sa strelicom 5"/>
          <p:cNvCxnSpPr/>
          <p:nvPr/>
        </p:nvCxnSpPr>
        <p:spPr>
          <a:xfrm>
            <a:off x="5052213" y="3063240"/>
            <a:ext cx="205086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niOkvir 6"/>
          <p:cNvSpPr txBox="1"/>
          <p:nvPr/>
        </p:nvSpPr>
        <p:spPr>
          <a:xfrm>
            <a:off x="2929500" y="757646"/>
            <a:ext cx="6296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spc="300" dirty="0" smtClean="0"/>
              <a:t>EUFORIJA JE BRZO ISČEZLA</a:t>
            </a:r>
            <a:endParaRPr lang="en-GB" sz="3600" b="1" spc="300" dirty="0"/>
          </a:p>
        </p:txBody>
      </p:sp>
    </p:spTree>
    <p:extLst>
      <p:ext uri="{BB962C8B-B14F-4D97-AF65-F5344CB8AC3E}">
        <p14:creationId xmlns:p14="http://schemas.microsoft.com/office/powerpoint/2010/main" val="245328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likovni rezultat za afraid of techn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7" y="568870"/>
            <a:ext cx="4311922" cy="421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likovni rezultat za fear of tech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16" y="3089349"/>
            <a:ext cx="5424261" cy="305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5839097" y="585596"/>
            <a:ext cx="380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STRAH OD NEPOZNATOG</a:t>
            </a:r>
            <a:endParaRPr lang="en-GB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5839097" y="1237102"/>
            <a:ext cx="220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OTPOR</a:t>
            </a:r>
            <a:endParaRPr lang="en-GB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5839097" y="1905357"/>
            <a:ext cx="5447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spc="300" dirty="0" smtClean="0"/>
              <a:t>TEŠKO PRIHVAĆANJE PROMJENA</a:t>
            </a:r>
            <a:endParaRPr lang="en-GB" sz="2400" b="1" spc="300" dirty="0"/>
          </a:p>
        </p:txBody>
      </p:sp>
    </p:spTree>
    <p:extLst>
      <p:ext uri="{BB962C8B-B14F-4D97-AF65-F5344CB8AC3E}">
        <p14:creationId xmlns:p14="http://schemas.microsoft.com/office/powerpoint/2010/main" val="272316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4101738" y="1293224"/>
            <a:ext cx="3749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spc="300" dirty="0" smtClean="0"/>
              <a:t>I ŠTO SAD ?</a:t>
            </a:r>
            <a:endParaRPr lang="en-GB" sz="4800" b="1" spc="300" dirty="0"/>
          </a:p>
        </p:txBody>
      </p:sp>
      <p:pic>
        <p:nvPicPr>
          <p:cNvPr id="3" name="Slika 2" descr="MSS: Bring us your burning science questi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598715"/>
            <a:ext cx="2836818" cy="2836818"/>
          </a:xfrm>
          <a:prstGeom prst="rect">
            <a:avLst/>
          </a:prstGeom>
        </p:spPr>
      </p:pic>
      <p:cxnSp>
        <p:nvCxnSpPr>
          <p:cNvPr id="5" name="Ravni poveznik sa strelicom 4"/>
          <p:cNvCxnSpPr/>
          <p:nvPr/>
        </p:nvCxnSpPr>
        <p:spPr>
          <a:xfrm>
            <a:off x="5832566" y="2403566"/>
            <a:ext cx="2331720" cy="15806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niOkvir 5"/>
          <p:cNvSpPr txBox="1"/>
          <p:nvPr/>
        </p:nvSpPr>
        <p:spPr>
          <a:xfrm>
            <a:off x="5590903" y="4524773"/>
            <a:ext cx="6315893" cy="92333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sz="3600" b="1" dirty="0" smtClean="0"/>
              <a:t>EDUKACIJA </a:t>
            </a:r>
            <a:r>
              <a:rPr lang="hr-HR" sz="3600" b="1" dirty="0" smtClean="0">
                <a:sym typeface="Wingdings" panose="05000000000000000000" pitchFamily="2" charset="2"/>
              </a:rPr>
              <a:t> </a:t>
            </a:r>
            <a:r>
              <a:rPr lang="hr-HR" sz="5400" b="1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RADIONICA</a:t>
            </a:r>
            <a:endParaRPr lang="en-GB" sz="5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Slika 7" descr="Learning &amp; Technology (TLT) Series | UBC Centre for Teaching, Learning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29" y="2555078"/>
            <a:ext cx="3089367" cy="14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2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22515" y="378823"/>
            <a:ext cx="4389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RADIONICA</a:t>
            </a:r>
            <a:endParaRPr lang="en-GB" sz="4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666206" y="1541416"/>
            <a:ext cx="108682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b="1" dirty="0" smtClean="0"/>
              <a:t>UPOZNATI NASTAVNIKE SA PROJEKTOM </a:t>
            </a:r>
            <a:r>
              <a:rPr lang="hr-HR" sz="3200" b="1" dirty="0" smtClean="0">
                <a:solidFill>
                  <a:srgbClr val="FFFF00"/>
                </a:solidFill>
              </a:rPr>
              <a:t>E-ŠKOLE</a:t>
            </a:r>
            <a:r>
              <a:rPr lang="hr-HR" sz="2400" b="1" dirty="0" smtClean="0"/>
              <a:t> – OPREMA, DIGITALNI NASTAVNI MATERIJALI I EDUKACIJA</a:t>
            </a:r>
          </a:p>
          <a:p>
            <a:endParaRPr lang="hr-HR" sz="2400" b="1" dirty="0" smtClean="0"/>
          </a:p>
          <a:p>
            <a:pPr marL="342900" indent="-342900">
              <a:buFontTx/>
              <a:buChar char="-"/>
            </a:pPr>
            <a:r>
              <a:rPr lang="hr-HR" sz="2400" b="1" dirty="0" smtClean="0"/>
              <a:t>PREDSTAVITI TRENUTNE REZULTATE PROJEKTA </a:t>
            </a:r>
            <a:r>
              <a:rPr lang="hr-HR" sz="2800" b="1" dirty="0" smtClean="0">
                <a:solidFill>
                  <a:srgbClr val="FFFF00"/>
                </a:solidFill>
              </a:rPr>
              <a:t>„TEHNOLOGIJA BUDUĆNOSTI ZA ŠKOLU BUDUĆNOSTI”</a:t>
            </a:r>
            <a:r>
              <a:rPr lang="hr-HR" sz="2400" b="1" dirty="0" smtClean="0"/>
              <a:t> I OPREMU KOJA JE KUPLJENA IZ SREDSTAVA</a:t>
            </a:r>
          </a:p>
          <a:p>
            <a:endParaRPr lang="hr-HR" sz="2400" b="1" dirty="0" smtClean="0"/>
          </a:p>
          <a:p>
            <a:pPr marL="342900" indent="-342900">
              <a:buFontTx/>
              <a:buChar char="-"/>
            </a:pPr>
            <a:r>
              <a:rPr lang="hr-HR" sz="2400" b="1" dirty="0" smtClean="0"/>
              <a:t>PREZENTIRATI KONKRETNE PRIMJERE </a:t>
            </a:r>
            <a:r>
              <a:rPr lang="hr-HR" sz="2800" b="1" dirty="0" smtClean="0">
                <a:solidFill>
                  <a:srgbClr val="FFFF00"/>
                </a:solidFill>
              </a:rPr>
              <a:t>PRIMJENE IKT-A </a:t>
            </a:r>
            <a:r>
              <a:rPr lang="hr-HR" sz="2400" b="1" dirty="0" smtClean="0"/>
              <a:t>U NASTAVI</a:t>
            </a:r>
          </a:p>
          <a:p>
            <a:endParaRPr lang="hr-HR" sz="2400" b="1" dirty="0" smtClean="0"/>
          </a:p>
          <a:p>
            <a:pPr marL="342900" indent="-342900">
              <a:buFontTx/>
              <a:buChar char="-"/>
            </a:pPr>
            <a:r>
              <a:rPr lang="hr-HR" sz="2400" b="1" dirty="0" smtClean="0"/>
              <a:t>UPOZNATI NASTAVNIKE SA DVA ZANIMLJIVA ALATA – </a:t>
            </a:r>
            <a:r>
              <a:rPr lang="hr-HR" sz="3200" b="1" dirty="0" smtClean="0">
                <a:solidFill>
                  <a:srgbClr val="FFFF00"/>
                </a:solidFill>
              </a:rPr>
              <a:t>TESTMOZ I KAHOOT</a:t>
            </a:r>
            <a:endParaRPr lang="hr-HR" sz="2400" b="1" dirty="0" smtClean="0">
              <a:solidFill>
                <a:srgbClr val="FFFF00"/>
              </a:solidFill>
            </a:endParaRPr>
          </a:p>
          <a:p>
            <a:endParaRPr lang="hr-HR" sz="2400" b="1" dirty="0" smtClean="0"/>
          </a:p>
          <a:p>
            <a:pPr marL="342900" indent="-342900">
              <a:buFontTx/>
              <a:buChar char="-"/>
            </a:pPr>
            <a:r>
              <a:rPr lang="hr-HR" sz="2400" b="1" dirty="0" smtClean="0"/>
              <a:t>PROVESTI </a:t>
            </a:r>
            <a:r>
              <a:rPr lang="hr-HR" sz="3200" b="1" dirty="0" smtClean="0">
                <a:solidFill>
                  <a:srgbClr val="FFFF00"/>
                </a:solidFill>
              </a:rPr>
              <a:t>ANKETU</a:t>
            </a:r>
            <a:r>
              <a:rPr lang="hr-HR" sz="2400" b="1" dirty="0" smtClean="0"/>
              <a:t> O UPOTREBI IKT-A  </a:t>
            </a:r>
          </a:p>
          <a:p>
            <a:pPr marL="342900" indent="-342900">
              <a:buFontTx/>
              <a:buChar char="-"/>
            </a:pPr>
            <a:endParaRPr lang="en-GB" sz="2000" b="1" dirty="0"/>
          </a:p>
        </p:txBody>
      </p:sp>
      <p:pic>
        <p:nvPicPr>
          <p:cNvPr id="5" name="Slika 4" descr="Training Icon by forestgreen - Training Icon / Symbo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89" y="232846"/>
            <a:ext cx="1443791" cy="14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22515" y="378823"/>
            <a:ext cx="4389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RADIONICA</a:t>
            </a:r>
            <a:endParaRPr lang="en-GB" sz="4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4" y="1310957"/>
            <a:ext cx="3605690" cy="240407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4" y="4064628"/>
            <a:ext cx="3605690" cy="246727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664" y="1310958"/>
            <a:ext cx="3666040" cy="244317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31" y="4076130"/>
            <a:ext cx="3683234" cy="245577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62" y="4076130"/>
            <a:ext cx="3683242" cy="245577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65" y="1329906"/>
            <a:ext cx="3742124" cy="240527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939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22515" y="378823"/>
            <a:ext cx="254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ANKETA </a:t>
            </a:r>
            <a:endParaRPr lang="en-GB" sz="4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lika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32364" t="10603" r="33881" b="6588"/>
          <a:stretch/>
        </p:blipFill>
        <p:spPr>
          <a:xfrm>
            <a:off x="227711" y="1209821"/>
            <a:ext cx="4023448" cy="554908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4"/>
          <a:srcRect t="361" r="23720"/>
          <a:stretch/>
        </p:blipFill>
        <p:spPr>
          <a:xfrm>
            <a:off x="4978830" y="0"/>
            <a:ext cx="7213170" cy="480277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477" y="4976479"/>
            <a:ext cx="1782428" cy="1782428"/>
          </a:xfrm>
          <a:prstGeom prst="rect">
            <a:avLst/>
          </a:prstGeom>
        </p:spPr>
      </p:pic>
      <p:sp>
        <p:nvSpPr>
          <p:cNvPr id="13" name="TekstniOkvir 12"/>
          <p:cNvSpPr txBox="1"/>
          <p:nvPr/>
        </p:nvSpPr>
        <p:spPr>
          <a:xfrm>
            <a:off x="10363200" y="3304673"/>
            <a:ext cx="1347537" cy="5454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9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22515" y="378823"/>
            <a:ext cx="254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ANKETA </a:t>
            </a:r>
            <a:endParaRPr lang="en-GB" sz="4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lika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0" y="1379623"/>
            <a:ext cx="9321036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kstniOkvir 6"/>
          <p:cNvSpPr txBox="1"/>
          <p:nvPr/>
        </p:nvSpPr>
        <p:spPr>
          <a:xfrm>
            <a:off x="6882063" y="4475746"/>
            <a:ext cx="3561347" cy="15881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154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494" y="898358"/>
            <a:ext cx="9149013" cy="56834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niOkvir 2"/>
          <p:cNvSpPr txBox="1"/>
          <p:nvPr/>
        </p:nvSpPr>
        <p:spPr>
          <a:xfrm>
            <a:off x="7251033" y="3160294"/>
            <a:ext cx="3288632" cy="14437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kstniOkvir 3"/>
          <p:cNvSpPr txBox="1"/>
          <p:nvPr/>
        </p:nvSpPr>
        <p:spPr>
          <a:xfrm>
            <a:off x="7251033" y="6160167"/>
            <a:ext cx="1395664" cy="42160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700" y="-129197"/>
            <a:ext cx="3225064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53" y="1459832"/>
            <a:ext cx="10764929" cy="4789481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7443538" y="4523873"/>
            <a:ext cx="3288632" cy="14437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89" y="118596"/>
            <a:ext cx="3225064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10" y="439436"/>
            <a:ext cx="3225064" cy="1341236"/>
          </a:xfrm>
          <a:prstGeom prst="rect">
            <a:avLst/>
          </a:prstGeom>
        </p:spPr>
      </p:pic>
      <p:pic>
        <p:nvPicPr>
          <p:cNvPr id="3" name="Slika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6" y="1780672"/>
            <a:ext cx="11229474" cy="36576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niOkvir 3"/>
          <p:cNvSpPr txBox="1"/>
          <p:nvPr/>
        </p:nvSpPr>
        <p:spPr>
          <a:xfrm>
            <a:off x="5598696" y="3994482"/>
            <a:ext cx="3288632" cy="14437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52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61773" y="651768"/>
            <a:ext cx="5153296" cy="1532709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 smtClean="0">
                <a:latin typeface="+mn-lt"/>
              </a:rPr>
              <a:t>Kako je sve počelo ?</a:t>
            </a:r>
            <a:endParaRPr lang="en-GB" sz="4000" b="1" dirty="0">
              <a:latin typeface="+mn-lt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421" y="2474107"/>
            <a:ext cx="6096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2"/>
          <a:stretch/>
        </p:blipFill>
        <p:spPr bwMode="auto">
          <a:xfrm>
            <a:off x="561473" y="1267327"/>
            <a:ext cx="7780422" cy="357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00" y="224589"/>
            <a:ext cx="3225064" cy="134123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492" t="-711" r="71221" b="384"/>
          <a:stretch/>
        </p:blipFill>
        <p:spPr>
          <a:xfrm>
            <a:off x="4782841" y="3376864"/>
            <a:ext cx="5724738" cy="2935705"/>
          </a:xfrm>
          <a:prstGeom prst="rect">
            <a:avLst/>
          </a:prstGeom>
        </p:spPr>
      </p:pic>
      <p:pic>
        <p:nvPicPr>
          <p:cNvPr id="5" name="Slika 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6" r="71667"/>
          <a:stretch/>
        </p:blipFill>
        <p:spPr bwMode="auto">
          <a:xfrm>
            <a:off x="6497054" y="472383"/>
            <a:ext cx="5309937" cy="296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99" y="4620126"/>
            <a:ext cx="11858965" cy="182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8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The Kogan Agora Lite smartphone is available exclusively from Koga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37" y="716247"/>
            <a:ext cx="4220326" cy="511480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67" y="1513096"/>
            <a:ext cx="5796743" cy="399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5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43" y="3585039"/>
            <a:ext cx="4143375" cy="23907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374" y="1892968"/>
            <a:ext cx="4693055" cy="4082846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1157693" y="304345"/>
            <a:ext cx="95905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Online aplikacija – </a:t>
            </a:r>
            <a:r>
              <a:rPr lang="hr-HR" sz="5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Kahoot</a:t>
            </a:r>
            <a:r>
              <a:rPr lang="hr-HR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! </a:t>
            </a:r>
            <a:endParaRPr lang="hr-HR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11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>
            <a:off x="1157693" y="304345"/>
            <a:ext cx="95905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Online aplikacija – </a:t>
            </a:r>
            <a:r>
              <a:rPr lang="hr-HR" sz="5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Testmoz</a:t>
            </a:r>
            <a:r>
              <a:rPr lang="hr-HR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! </a:t>
            </a:r>
            <a:endParaRPr lang="hr-HR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148" name="Picture 4" descr="Slikovni rezultat za testmoz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711" y="1354704"/>
            <a:ext cx="3229309" cy="136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1464995" y="5776116"/>
            <a:ext cx="9283216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https://testmoz.com/722983/student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l="31013" t="10143" r="31506" b="59813"/>
          <a:stretch/>
        </p:blipFill>
        <p:spPr>
          <a:xfrm>
            <a:off x="636246" y="3079419"/>
            <a:ext cx="5470357" cy="2465260"/>
          </a:xfrm>
          <a:prstGeom prst="rect">
            <a:avLst/>
          </a:prstGeom>
        </p:spPr>
      </p:pic>
      <p:sp>
        <p:nvSpPr>
          <p:cNvPr id="10" name="TekstniOkvir 9"/>
          <p:cNvSpPr txBox="1"/>
          <p:nvPr/>
        </p:nvSpPr>
        <p:spPr>
          <a:xfrm>
            <a:off x="1157693" y="4805404"/>
            <a:ext cx="4555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 smtClean="0"/>
              <a:t>LOZINKA JE </a:t>
            </a:r>
            <a:r>
              <a:rPr lang="hr-H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„ICT”</a:t>
            </a:r>
            <a:endParaRPr lang="en-GB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5"/>
          <a:srcRect l="28423" t="8827" r="29779" b="41612"/>
          <a:stretch/>
        </p:blipFill>
        <p:spPr>
          <a:xfrm>
            <a:off x="6403461" y="1624249"/>
            <a:ext cx="5438273" cy="36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4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... we are asking you for your science questions, which we'll then pose t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84" y="895015"/>
            <a:ext cx="4394200" cy="439420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5919536" y="2261937"/>
            <a:ext cx="50211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KONTAKT:</a:t>
            </a:r>
          </a:p>
          <a:p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2400" b="1" dirty="0"/>
              <a:t>Sanja Pavlović </a:t>
            </a:r>
            <a:r>
              <a:rPr lang="hr-HR" sz="2400" b="1" dirty="0" err="1"/>
              <a:t>Šijanović</a:t>
            </a:r>
            <a:endParaRPr lang="hr-HR" sz="2400" b="1" dirty="0"/>
          </a:p>
          <a:p>
            <a:r>
              <a:rPr lang="hr-HR" sz="2800" spc="-120" dirty="0">
                <a:hlinkClick r:id="rId3"/>
              </a:rPr>
              <a:t>sanja.pavlovic-sijanovic@skole.hr</a:t>
            </a:r>
            <a:endParaRPr lang="hr-HR" sz="2800" spc="-120" dirty="0"/>
          </a:p>
          <a:p>
            <a:endParaRPr lang="hr-HR" sz="2000" dirty="0" smtClean="0"/>
          </a:p>
          <a:p>
            <a:r>
              <a:rPr lang="hr-HR" sz="2400" b="1" dirty="0" smtClean="0"/>
              <a:t>Kristina </a:t>
            </a:r>
            <a:r>
              <a:rPr lang="hr-HR" sz="2400" b="1" dirty="0" err="1"/>
              <a:t>Kristek</a:t>
            </a:r>
            <a:endParaRPr lang="hr-HR" sz="2400" b="1" dirty="0"/>
          </a:p>
          <a:p>
            <a:r>
              <a:rPr lang="hr-HR" sz="2800" spc="-120" dirty="0">
                <a:hlinkClick r:id="rId4"/>
              </a:rPr>
              <a:t>kristina.kristek@skole.hr</a:t>
            </a:r>
            <a:endParaRPr lang="hr-HR" sz="2800" spc="-120" dirty="0"/>
          </a:p>
          <a:p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394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85310" y="635726"/>
            <a:ext cx="5153296" cy="1532709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 smtClean="0">
                <a:latin typeface="+mn-lt"/>
              </a:rPr>
              <a:t>Kako je sve počelo ?</a:t>
            </a:r>
            <a:endParaRPr lang="en-GB" sz="4000" b="1" dirty="0">
              <a:latin typeface="+mn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47" y="2058312"/>
            <a:ext cx="9012419" cy="2292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39487" t="65319" r="40071" b="25758"/>
          <a:stretch/>
        </p:blipFill>
        <p:spPr>
          <a:xfrm>
            <a:off x="3538111" y="4863416"/>
            <a:ext cx="4438683" cy="10892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Dijagram toka: Izmjenična obrada 5"/>
          <p:cNvSpPr/>
          <p:nvPr/>
        </p:nvSpPr>
        <p:spPr>
          <a:xfrm>
            <a:off x="3642615" y="5185954"/>
            <a:ext cx="3150072" cy="359228"/>
          </a:xfrm>
          <a:prstGeom prst="flowChartAlternateProcess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2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4947" y="609601"/>
            <a:ext cx="10700588" cy="1291078"/>
          </a:xfrm>
        </p:spPr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Što ćemo dobiti kroz projekt </a:t>
            </a:r>
            <a:r>
              <a:rPr lang="hr-H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e-</a:t>
            </a:r>
            <a:r>
              <a:rPr lang="hr-H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š</a:t>
            </a:r>
            <a:r>
              <a:rPr lang="hr-H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kole</a:t>
            </a:r>
            <a:r>
              <a:rPr lang="hr-HR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?</a:t>
            </a:r>
            <a:r>
              <a:rPr lang="hr-HR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r-HR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GB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Slika 10" descr="external image 148_thinking_person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86" y="3108780"/>
            <a:ext cx="2807607" cy="2395301"/>
          </a:xfrm>
          <a:prstGeom prst="rect">
            <a:avLst/>
          </a:prstGeom>
        </p:spPr>
      </p:pic>
      <p:pic>
        <p:nvPicPr>
          <p:cNvPr id="13" name="Slika 12" descr="Vector Clip Art it has a description of Workstation case computer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74" y="3665420"/>
            <a:ext cx="1951808" cy="1724097"/>
          </a:xfrm>
          <a:prstGeom prst="rect">
            <a:avLst/>
          </a:prstGeom>
        </p:spPr>
      </p:pic>
      <p:pic>
        <p:nvPicPr>
          <p:cNvPr id="18" name="Slika 17" descr="trying to decide between a laptop and another desktop an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47" y="3639094"/>
            <a:ext cx="2059321" cy="1750423"/>
          </a:xfrm>
          <a:prstGeom prst="rect">
            <a:avLst/>
          </a:prstGeom>
        </p:spPr>
      </p:pic>
      <p:cxnSp>
        <p:nvCxnSpPr>
          <p:cNvPr id="20" name="Ravni poveznik sa strelicom 19"/>
          <p:cNvCxnSpPr/>
          <p:nvPr/>
        </p:nvCxnSpPr>
        <p:spPr>
          <a:xfrm>
            <a:off x="3579223" y="4527468"/>
            <a:ext cx="92746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aobljeni pravokutni oblačić 20"/>
          <p:cNvSpPr/>
          <p:nvPr/>
        </p:nvSpPr>
        <p:spPr>
          <a:xfrm>
            <a:off x="1140215" y="3224463"/>
            <a:ext cx="6257714" cy="2791326"/>
          </a:xfrm>
          <a:prstGeom prst="wedgeRoundRectCallout">
            <a:avLst>
              <a:gd name="adj1" fmla="val 58381"/>
              <a:gd name="adj2" fmla="val -23132"/>
              <a:gd name="adj3" fmla="val 1666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ravokutnik 2"/>
          <p:cNvSpPr/>
          <p:nvPr/>
        </p:nvSpPr>
        <p:spPr>
          <a:xfrm>
            <a:off x="4349929" y="218867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36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 NAM JOŠ TREBA?</a:t>
            </a:r>
            <a:br>
              <a:rPr lang="hr-HR" sz="36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83899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26597" y="4948633"/>
            <a:ext cx="9692641" cy="1336765"/>
          </a:xfrm>
        </p:spPr>
        <p:txBody>
          <a:bodyPr>
            <a:normAutofit/>
          </a:bodyPr>
          <a:lstStyle/>
          <a:p>
            <a:r>
              <a:rPr lang="hr-HR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ŠTO NAM JOŠ TREBA?</a:t>
            </a:r>
            <a:endParaRPr lang="en-GB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Slika 10" descr="external image 148_thinking_person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90" y="1389835"/>
            <a:ext cx="2836703" cy="2420124"/>
          </a:xfrm>
          <a:prstGeom prst="rect">
            <a:avLst/>
          </a:prstGeom>
        </p:spPr>
      </p:pic>
      <p:cxnSp>
        <p:nvCxnSpPr>
          <p:cNvPr id="20" name="Ravni poveznik sa strelicom 19"/>
          <p:cNvCxnSpPr/>
          <p:nvPr/>
        </p:nvCxnSpPr>
        <p:spPr>
          <a:xfrm>
            <a:off x="3317966" y="2768042"/>
            <a:ext cx="92746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" descr="meaning - Does the word 'green board' exist? - English Languag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7" y="1862721"/>
            <a:ext cx="2658291" cy="1899706"/>
          </a:xfrm>
          <a:prstGeom prst="rect">
            <a:avLst/>
          </a:prstGeom>
        </p:spPr>
      </p:pic>
      <p:pic>
        <p:nvPicPr>
          <p:cNvPr id="4" name="Slika 3" descr="File:Whiteboard with markers.jp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83" y="1862721"/>
            <a:ext cx="3112608" cy="189970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95" y="1389836"/>
            <a:ext cx="8793458" cy="308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4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86692" y="143692"/>
            <a:ext cx="9816736" cy="1456267"/>
          </a:xfrm>
        </p:spPr>
        <p:txBody>
          <a:bodyPr>
            <a:noAutofit/>
          </a:bodyPr>
          <a:lstStyle/>
          <a:p>
            <a:r>
              <a:rPr lang="hr-HR" sz="48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PRIJAVA PROJEKTA NA NATJEČAJ</a:t>
            </a:r>
            <a:endParaRPr lang="en-GB" sz="4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8570" t="8125" r="8302" b="5625"/>
          <a:stretch/>
        </p:blipFill>
        <p:spPr>
          <a:xfrm>
            <a:off x="1423850" y="1306286"/>
            <a:ext cx="9091749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6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6796" y="426720"/>
            <a:ext cx="5545181" cy="984069"/>
          </a:xfrm>
        </p:spPr>
        <p:txBody>
          <a:bodyPr>
            <a:normAutofit/>
          </a:bodyPr>
          <a:lstStyle/>
          <a:p>
            <a:r>
              <a:rPr lang="hr-HR" sz="4400" b="1" spc="300" dirty="0" smtClean="0">
                <a:latin typeface="+mn-lt"/>
              </a:rPr>
              <a:t>OBJAVA REZULTATA </a:t>
            </a:r>
            <a:endParaRPr lang="en-GB" sz="4400" b="1" spc="300" dirty="0">
              <a:latin typeface="+mn-lt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2622958" y="2050869"/>
            <a:ext cx="6599420" cy="830997"/>
          </a:xfrm>
          <a:prstGeom prst="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hr-HR" sz="4800" b="1" i="1" spc="3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hr-HR" sz="4000" b="1" i="1" spc="3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MJESTO</a:t>
            </a:r>
            <a:r>
              <a:rPr lang="hr-HR" sz="4800" b="1" i="1" spc="3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90.000 kn</a:t>
            </a:r>
            <a:endParaRPr lang="en-GB" sz="4800" b="1" i="1" spc="3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 descr="File:Canada's fireworks at the 2013 Celebration of Light in Vancouver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68" y="3521946"/>
            <a:ext cx="4326418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22926" t="9374" r="41935" b="14018"/>
          <a:stretch/>
        </p:blipFill>
        <p:spPr>
          <a:xfrm>
            <a:off x="378823" y="209006"/>
            <a:ext cx="4572000" cy="560396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12685" t="40625" r="14526" b="10981"/>
          <a:stretch/>
        </p:blipFill>
        <p:spPr>
          <a:xfrm>
            <a:off x="3544532" y="2674660"/>
            <a:ext cx="8151223" cy="304687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14190" t="62231" r="44351" b="31100"/>
          <a:stretch/>
        </p:blipFill>
        <p:spPr>
          <a:xfrm>
            <a:off x="1005839" y="1214737"/>
            <a:ext cx="10689916" cy="966760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/>
          <a:srcRect l="21822" t="21518" r="41332" b="6339"/>
          <a:stretch/>
        </p:blipFill>
        <p:spPr>
          <a:xfrm>
            <a:off x="5210046" y="209006"/>
            <a:ext cx="5812972" cy="639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656906" y="509009"/>
            <a:ext cx="9205994" cy="1323439"/>
          </a:xfrm>
          <a:prstGeom prst="rect">
            <a:avLst/>
          </a:prstGeom>
          <a:solidFill>
            <a:schemeClr val="tx1">
              <a:lumMod val="95000"/>
              <a:alpha val="81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4000" b="1" spc="300" dirty="0" smtClean="0">
                <a:solidFill>
                  <a:schemeClr val="accent2">
                    <a:lumMod val="50000"/>
                  </a:schemeClr>
                </a:solidFill>
              </a:rPr>
              <a:t>DOBIVENU DONACIJU </a:t>
            </a:r>
          </a:p>
          <a:p>
            <a:r>
              <a:rPr lang="hr-HR" sz="4000" b="1" spc="300" dirty="0" smtClean="0">
                <a:solidFill>
                  <a:schemeClr val="accent2">
                    <a:lumMod val="50000"/>
                  </a:schemeClr>
                </a:solidFill>
              </a:rPr>
              <a:t>ISKORISTILI SMO ZA KUPOVINU:</a:t>
            </a:r>
            <a:endParaRPr lang="en-GB" sz="4000" b="1" spc="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06" y="2223024"/>
            <a:ext cx="3377187" cy="2288367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1615366" y="4875620"/>
            <a:ext cx="1780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0" dirty="0" smtClean="0"/>
              <a:t>42 x</a:t>
            </a:r>
            <a:endParaRPr lang="en-GB" sz="6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848" y="2223024"/>
            <a:ext cx="3844076" cy="2339545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5600397" y="4875619"/>
            <a:ext cx="1780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dirty="0" smtClean="0"/>
              <a:t>2 x</a:t>
            </a:r>
            <a:endParaRPr lang="en-GB" sz="60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679" y="2223024"/>
            <a:ext cx="2288367" cy="2288367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9201373" y="4875618"/>
            <a:ext cx="1780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dirty="0"/>
              <a:t>1</a:t>
            </a:r>
            <a:r>
              <a:rPr lang="hr-HR" sz="6000" dirty="0" smtClean="0"/>
              <a:t> x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9055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ski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TM03457452[[fn=Nebeski]]</Template>
  <TotalTime>428</TotalTime>
  <Words>167</Words>
  <Application>Microsoft Office PowerPoint</Application>
  <PresentationFormat>Široki zaslon</PresentationFormat>
  <Paragraphs>45</Paragraphs>
  <Slides>24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Times New Roman</vt:lpstr>
      <vt:lpstr>Wingdings</vt:lpstr>
      <vt:lpstr>Nebeski</vt:lpstr>
      <vt:lpstr>      Projekt Gimnazije Vukovar „Tehnologija budućnosti za školu budućnosti „  od ideje do realizacije </vt:lpstr>
      <vt:lpstr>Kako je sve počelo ?</vt:lpstr>
      <vt:lpstr>Kako je sve počelo ?</vt:lpstr>
      <vt:lpstr>Što ćemo dobiti kroz projekt e-škole? </vt:lpstr>
      <vt:lpstr>ŠTO NAM JOŠ TREBA?</vt:lpstr>
      <vt:lpstr>PRIJAVA PROJEKTA NA NATJEČAJ</vt:lpstr>
      <vt:lpstr>OBJAVA REZULTATA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Gimnazije Vukovar „Tehnologija budućnosti za školu budućnosti „  od ideje do realizacije</dc:title>
  <dc:creator>Gimnazija Vukovar</dc:creator>
  <cp:lastModifiedBy>Gimnazija Vukovar</cp:lastModifiedBy>
  <cp:revision>31</cp:revision>
  <dcterms:created xsi:type="dcterms:W3CDTF">2016-10-20T13:14:05Z</dcterms:created>
  <dcterms:modified xsi:type="dcterms:W3CDTF">2016-10-21T08:10:37Z</dcterms:modified>
</cp:coreProperties>
</file>