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7"/>
  </p:notesMasterIdLst>
  <p:sldIdLst>
    <p:sldId id="256" r:id="rId2"/>
    <p:sldId id="276" r:id="rId3"/>
    <p:sldId id="298" r:id="rId4"/>
    <p:sldId id="277" r:id="rId5"/>
    <p:sldId id="278" r:id="rId6"/>
    <p:sldId id="299" r:id="rId7"/>
    <p:sldId id="279" r:id="rId8"/>
    <p:sldId id="291" r:id="rId9"/>
    <p:sldId id="292" r:id="rId10"/>
    <p:sldId id="293" r:id="rId11"/>
    <p:sldId id="294" r:id="rId12"/>
    <p:sldId id="295" r:id="rId13"/>
    <p:sldId id="296" r:id="rId14"/>
    <p:sldId id="300" r:id="rId15"/>
    <p:sldId id="301" r:id="rId16"/>
    <p:sldId id="302" r:id="rId17"/>
    <p:sldId id="303" r:id="rId18"/>
    <p:sldId id="304" r:id="rId19"/>
    <p:sldId id="305" r:id="rId20"/>
    <p:sldId id="258" r:id="rId21"/>
    <p:sldId id="265" r:id="rId22"/>
    <p:sldId id="273" r:id="rId23"/>
    <p:sldId id="274" r:id="rId24"/>
    <p:sldId id="290" r:id="rId25"/>
    <p:sldId id="289" r:id="rId26"/>
  </p:sldIdLst>
  <p:sldSz cx="12192000" cy="6858000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>
        <p:scale>
          <a:sx n="73" d="100"/>
          <a:sy n="73" d="100"/>
        </p:scale>
        <p:origin x="61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zaglavlj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3" name="Rezervirano mjesto datum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DACDE9A-F657-428B-9118-03834293B169}" type="datetimeFigureOut">
              <a:rPr lang="hr-HR" smtClean="0"/>
              <a:t>9.11.2016.</a:t>
            </a:fld>
            <a:endParaRPr lang="hr-HR"/>
          </a:p>
        </p:txBody>
      </p:sp>
      <p:sp>
        <p:nvSpPr>
          <p:cNvPr id="4" name="Rezervirano mjesto slike slajd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r-HR"/>
          </a:p>
        </p:txBody>
      </p:sp>
      <p:sp>
        <p:nvSpPr>
          <p:cNvPr id="5" name="Rezervirano mjesto bilježaka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6AF6EA3-0949-483B-82F7-DD0A14A9AB24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2119655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3" name="Shape 40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</a:pPr>
            <a:r>
              <a:rPr lang="en-GB" sz="1100" dirty="0" err="1">
                <a:solidFill>
                  <a:schemeClr val="dk1"/>
                </a:solidFill>
              </a:rPr>
              <a:t>Računalno</a:t>
            </a:r>
            <a:r>
              <a:rPr lang="en-GB" sz="1100" dirty="0">
                <a:solidFill>
                  <a:schemeClr val="dk1"/>
                </a:solidFill>
              </a:rPr>
              <a:t> razmišljanje je </a:t>
            </a:r>
            <a:r>
              <a:rPr lang="en-GB" sz="1100" dirty="0" err="1">
                <a:solidFill>
                  <a:schemeClr val="dk1"/>
                </a:solidFill>
              </a:rPr>
              <a:t>način</a:t>
            </a:r>
            <a:r>
              <a:rPr lang="en-GB" sz="1100" dirty="0">
                <a:solidFill>
                  <a:schemeClr val="dk1"/>
                </a:solidFill>
              </a:rPr>
              <a:t> </a:t>
            </a:r>
            <a:r>
              <a:rPr lang="en-GB" sz="1100" dirty="0" err="1">
                <a:solidFill>
                  <a:schemeClr val="dk1"/>
                </a:solidFill>
              </a:rPr>
              <a:t>razumijevanja</a:t>
            </a:r>
            <a:r>
              <a:rPr lang="en-GB" sz="1100" dirty="0">
                <a:solidFill>
                  <a:schemeClr val="dk1"/>
                </a:solidFill>
              </a:rPr>
              <a:t> i </a:t>
            </a:r>
            <a:r>
              <a:rPr lang="en-GB" sz="1100" dirty="0" err="1">
                <a:solidFill>
                  <a:schemeClr val="dk1"/>
                </a:solidFill>
              </a:rPr>
              <a:t>mijenjanja</a:t>
            </a:r>
            <a:r>
              <a:rPr lang="en-GB" sz="1100" dirty="0">
                <a:solidFill>
                  <a:schemeClr val="dk1"/>
                </a:solidFill>
              </a:rPr>
              <a:t> </a:t>
            </a:r>
            <a:r>
              <a:rPr lang="en-GB" sz="1100" dirty="0" err="1">
                <a:solidFill>
                  <a:schemeClr val="dk1"/>
                </a:solidFill>
              </a:rPr>
              <a:t>svijeta</a:t>
            </a:r>
            <a:r>
              <a:rPr lang="en-GB" sz="1100" dirty="0">
                <a:solidFill>
                  <a:schemeClr val="dk1"/>
                </a:solidFill>
              </a:rPr>
              <a:t> </a:t>
            </a:r>
            <a:r>
              <a:rPr lang="en-GB" sz="1100" dirty="0" err="1">
                <a:solidFill>
                  <a:schemeClr val="dk1"/>
                </a:solidFill>
              </a:rPr>
              <a:t>danas</a:t>
            </a:r>
            <a:r>
              <a:rPr lang="en-GB" sz="1100" dirty="0">
                <a:solidFill>
                  <a:schemeClr val="dk1"/>
                </a:solidFill>
              </a:rPr>
              <a:t> i </a:t>
            </a:r>
            <a:r>
              <a:rPr lang="en-GB" sz="1100" dirty="0" err="1">
                <a:solidFill>
                  <a:schemeClr val="dk1"/>
                </a:solidFill>
              </a:rPr>
              <a:t>više</a:t>
            </a:r>
            <a:r>
              <a:rPr lang="en-GB" sz="1100" dirty="0">
                <a:solidFill>
                  <a:schemeClr val="dk1"/>
                </a:solidFill>
              </a:rPr>
              <a:t> je od </a:t>
            </a:r>
            <a:r>
              <a:rPr lang="en-GB" sz="1100" dirty="0" err="1">
                <a:solidFill>
                  <a:schemeClr val="dk1"/>
                </a:solidFill>
              </a:rPr>
              <a:t>pojma</a:t>
            </a:r>
            <a:r>
              <a:rPr lang="en-GB" sz="1100" dirty="0">
                <a:solidFill>
                  <a:schemeClr val="dk1"/>
                </a:solidFill>
              </a:rPr>
              <a:t> same </a:t>
            </a:r>
            <a:r>
              <a:rPr lang="en-GB" sz="1100" dirty="0" err="1">
                <a:solidFill>
                  <a:schemeClr val="dk1"/>
                </a:solidFill>
              </a:rPr>
              <a:t>informatike</a:t>
            </a:r>
            <a:r>
              <a:rPr lang="en-GB" sz="1100" dirty="0">
                <a:solidFill>
                  <a:schemeClr val="dk1"/>
                </a:solidFill>
              </a:rPr>
              <a:t>/</a:t>
            </a:r>
            <a:r>
              <a:rPr lang="en-GB" sz="1100" dirty="0" err="1">
                <a:solidFill>
                  <a:schemeClr val="dk1"/>
                </a:solidFill>
              </a:rPr>
              <a:t>računalstva</a:t>
            </a:r>
            <a:r>
              <a:rPr lang="en-GB" sz="1100" dirty="0">
                <a:solidFill>
                  <a:schemeClr val="dk1"/>
                </a:solidFill>
              </a:rPr>
              <a:t>. </a:t>
            </a:r>
            <a:r>
              <a:rPr lang="en-GB" sz="1100" dirty="0" err="1">
                <a:solidFill>
                  <a:schemeClr val="dk1"/>
                </a:solidFill>
              </a:rPr>
              <a:t>Računano</a:t>
            </a:r>
            <a:r>
              <a:rPr lang="en-GB" sz="1100" dirty="0">
                <a:solidFill>
                  <a:schemeClr val="dk1"/>
                </a:solidFill>
              </a:rPr>
              <a:t> razmišljanje </a:t>
            </a:r>
            <a:r>
              <a:rPr lang="en-GB" sz="1100" dirty="0" err="1">
                <a:solidFill>
                  <a:schemeClr val="dk1"/>
                </a:solidFill>
              </a:rPr>
              <a:t>daje</a:t>
            </a:r>
            <a:r>
              <a:rPr lang="en-GB" sz="1100" dirty="0">
                <a:solidFill>
                  <a:schemeClr val="dk1"/>
                </a:solidFill>
              </a:rPr>
              <a:t> </a:t>
            </a:r>
            <a:r>
              <a:rPr lang="en-GB" sz="1100" dirty="0" err="1">
                <a:solidFill>
                  <a:schemeClr val="dk1"/>
                </a:solidFill>
              </a:rPr>
              <a:t>učenicima</a:t>
            </a:r>
            <a:r>
              <a:rPr lang="en-GB" sz="1100" dirty="0">
                <a:solidFill>
                  <a:schemeClr val="dk1"/>
                </a:solidFill>
              </a:rPr>
              <a:t> </a:t>
            </a:r>
            <a:r>
              <a:rPr lang="en-GB" sz="1100" dirty="0" err="1">
                <a:solidFill>
                  <a:schemeClr val="dk1"/>
                </a:solidFill>
              </a:rPr>
              <a:t>novi</a:t>
            </a:r>
            <a:r>
              <a:rPr lang="en-GB" sz="1100" dirty="0">
                <a:solidFill>
                  <a:schemeClr val="dk1"/>
                </a:solidFill>
              </a:rPr>
              <a:t> </a:t>
            </a:r>
            <a:r>
              <a:rPr lang="en-GB" sz="1100" dirty="0" err="1">
                <a:solidFill>
                  <a:schemeClr val="dk1"/>
                </a:solidFill>
              </a:rPr>
              <a:t>alat</a:t>
            </a:r>
            <a:r>
              <a:rPr lang="en-GB" sz="1100" dirty="0">
                <a:solidFill>
                  <a:schemeClr val="dk1"/>
                </a:solidFill>
              </a:rPr>
              <a:t> za </a:t>
            </a:r>
            <a:r>
              <a:rPr lang="en-GB" sz="1100" dirty="0" err="1">
                <a:solidFill>
                  <a:schemeClr val="dk1"/>
                </a:solidFill>
              </a:rPr>
              <a:t>rješavanje</a:t>
            </a:r>
            <a:r>
              <a:rPr lang="en-GB" sz="1100" dirty="0">
                <a:solidFill>
                  <a:schemeClr val="dk1"/>
                </a:solidFill>
              </a:rPr>
              <a:t> </a:t>
            </a:r>
            <a:r>
              <a:rPr lang="en-GB" sz="1100" dirty="0" err="1">
                <a:solidFill>
                  <a:schemeClr val="dk1"/>
                </a:solidFill>
              </a:rPr>
              <a:t>problema</a:t>
            </a:r>
            <a:r>
              <a:rPr lang="en-GB" sz="1100" dirty="0">
                <a:solidFill>
                  <a:schemeClr val="dk1"/>
                </a:solidFill>
              </a:rPr>
              <a:t> i </a:t>
            </a:r>
            <a:r>
              <a:rPr lang="en-GB" sz="1100" dirty="0" err="1">
                <a:solidFill>
                  <a:schemeClr val="dk1"/>
                </a:solidFill>
              </a:rPr>
              <a:t>razumijevanje</a:t>
            </a:r>
            <a:r>
              <a:rPr lang="en-GB" sz="1100" dirty="0">
                <a:solidFill>
                  <a:schemeClr val="dk1"/>
                </a:solidFill>
              </a:rPr>
              <a:t> </a:t>
            </a:r>
            <a:r>
              <a:rPr lang="en-GB" sz="1100" dirty="0" err="1">
                <a:solidFill>
                  <a:schemeClr val="dk1"/>
                </a:solidFill>
              </a:rPr>
              <a:t>svijeta</a:t>
            </a:r>
            <a:r>
              <a:rPr lang="en-GB" sz="1100" dirty="0">
                <a:solidFill>
                  <a:schemeClr val="dk1"/>
                </a:solidFill>
              </a:rPr>
              <a:t> </a:t>
            </a:r>
            <a:r>
              <a:rPr lang="en-GB" sz="1100" dirty="0" err="1">
                <a:solidFill>
                  <a:schemeClr val="dk1"/>
                </a:solidFill>
              </a:rPr>
              <a:t>koji</a:t>
            </a:r>
            <a:r>
              <a:rPr lang="en-GB" sz="1100" dirty="0">
                <a:solidFill>
                  <a:schemeClr val="dk1"/>
                </a:solidFill>
              </a:rPr>
              <a:t> </a:t>
            </a:r>
            <a:r>
              <a:rPr lang="en-GB" sz="1100" dirty="0" err="1">
                <a:solidFill>
                  <a:schemeClr val="dk1"/>
                </a:solidFill>
              </a:rPr>
              <a:t>ih</a:t>
            </a:r>
            <a:r>
              <a:rPr lang="en-GB" sz="1100" dirty="0">
                <a:solidFill>
                  <a:schemeClr val="dk1"/>
                </a:solidFill>
              </a:rPr>
              <a:t> </a:t>
            </a:r>
            <a:r>
              <a:rPr lang="en-GB" sz="1100" dirty="0" err="1">
                <a:solidFill>
                  <a:schemeClr val="dk1"/>
                </a:solidFill>
              </a:rPr>
              <a:t>okružuje</a:t>
            </a:r>
            <a:r>
              <a:rPr lang="en-GB" sz="1100" dirty="0">
                <a:solidFill>
                  <a:schemeClr val="dk1"/>
                </a:solidFill>
              </a:rPr>
              <a:t> </a:t>
            </a:r>
            <a:r>
              <a:rPr lang="en-GB" sz="1100" dirty="0" err="1">
                <a:solidFill>
                  <a:schemeClr val="dk1"/>
                </a:solidFill>
              </a:rPr>
              <a:t>te</a:t>
            </a:r>
            <a:r>
              <a:rPr lang="en-GB" sz="1100" dirty="0">
                <a:solidFill>
                  <a:schemeClr val="dk1"/>
                </a:solidFill>
              </a:rPr>
              <a:t> </a:t>
            </a:r>
            <a:r>
              <a:rPr lang="en-GB" sz="1100" dirty="0" err="1">
                <a:solidFill>
                  <a:schemeClr val="dk1"/>
                </a:solidFill>
              </a:rPr>
              <a:t>općenito</a:t>
            </a:r>
            <a:r>
              <a:rPr lang="en-GB" sz="1100" dirty="0">
                <a:solidFill>
                  <a:schemeClr val="dk1"/>
                </a:solidFill>
              </a:rPr>
              <a:t> to je </a:t>
            </a:r>
            <a:r>
              <a:rPr lang="en-GB" sz="1100" dirty="0" err="1">
                <a:solidFill>
                  <a:schemeClr val="dk1"/>
                </a:solidFill>
              </a:rPr>
              <a:t>temeljna</a:t>
            </a:r>
            <a:r>
              <a:rPr lang="en-GB" sz="1100" dirty="0">
                <a:solidFill>
                  <a:schemeClr val="dk1"/>
                </a:solidFill>
              </a:rPr>
              <a:t> </a:t>
            </a:r>
            <a:r>
              <a:rPr lang="en-GB" sz="1100" dirty="0" err="1">
                <a:solidFill>
                  <a:schemeClr val="dk1"/>
                </a:solidFill>
              </a:rPr>
              <a:t>vještina</a:t>
            </a:r>
            <a:r>
              <a:rPr lang="en-GB" sz="1100" dirty="0">
                <a:solidFill>
                  <a:schemeClr val="dk1"/>
                </a:solidFill>
              </a:rPr>
              <a:t> za </a:t>
            </a:r>
            <a:r>
              <a:rPr lang="en-GB" sz="1100" dirty="0" err="1">
                <a:solidFill>
                  <a:schemeClr val="dk1"/>
                </a:solidFill>
              </a:rPr>
              <a:t>sve</a:t>
            </a:r>
            <a:r>
              <a:rPr lang="en-GB" sz="1100" dirty="0">
                <a:solidFill>
                  <a:schemeClr val="dk1"/>
                </a:solidFill>
              </a:rPr>
              <a:t>, ne </a:t>
            </a:r>
            <a:r>
              <a:rPr lang="en-GB" sz="1100" dirty="0" err="1">
                <a:solidFill>
                  <a:schemeClr val="dk1"/>
                </a:solidFill>
              </a:rPr>
              <a:t>samo</a:t>
            </a:r>
            <a:r>
              <a:rPr lang="en-GB" sz="1100" dirty="0">
                <a:solidFill>
                  <a:schemeClr val="dk1"/>
                </a:solidFill>
              </a:rPr>
              <a:t> za </a:t>
            </a:r>
            <a:r>
              <a:rPr lang="en-GB" sz="1100" dirty="0" err="1">
                <a:solidFill>
                  <a:schemeClr val="dk1"/>
                </a:solidFill>
              </a:rPr>
              <a:t>računalne</a:t>
            </a:r>
            <a:r>
              <a:rPr lang="en-GB" sz="1100" dirty="0">
                <a:solidFill>
                  <a:schemeClr val="dk1"/>
                </a:solidFill>
              </a:rPr>
              <a:t> </a:t>
            </a:r>
            <a:r>
              <a:rPr lang="en-GB" sz="1100" dirty="0" err="1">
                <a:solidFill>
                  <a:schemeClr val="dk1"/>
                </a:solidFill>
              </a:rPr>
              <a:t>učenike</a:t>
            </a:r>
            <a:r>
              <a:rPr lang="en-GB" sz="1100" dirty="0">
                <a:solidFill>
                  <a:schemeClr val="dk1"/>
                </a:solidFill>
              </a:rPr>
              <a:t> i </a:t>
            </a:r>
            <a:r>
              <a:rPr lang="en-GB" sz="1100" dirty="0" err="1">
                <a:solidFill>
                  <a:schemeClr val="dk1"/>
                </a:solidFill>
              </a:rPr>
              <a:t>znanstvenike</a:t>
            </a:r>
            <a:r>
              <a:rPr lang="en-GB" sz="1100" dirty="0">
                <a:solidFill>
                  <a:schemeClr val="dk1"/>
                </a:solidFill>
              </a:rPr>
              <a:t>. Ona </a:t>
            </a:r>
            <a:r>
              <a:rPr lang="en-GB" sz="1100" dirty="0" err="1">
                <a:solidFill>
                  <a:schemeClr val="dk1"/>
                </a:solidFill>
              </a:rPr>
              <a:t>uključuje</a:t>
            </a:r>
            <a:r>
              <a:rPr lang="en-GB" sz="1100" dirty="0">
                <a:solidFill>
                  <a:schemeClr val="dk1"/>
                </a:solidFill>
              </a:rPr>
              <a:t> </a:t>
            </a:r>
            <a:r>
              <a:rPr lang="en-GB" sz="1100" dirty="0" err="1">
                <a:solidFill>
                  <a:schemeClr val="dk1"/>
                </a:solidFill>
              </a:rPr>
              <a:t>niz</a:t>
            </a:r>
            <a:r>
              <a:rPr lang="en-GB" sz="1100" dirty="0">
                <a:solidFill>
                  <a:schemeClr val="dk1"/>
                </a:solidFill>
              </a:rPr>
              <a:t> </a:t>
            </a:r>
            <a:r>
              <a:rPr lang="en-GB" sz="1100" dirty="0" err="1">
                <a:solidFill>
                  <a:schemeClr val="dk1"/>
                </a:solidFill>
              </a:rPr>
              <a:t>mentalnih</a:t>
            </a:r>
            <a:r>
              <a:rPr lang="en-GB" sz="1100" dirty="0">
                <a:solidFill>
                  <a:schemeClr val="dk1"/>
                </a:solidFill>
              </a:rPr>
              <a:t> </a:t>
            </a:r>
            <a:r>
              <a:rPr lang="en-GB" sz="1100" dirty="0" err="1">
                <a:solidFill>
                  <a:schemeClr val="dk1"/>
                </a:solidFill>
              </a:rPr>
              <a:t>alata</a:t>
            </a:r>
            <a:r>
              <a:rPr lang="en-GB" sz="1100" dirty="0">
                <a:solidFill>
                  <a:schemeClr val="dk1"/>
                </a:solidFill>
              </a:rPr>
              <a:t> </a:t>
            </a:r>
            <a:r>
              <a:rPr lang="en-GB" sz="1100" dirty="0" err="1">
                <a:solidFill>
                  <a:schemeClr val="dk1"/>
                </a:solidFill>
              </a:rPr>
              <a:t>koji</a:t>
            </a:r>
            <a:r>
              <a:rPr lang="en-GB" sz="1100" dirty="0">
                <a:solidFill>
                  <a:schemeClr val="dk1"/>
                </a:solidFill>
              </a:rPr>
              <a:t> </a:t>
            </a:r>
            <a:r>
              <a:rPr lang="en-GB" sz="1100" dirty="0" err="1">
                <a:solidFill>
                  <a:schemeClr val="dk1"/>
                </a:solidFill>
              </a:rPr>
              <a:t>odražavaju</a:t>
            </a:r>
            <a:r>
              <a:rPr lang="en-GB" sz="1100" dirty="0">
                <a:solidFill>
                  <a:schemeClr val="dk1"/>
                </a:solidFill>
              </a:rPr>
              <a:t> </a:t>
            </a:r>
            <a:r>
              <a:rPr lang="en-GB" sz="1100" dirty="0" err="1">
                <a:solidFill>
                  <a:schemeClr val="dk1"/>
                </a:solidFill>
              </a:rPr>
              <a:t>širinu</a:t>
            </a:r>
            <a:r>
              <a:rPr lang="en-GB" sz="1100" dirty="0">
                <a:solidFill>
                  <a:schemeClr val="dk1"/>
                </a:solidFill>
              </a:rPr>
              <a:t> </a:t>
            </a:r>
            <a:r>
              <a:rPr lang="en-GB" sz="1100" dirty="0" err="1">
                <a:solidFill>
                  <a:schemeClr val="dk1"/>
                </a:solidFill>
              </a:rPr>
              <a:t>područja</a:t>
            </a:r>
            <a:r>
              <a:rPr lang="en-GB" sz="1100" dirty="0">
                <a:solidFill>
                  <a:schemeClr val="dk1"/>
                </a:solidFill>
              </a:rPr>
              <a:t> </a:t>
            </a:r>
            <a:r>
              <a:rPr lang="en-GB" sz="1100" dirty="0" err="1">
                <a:solidFill>
                  <a:schemeClr val="dk1"/>
                </a:solidFill>
              </a:rPr>
              <a:t>informatike</a:t>
            </a:r>
            <a:r>
              <a:rPr lang="en-GB" sz="1100" dirty="0">
                <a:solidFill>
                  <a:schemeClr val="dk1"/>
                </a:solidFill>
              </a:rPr>
              <a:t>, </a:t>
            </a:r>
            <a:r>
              <a:rPr lang="en-GB" sz="1100" dirty="0" err="1">
                <a:solidFill>
                  <a:schemeClr val="dk1"/>
                </a:solidFill>
              </a:rPr>
              <a:t>ali</a:t>
            </a:r>
            <a:r>
              <a:rPr lang="en-GB" sz="1100" dirty="0">
                <a:solidFill>
                  <a:schemeClr val="dk1"/>
                </a:solidFill>
              </a:rPr>
              <a:t> i </a:t>
            </a:r>
            <a:r>
              <a:rPr lang="en-GB" sz="1100" dirty="0" err="1">
                <a:solidFill>
                  <a:schemeClr val="dk1"/>
                </a:solidFill>
              </a:rPr>
              <a:t>primjenu</a:t>
            </a:r>
            <a:r>
              <a:rPr lang="en-GB" sz="1100" dirty="0">
                <a:solidFill>
                  <a:schemeClr val="dk1"/>
                </a:solidFill>
              </a:rPr>
              <a:t> </a:t>
            </a:r>
            <a:r>
              <a:rPr lang="en-GB" sz="1100" dirty="0" err="1">
                <a:solidFill>
                  <a:schemeClr val="dk1"/>
                </a:solidFill>
              </a:rPr>
              <a:t>tih</a:t>
            </a:r>
            <a:r>
              <a:rPr lang="en-GB" sz="1100" dirty="0">
                <a:solidFill>
                  <a:schemeClr val="dk1"/>
                </a:solidFill>
              </a:rPr>
              <a:t> </a:t>
            </a:r>
            <a:r>
              <a:rPr lang="en-GB" sz="1100" dirty="0" err="1">
                <a:solidFill>
                  <a:schemeClr val="dk1"/>
                </a:solidFill>
              </a:rPr>
              <a:t>alata</a:t>
            </a:r>
            <a:r>
              <a:rPr lang="en-GB" sz="1100" dirty="0">
                <a:solidFill>
                  <a:schemeClr val="dk1"/>
                </a:solidFill>
              </a:rPr>
              <a:t> u </a:t>
            </a:r>
            <a:r>
              <a:rPr lang="en-GB" sz="1100" dirty="0" err="1">
                <a:solidFill>
                  <a:schemeClr val="dk1"/>
                </a:solidFill>
              </a:rPr>
              <a:t>nekim</a:t>
            </a:r>
            <a:r>
              <a:rPr lang="en-GB" sz="1100" dirty="0">
                <a:solidFill>
                  <a:schemeClr val="dk1"/>
                </a:solidFill>
              </a:rPr>
              <a:t> </a:t>
            </a:r>
            <a:r>
              <a:rPr lang="en-GB" sz="1100" dirty="0" err="1">
                <a:solidFill>
                  <a:schemeClr val="dk1"/>
                </a:solidFill>
              </a:rPr>
              <a:t>drugim</a:t>
            </a:r>
            <a:r>
              <a:rPr lang="en-GB" sz="1100" dirty="0">
                <a:solidFill>
                  <a:schemeClr val="dk1"/>
                </a:solidFill>
              </a:rPr>
              <a:t> </a:t>
            </a:r>
            <a:r>
              <a:rPr lang="en-GB" sz="1100" dirty="0" err="1">
                <a:solidFill>
                  <a:schemeClr val="dk1"/>
                </a:solidFill>
              </a:rPr>
              <a:t>područjima</a:t>
            </a:r>
            <a:r>
              <a:rPr lang="en-GB" sz="1100" dirty="0">
                <a:solidFill>
                  <a:schemeClr val="dk1"/>
                </a:solidFill>
              </a:rPr>
              <a:t> </a:t>
            </a:r>
            <a:r>
              <a:rPr lang="en-GB" sz="1100" dirty="0" err="1">
                <a:solidFill>
                  <a:schemeClr val="dk1"/>
                </a:solidFill>
              </a:rPr>
              <a:t>znanosti</a:t>
            </a:r>
            <a:r>
              <a:rPr lang="en-GB" sz="1100" dirty="0">
                <a:solidFill>
                  <a:schemeClr val="dk1"/>
                </a:solidFill>
              </a:rPr>
              <a:t>.</a:t>
            </a:r>
          </a:p>
          <a:p>
            <a:pPr lvl="0" rtl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</a:pPr>
            <a:r>
              <a:rPr lang="en-GB" sz="1100" dirty="0">
                <a:solidFill>
                  <a:schemeClr val="dk1"/>
                </a:solidFill>
              </a:rPr>
              <a:t>Pod </a:t>
            </a:r>
            <a:r>
              <a:rPr lang="en-GB" sz="1100" dirty="0" err="1">
                <a:solidFill>
                  <a:schemeClr val="dk1"/>
                </a:solidFill>
              </a:rPr>
              <a:t>računalni</a:t>
            </a:r>
            <a:r>
              <a:rPr lang="en-GB" sz="1100" dirty="0">
                <a:solidFill>
                  <a:schemeClr val="dk1"/>
                </a:solidFill>
              </a:rPr>
              <a:t> razmišljanje </a:t>
            </a:r>
            <a:r>
              <a:rPr lang="en-GB" sz="1100" dirty="0" err="1">
                <a:solidFill>
                  <a:schemeClr val="dk1"/>
                </a:solidFill>
              </a:rPr>
              <a:t>podrazumijeva</a:t>
            </a:r>
            <a:r>
              <a:rPr lang="en-GB" sz="1100" dirty="0">
                <a:solidFill>
                  <a:schemeClr val="dk1"/>
                </a:solidFill>
              </a:rPr>
              <a:t> se:  (</a:t>
            </a:r>
            <a:r>
              <a:rPr lang="en-GB" sz="1100" i="1" dirty="0" err="1">
                <a:solidFill>
                  <a:schemeClr val="dk1"/>
                </a:solidFill>
              </a:rPr>
              <a:t>nabrojati</a:t>
            </a:r>
            <a:r>
              <a:rPr lang="en-GB" sz="1100" i="1" dirty="0">
                <a:solidFill>
                  <a:schemeClr val="dk1"/>
                </a:solidFill>
              </a:rPr>
              <a:t> </a:t>
            </a:r>
            <a:r>
              <a:rPr lang="en-GB" sz="1100" i="1" dirty="0" err="1">
                <a:solidFill>
                  <a:schemeClr val="dk1"/>
                </a:solidFill>
              </a:rPr>
              <a:t>popis</a:t>
            </a:r>
            <a:r>
              <a:rPr lang="en-GB" sz="1100" i="1" dirty="0">
                <a:solidFill>
                  <a:schemeClr val="dk1"/>
                </a:solidFill>
              </a:rPr>
              <a:t> </a:t>
            </a:r>
            <a:r>
              <a:rPr lang="en-GB" sz="1100" i="1" dirty="0" err="1">
                <a:solidFill>
                  <a:schemeClr val="dk1"/>
                </a:solidFill>
              </a:rPr>
              <a:t>sa</a:t>
            </a:r>
            <a:r>
              <a:rPr lang="en-GB" sz="1100" i="1" dirty="0">
                <a:solidFill>
                  <a:schemeClr val="dk1"/>
                </a:solidFill>
              </a:rPr>
              <a:t> </a:t>
            </a:r>
            <a:r>
              <a:rPr lang="en-GB" sz="1100" i="1" dirty="0" err="1">
                <a:solidFill>
                  <a:schemeClr val="dk1"/>
                </a:solidFill>
              </a:rPr>
              <a:t>slike</a:t>
            </a:r>
            <a:r>
              <a:rPr lang="en-GB" sz="1100" i="1" dirty="0">
                <a:solidFill>
                  <a:schemeClr val="dk1"/>
                </a:solidFill>
              </a:rPr>
              <a:t>)</a:t>
            </a:r>
            <a:r>
              <a:rPr lang="en-GB" sz="1100" dirty="0">
                <a:solidFill>
                  <a:schemeClr val="dk1"/>
                </a:solidFill>
              </a:rPr>
              <a:t>  </a:t>
            </a:r>
          </a:p>
          <a:p>
            <a:pPr lvl="0">
              <a:spcBef>
                <a:spcPts val="0"/>
              </a:spcBef>
              <a:buNone/>
            </a:pPr>
            <a:endParaRPr dirty="0"/>
          </a:p>
        </p:txBody>
      </p:sp>
      <p:sp>
        <p:nvSpPr>
          <p:cNvPr id="404" name="Shape 404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7552051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r-HR" smtClean="0"/>
              <a:t>Kliknite da biste uredili stil podnaslova matrice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951E43-8113-4C19-986B-C0A46FF6945E}" type="datetimeFigureOut">
              <a:rPr lang="hr-HR" smtClean="0"/>
              <a:t>9.11.2016.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C7EFA5-90F3-47B8-B25C-10658E86FB77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1730207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okomitog tekst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951E43-8113-4C19-986B-C0A46FF6945E}" type="datetimeFigureOut">
              <a:rPr lang="hr-HR" smtClean="0"/>
              <a:t>9.11.2016.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C7EFA5-90F3-47B8-B25C-10658E86FB77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6312414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komiti naslov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okomitog teksta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951E43-8113-4C19-986B-C0A46FF6945E}" type="datetimeFigureOut">
              <a:rPr lang="hr-HR" smtClean="0"/>
              <a:t>9.11.2016.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C7EFA5-90F3-47B8-B25C-10658E86FB77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7945674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951E43-8113-4C19-986B-C0A46FF6945E}" type="datetimeFigureOut">
              <a:rPr lang="hr-HR" smtClean="0"/>
              <a:t>9.11.2016.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C7EFA5-90F3-47B8-B25C-10658E86FB77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2259021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sekci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951E43-8113-4C19-986B-C0A46FF6945E}" type="datetimeFigureOut">
              <a:rPr lang="hr-HR" smtClean="0"/>
              <a:t>9.11.2016.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C7EFA5-90F3-47B8-B25C-10658E86FB77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6549347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951E43-8113-4C19-986B-C0A46FF6945E}" type="datetimeFigureOut">
              <a:rPr lang="hr-HR" smtClean="0"/>
              <a:t>9.11.2016.</a:t>
            </a:fld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C7EFA5-90F3-47B8-B25C-10658E86FB77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7746559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5" name="Rezervirano mjesto teksta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6" name="Rezervirano mjesto sadržaja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7" name="Rezervirano mjesto datum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951E43-8113-4C19-986B-C0A46FF6945E}" type="datetimeFigureOut">
              <a:rPr lang="hr-HR" smtClean="0"/>
              <a:t>9.11.2016.</a:t>
            </a:fld>
            <a:endParaRPr lang="hr-HR"/>
          </a:p>
        </p:txBody>
      </p:sp>
      <p:sp>
        <p:nvSpPr>
          <p:cNvPr id="8" name="Rezervirano mjesto podnožj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Rezervirano mjesto broja slajd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C7EFA5-90F3-47B8-B25C-10658E86FB77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8518629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datum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951E43-8113-4C19-986B-C0A46FF6945E}" type="datetimeFigureOut">
              <a:rPr lang="hr-HR" smtClean="0"/>
              <a:t>9.11.2016.</a:t>
            </a:fld>
            <a:endParaRPr lang="hr-HR"/>
          </a:p>
        </p:txBody>
      </p:sp>
      <p:sp>
        <p:nvSpPr>
          <p:cNvPr id="4" name="Rezervirano mjesto podnožj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Rezervirano mjesto broja slajd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C7EFA5-90F3-47B8-B25C-10658E86FB77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2850281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datum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951E43-8113-4C19-986B-C0A46FF6945E}" type="datetimeFigureOut">
              <a:rPr lang="hr-HR" smtClean="0"/>
              <a:t>9.11.2016.</a:t>
            </a:fld>
            <a:endParaRPr lang="hr-HR"/>
          </a:p>
        </p:txBody>
      </p:sp>
      <p:sp>
        <p:nvSpPr>
          <p:cNvPr id="3" name="Rezervirano mjesto podnožj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C7EFA5-90F3-47B8-B25C-10658E86FB77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3877827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951E43-8113-4C19-986B-C0A46FF6945E}" type="datetimeFigureOut">
              <a:rPr lang="hr-HR" smtClean="0"/>
              <a:t>9.11.2016.</a:t>
            </a:fld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C7EFA5-90F3-47B8-B25C-10658E86FB77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6389287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slik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r-HR"/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951E43-8113-4C19-986B-C0A46FF6945E}" type="datetimeFigureOut">
              <a:rPr lang="hr-HR" smtClean="0"/>
              <a:t>9.11.2016.</a:t>
            </a:fld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C7EFA5-90F3-47B8-B25C-10658E86FB77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789968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naslova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951E43-8113-4C19-986B-C0A46FF6945E}" type="datetimeFigureOut">
              <a:rPr lang="hr-HR" smtClean="0"/>
              <a:t>9.11.2016.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C7EFA5-90F3-47B8-B25C-10658E86FB77}" type="slidenum">
              <a:rPr lang="hr-HR" smtClean="0"/>
              <a:t>‹#›</a:t>
            </a:fld>
            <a:endParaRPr lang="hr-HR"/>
          </a:p>
        </p:txBody>
      </p:sp>
      <p:pic>
        <p:nvPicPr>
          <p:cNvPr id="7" name="Slika 6"/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11149494" y="56948"/>
            <a:ext cx="1042506" cy="12254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12845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R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jp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http://bebras.org/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4075612" y="1122363"/>
            <a:ext cx="6592388" cy="2387600"/>
          </a:xfrm>
        </p:spPr>
        <p:txBody>
          <a:bodyPr/>
          <a:lstStyle/>
          <a:p>
            <a:r>
              <a:rPr lang="hr-HR" dirty="0" smtClean="0"/>
              <a:t>Dabar</a:t>
            </a:r>
            <a:endParaRPr lang="hr-HR" dirty="0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4494712" y="4834840"/>
            <a:ext cx="6592388" cy="1655762"/>
          </a:xfrm>
        </p:spPr>
        <p:txBody>
          <a:bodyPr/>
          <a:lstStyle/>
          <a:p>
            <a:r>
              <a:rPr lang="hr-HR" dirty="0" smtClean="0">
                <a:solidFill>
                  <a:srgbClr val="0070C0"/>
                </a:solidFill>
              </a:rPr>
              <a:t>Lidija Kralj, prof. matematike i informatike</a:t>
            </a:r>
          </a:p>
          <a:p>
            <a:r>
              <a:rPr lang="hr-HR" dirty="0" smtClean="0">
                <a:solidFill>
                  <a:srgbClr val="0070C0"/>
                </a:solidFill>
              </a:rPr>
              <a:t>Savjetnica za obrazovanje</a:t>
            </a:r>
          </a:p>
          <a:p>
            <a:r>
              <a:rPr lang="hr-HR" dirty="0" smtClean="0">
                <a:solidFill>
                  <a:srgbClr val="0070C0"/>
                </a:solidFill>
              </a:rPr>
              <a:t>Visoko učilište Algebra</a:t>
            </a:r>
            <a:endParaRPr lang="hr-HR" dirty="0">
              <a:solidFill>
                <a:srgbClr val="0070C0"/>
              </a:solidFill>
            </a:endParaRPr>
          </a:p>
        </p:txBody>
      </p:sp>
      <p:pic>
        <p:nvPicPr>
          <p:cNvPr id="5" name="Slika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25143" y="6228697"/>
            <a:ext cx="2742857" cy="523810"/>
          </a:xfrm>
          <a:prstGeom prst="rect">
            <a:avLst/>
          </a:prstGeom>
        </p:spPr>
      </p:pic>
      <p:pic>
        <p:nvPicPr>
          <p:cNvPr id="6" name="Slika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395" y="1744403"/>
            <a:ext cx="11085714" cy="2526984"/>
          </a:xfrm>
          <a:prstGeom prst="rect">
            <a:avLst/>
          </a:prstGeom>
        </p:spPr>
      </p:pic>
      <p:pic>
        <p:nvPicPr>
          <p:cNvPr id="4" name="Slika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4647" y="776659"/>
            <a:ext cx="2267605" cy="1064029"/>
          </a:xfrm>
          <a:prstGeom prst="rect">
            <a:avLst/>
          </a:prstGeom>
        </p:spPr>
      </p:pic>
      <p:pic>
        <p:nvPicPr>
          <p:cNvPr id="7" name="Slika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9395" y="256533"/>
            <a:ext cx="1445775" cy="1040252"/>
          </a:xfrm>
          <a:prstGeom prst="rect">
            <a:avLst/>
          </a:prstGeom>
        </p:spPr>
      </p:pic>
      <p:pic>
        <p:nvPicPr>
          <p:cNvPr id="8" name="Slika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495251" y="333147"/>
            <a:ext cx="2269606" cy="8562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20888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84239"/>
            <a:ext cx="11229975" cy="6638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110603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30632"/>
            <a:ext cx="10963275" cy="6629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995934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0492" y="1106260"/>
            <a:ext cx="11077575" cy="4819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567888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724" y="1657485"/>
            <a:ext cx="11191875" cy="4048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723732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Svjetski tjedan Dabra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sz="3200" dirty="0" smtClean="0"/>
              <a:t>ovaj tjedan </a:t>
            </a:r>
            <a:r>
              <a:rPr lang="hr-HR" sz="3200" dirty="0" smtClean="0">
                <a:sym typeface="Wingdings" panose="05000000000000000000" pitchFamily="2" charset="2"/>
              </a:rPr>
              <a:t> ili tjedan CUC-a </a:t>
            </a:r>
          </a:p>
          <a:p>
            <a:r>
              <a:rPr lang="hr-HR" sz="3200" dirty="0" smtClean="0">
                <a:sym typeface="Wingdings" panose="05000000000000000000" pitchFamily="2" charset="2"/>
              </a:rPr>
              <a:t>7. – 11. studenog 2016.</a:t>
            </a:r>
          </a:p>
          <a:p>
            <a:r>
              <a:rPr lang="hr-HR" sz="3200" dirty="0" smtClean="0">
                <a:sym typeface="Wingdings" panose="05000000000000000000" pitchFamily="2" charset="2"/>
              </a:rPr>
              <a:t>Prijavljeno više od </a:t>
            </a:r>
            <a:r>
              <a:rPr lang="hr-HR" sz="3200" dirty="0" smtClean="0">
                <a:sym typeface="Wingdings" panose="05000000000000000000" pitchFamily="2" charset="2"/>
              </a:rPr>
              <a:t>6000 </a:t>
            </a:r>
            <a:r>
              <a:rPr lang="hr-HR" sz="3200" dirty="0" smtClean="0">
                <a:sym typeface="Wingdings" panose="05000000000000000000" pitchFamily="2" charset="2"/>
              </a:rPr>
              <a:t>učenika iz 209 osnovnih i srednjih škola</a:t>
            </a:r>
            <a:r>
              <a:rPr lang="hr-HR" sz="3200" dirty="0" smtClean="0">
                <a:sym typeface="Wingdings" panose="05000000000000000000" pitchFamily="2" charset="2"/>
              </a:rPr>
              <a:t>.</a:t>
            </a:r>
          </a:p>
          <a:p>
            <a:r>
              <a:rPr lang="hr-HR" sz="3200" dirty="0" smtClean="0">
                <a:sym typeface="Wingdings" panose="05000000000000000000" pitchFamily="2" charset="2"/>
              </a:rPr>
              <a:t>2352 natjecatelja u prva dva dana</a:t>
            </a:r>
            <a:r>
              <a:rPr lang="hr-HR" sz="3200" dirty="0" smtClean="0">
                <a:sym typeface="Wingdings" panose="05000000000000000000" pitchFamily="2" charset="2"/>
              </a:rPr>
              <a:t> </a:t>
            </a:r>
            <a:endParaRPr lang="hr-HR" sz="3200" dirty="0" smtClean="0">
              <a:sym typeface="Wingdings" panose="05000000000000000000" pitchFamily="2" charset="2"/>
            </a:endParaRPr>
          </a:p>
          <a:p>
            <a:endParaRPr lang="hr-HR" dirty="0"/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4752" y="4346739"/>
            <a:ext cx="3806619" cy="15581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035892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60 učenika</a:t>
            </a:r>
            <a:endParaRPr lang="hr-HR" dirty="0"/>
          </a:p>
        </p:txBody>
      </p:sp>
      <p:pic>
        <p:nvPicPr>
          <p:cNvPr id="5" name="Rezervirano mjesto sadržaja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880" y="2295888"/>
            <a:ext cx="3821018" cy="4351338"/>
          </a:xfrm>
        </p:spPr>
      </p:pic>
      <p:pic>
        <p:nvPicPr>
          <p:cNvPr id="4" name="Slika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67497" y="1143000"/>
            <a:ext cx="7620000" cy="571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09709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255 učenika</a:t>
            </a:r>
            <a:endParaRPr lang="hr-HR" dirty="0"/>
          </a:p>
        </p:txBody>
      </p:sp>
      <p:pic>
        <p:nvPicPr>
          <p:cNvPr id="5" name="Rezervirano mjesto sadržaja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77" y="1917065"/>
            <a:ext cx="4170032" cy="4351338"/>
          </a:xfrm>
        </p:spPr>
      </p:pic>
      <p:pic>
        <p:nvPicPr>
          <p:cNvPr id="4" name="Slika 3"/>
          <p:cNvPicPr>
            <a:picLocks noChangeAspect="1"/>
          </p:cNvPicPr>
          <p:nvPr/>
        </p:nvPicPr>
        <p:blipFill>
          <a:blip r:embed="rId3">
            <a:duotone>
              <a:schemeClr val="accent6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4454434" y="1182982"/>
            <a:ext cx="7620000" cy="571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319534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840 učenika</a:t>
            </a:r>
            <a:endParaRPr lang="hr-HR" dirty="0"/>
          </a:p>
        </p:txBody>
      </p:sp>
      <p:pic>
        <p:nvPicPr>
          <p:cNvPr id="5" name="Rezervirano mjesto sadržaja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484" y="2041128"/>
            <a:ext cx="4106575" cy="4351338"/>
          </a:xfrm>
        </p:spPr>
      </p:pic>
      <p:pic>
        <p:nvPicPr>
          <p:cNvPr id="4" name="Slika 3"/>
          <p:cNvPicPr>
            <a:picLocks noChangeAspect="1"/>
          </p:cNvPicPr>
          <p:nvPr/>
        </p:nvPicPr>
        <p:blipFill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4572000" y="1027906"/>
            <a:ext cx="7620000" cy="571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716726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739 učenika</a:t>
            </a:r>
            <a:endParaRPr lang="hr-HR" dirty="0"/>
          </a:p>
        </p:txBody>
      </p:sp>
      <p:pic>
        <p:nvPicPr>
          <p:cNvPr id="5" name="Rezervirano mjesto sadržaja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031" y="1851751"/>
            <a:ext cx="3988726" cy="4351338"/>
          </a:xfrm>
        </p:spPr>
      </p:pic>
      <p:pic>
        <p:nvPicPr>
          <p:cNvPr id="4" name="Slika 3"/>
          <p:cNvPicPr>
            <a:picLocks noChangeAspect="1"/>
          </p:cNvPicPr>
          <p:nvPr/>
        </p:nvPicPr>
        <p:blipFill>
          <a:blip r:embed="rId3">
            <a:duotone>
              <a:schemeClr val="accent4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4572000" y="1027906"/>
            <a:ext cx="7620000" cy="571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877243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458 učenika</a:t>
            </a:r>
            <a:endParaRPr lang="hr-HR" dirty="0"/>
          </a:p>
        </p:txBody>
      </p:sp>
      <p:pic>
        <p:nvPicPr>
          <p:cNvPr id="5" name="Rezervirano mjesto sadržaja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012" y="2041128"/>
            <a:ext cx="4029520" cy="4351338"/>
          </a:xfrm>
        </p:spPr>
      </p:pic>
      <p:pic>
        <p:nvPicPr>
          <p:cNvPr id="4" name="Slika 3"/>
          <p:cNvPicPr>
            <a:picLocks noChangeAspect="1"/>
          </p:cNvPicPr>
          <p:nvPr/>
        </p:nvPicPr>
        <p:blipFill>
          <a:blip r:embed="rId3">
            <a:duotone>
              <a:schemeClr val="accent3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4572000" y="1027906"/>
            <a:ext cx="7620000" cy="571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124517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Međunarodna inicijativa </a:t>
            </a:r>
            <a:r>
              <a:rPr lang="hr-HR" dirty="0" err="1"/>
              <a:t>Bebras</a:t>
            </a:r>
            <a:r>
              <a:rPr lang="hr-HR" dirty="0"/>
              <a:t> (Dabar)</a:t>
            </a: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r-HR" sz="3600" dirty="0" smtClean="0"/>
              <a:t>promiče </a:t>
            </a:r>
            <a:r>
              <a:rPr lang="hr-HR" sz="3600" dirty="0"/>
              <a:t>informatiku i računalno razmišljanje među učiteljima i učenicima, ali i u široj javnosti. </a:t>
            </a:r>
            <a:endParaRPr lang="hr-HR" sz="3600" dirty="0" smtClean="0"/>
          </a:p>
          <a:p>
            <a:r>
              <a:rPr lang="hr-HR" sz="3600" dirty="0" smtClean="0"/>
              <a:t>Sudjelovanjem </a:t>
            </a:r>
            <a:r>
              <a:rPr lang="hr-HR" sz="3600" dirty="0"/>
              <a:t>u njoj želimo učenicima pokazati da računalo nije samo igračka za društvene mreže ili gledanje filmova nego izvor zanimljivih logičkih zadataka koji učenje i razvoj računalnog razmišljanja čine zanimljivijim i dinamičnijim.</a:t>
            </a:r>
          </a:p>
        </p:txBody>
      </p:sp>
    </p:spTree>
    <p:extLst>
      <p:ext uri="{BB962C8B-B14F-4D97-AF65-F5344CB8AC3E}">
        <p14:creationId xmlns:p14="http://schemas.microsoft.com/office/powerpoint/2010/main" val="12002484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1978818" y="633932"/>
            <a:ext cx="7956513" cy="914638"/>
          </a:xfrm>
        </p:spPr>
        <p:txBody>
          <a:bodyPr>
            <a:normAutofit fontScale="90000"/>
          </a:bodyPr>
          <a:lstStyle/>
          <a:p>
            <a:r>
              <a:rPr lang="hr-HR" sz="40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Arial"/>
              </a:rPr>
              <a:t>Primjer 1.</a:t>
            </a:r>
            <a:r>
              <a:rPr lang="hr-HR" sz="4900" dirty="0"/>
              <a:t> </a:t>
            </a:r>
            <a:r>
              <a:rPr lang="hr-HR" dirty="0" smtClean="0">
                <a:solidFill>
                  <a:schemeClr val="tx1"/>
                </a:solidFill>
                <a:effectLst/>
              </a:rPr>
              <a:t>Koja narukvica odgovara?</a:t>
            </a:r>
            <a:endParaRPr lang="en-US" dirty="0">
              <a:solidFill>
                <a:schemeClr val="tx1"/>
              </a:solidFill>
              <a:effectLst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21379" y="1977307"/>
            <a:ext cx="3587097" cy="85747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98516" y="2834779"/>
            <a:ext cx="7836815" cy="2041300"/>
          </a:xfrm>
          <a:prstGeom prst="rect">
            <a:avLst/>
          </a:prstGeom>
        </p:spPr>
      </p:pic>
      <p:sp>
        <p:nvSpPr>
          <p:cNvPr id="6" name="TekstniOkvir 5"/>
          <p:cNvSpPr txBox="1"/>
          <p:nvPr/>
        </p:nvSpPr>
        <p:spPr>
          <a:xfrm>
            <a:off x="2272937" y="5303520"/>
            <a:ext cx="792915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3200" dirty="0" smtClean="0"/>
              <a:t>	A		B		C		D</a:t>
            </a:r>
            <a:endParaRPr lang="hr-HR" sz="3200" dirty="0"/>
          </a:p>
        </p:txBody>
      </p:sp>
    </p:spTree>
    <p:extLst>
      <p:ext uri="{BB962C8B-B14F-4D97-AF65-F5344CB8AC3E}">
        <p14:creationId xmlns:p14="http://schemas.microsoft.com/office/powerpoint/2010/main" val="26605743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1978818" y="633932"/>
            <a:ext cx="7956513" cy="914638"/>
          </a:xfrm>
        </p:spPr>
        <p:txBody>
          <a:bodyPr>
            <a:normAutofit fontScale="90000"/>
          </a:bodyPr>
          <a:lstStyle/>
          <a:p>
            <a:r>
              <a:rPr lang="hr-HR" sz="40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Arial"/>
              </a:rPr>
              <a:t>Primjer 1.</a:t>
            </a:r>
            <a:r>
              <a:rPr lang="hr-HR" sz="4900" dirty="0"/>
              <a:t> </a:t>
            </a:r>
            <a:r>
              <a:rPr lang="hr-HR" dirty="0" smtClean="0">
                <a:solidFill>
                  <a:schemeClr val="tx1"/>
                </a:solidFill>
                <a:effectLst/>
              </a:rPr>
              <a:t>Koja narukvica odgovara?</a:t>
            </a:r>
            <a:endParaRPr lang="en-US" dirty="0">
              <a:solidFill>
                <a:schemeClr val="tx1"/>
              </a:solidFill>
              <a:effectLst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21379" y="1977307"/>
            <a:ext cx="3587097" cy="85747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98516" y="2834779"/>
            <a:ext cx="7836815" cy="2041300"/>
          </a:xfrm>
          <a:prstGeom prst="rect">
            <a:avLst/>
          </a:prstGeom>
        </p:spPr>
      </p:pic>
      <p:sp>
        <p:nvSpPr>
          <p:cNvPr id="3" name="Oval 2"/>
          <p:cNvSpPr/>
          <p:nvPr/>
        </p:nvSpPr>
        <p:spPr>
          <a:xfrm>
            <a:off x="4265356" y="2886538"/>
            <a:ext cx="1880559" cy="2041300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6" name="TekstniOkvir 5"/>
          <p:cNvSpPr txBox="1"/>
          <p:nvPr/>
        </p:nvSpPr>
        <p:spPr>
          <a:xfrm>
            <a:off x="2272937" y="5303520"/>
            <a:ext cx="792915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3200" dirty="0" smtClean="0"/>
              <a:t>	A		B		C		D</a:t>
            </a:r>
            <a:endParaRPr lang="hr-HR" sz="3200" dirty="0"/>
          </a:p>
        </p:txBody>
      </p:sp>
    </p:spTree>
    <p:extLst>
      <p:ext uri="{BB962C8B-B14F-4D97-AF65-F5344CB8AC3E}">
        <p14:creationId xmlns:p14="http://schemas.microsoft.com/office/powerpoint/2010/main" val="40653364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avokutnik 1"/>
          <p:cNvSpPr/>
          <p:nvPr/>
        </p:nvSpPr>
        <p:spPr>
          <a:xfrm>
            <a:off x="184714" y="1491227"/>
            <a:ext cx="5355771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r-HR" sz="3200" b="0" i="0" dirty="0" smtClean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Katarina želi kupiti haljinu iz snova.</a:t>
            </a:r>
          </a:p>
          <a:p>
            <a:r>
              <a:rPr lang="hr-HR" sz="3200" b="0" i="0" dirty="0" smtClean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Haljina mora imati:</a:t>
            </a:r>
          </a:p>
          <a:p>
            <a:pPr>
              <a:buFont typeface="+mj-lt"/>
              <a:buAutoNum type="arabicPeriod"/>
            </a:pPr>
            <a:r>
              <a:rPr lang="hr-HR" sz="3200" b="0" i="0" dirty="0" smtClean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kratke rukave,</a:t>
            </a:r>
          </a:p>
          <a:p>
            <a:pPr>
              <a:buFont typeface="+mj-lt"/>
              <a:buAutoNum type="arabicPeriod"/>
            </a:pPr>
            <a:r>
              <a:rPr lang="hr-HR" sz="3200" b="0" i="0" dirty="0" smtClean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više od 3 gumba,</a:t>
            </a:r>
          </a:p>
          <a:p>
            <a:pPr>
              <a:buFont typeface="+mj-lt"/>
              <a:buAutoNum type="arabicPeriod"/>
            </a:pPr>
            <a:r>
              <a:rPr lang="hr-HR" sz="3200" b="0" i="0" dirty="0" smtClean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zvjezdice na rukavima.</a:t>
            </a:r>
          </a:p>
          <a:p>
            <a:endParaRPr lang="hr-HR" sz="3200" b="0" i="0" dirty="0" smtClean="0">
              <a:solidFill>
                <a:srgbClr val="000000"/>
              </a:solidFill>
              <a:effectLst/>
              <a:latin typeface="Verdana" panose="020B0604030504040204" pitchFamily="34" charset="0"/>
            </a:endParaRPr>
          </a:p>
          <a:p>
            <a:r>
              <a:rPr lang="hr-HR" sz="3200" b="0" i="0" dirty="0" smtClean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U kojoj trgovini se prodaje takva haljina?</a:t>
            </a:r>
            <a:endParaRPr lang="hr-HR" sz="3200" b="0" i="0" dirty="0">
              <a:solidFill>
                <a:srgbClr val="000000"/>
              </a:solidFill>
              <a:effectLst/>
              <a:latin typeface="Verdana" panose="020B0604030504040204" pitchFamily="34" charset="0"/>
            </a:endParaRPr>
          </a:p>
        </p:txBody>
      </p:sp>
      <p:pic>
        <p:nvPicPr>
          <p:cNvPr id="3" name="Slika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85150" y="2231917"/>
            <a:ext cx="6745742" cy="4417075"/>
          </a:xfrm>
          <a:prstGeom prst="rect">
            <a:avLst/>
          </a:prstGeom>
        </p:spPr>
      </p:pic>
      <p:sp>
        <p:nvSpPr>
          <p:cNvPr id="4" name="Title 7"/>
          <p:cNvSpPr txBox="1">
            <a:spLocks/>
          </p:cNvSpPr>
          <p:nvPr/>
        </p:nvSpPr>
        <p:spPr>
          <a:xfrm>
            <a:off x="3617500" y="299900"/>
            <a:ext cx="5494415" cy="1005837"/>
          </a:xfrm>
          <a:prstGeom prst="rect">
            <a:avLst/>
          </a:prstGeom>
        </p:spPr>
        <p:txBody>
          <a:bodyPr>
            <a:normAutofit fontScale="9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r-HR" sz="40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Primjer 2.</a:t>
            </a:r>
            <a:r>
              <a:rPr lang="hr-HR" dirty="0" smtClean="0"/>
              <a:t> Haljina iz snova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13044576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avokutnik 1"/>
          <p:cNvSpPr/>
          <p:nvPr/>
        </p:nvSpPr>
        <p:spPr>
          <a:xfrm>
            <a:off x="168671" y="1486785"/>
            <a:ext cx="5355771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r-HR" sz="3200" b="0" i="0" dirty="0" smtClean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Katarina želi kupiti haljinu iz snova.</a:t>
            </a:r>
          </a:p>
          <a:p>
            <a:r>
              <a:rPr lang="hr-HR" sz="3200" b="0" i="0" dirty="0" smtClean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Haljina mora imati:</a:t>
            </a:r>
          </a:p>
          <a:p>
            <a:pPr>
              <a:buFont typeface="+mj-lt"/>
              <a:buAutoNum type="arabicPeriod"/>
            </a:pPr>
            <a:r>
              <a:rPr lang="hr-HR" sz="3200" b="0" i="0" dirty="0" smtClean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kratke rukave,</a:t>
            </a:r>
          </a:p>
          <a:p>
            <a:pPr>
              <a:buFont typeface="+mj-lt"/>
              <a:buAutoNum type="arabicPeriod"/>
            </a:pPr>
            <a:r>
              <a:rPr lang="hr-HR" sz="3200" b="0" i="0" dirty="0" smtClean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više od 3 gumba,</a:t>
            </a:r>
          </a:p>
          <a:p>
            <a:pPr>
              <a:buFont typeface="+mj-lt"/>
              <a:buAutoNum type="arabicPeriod"/>
            </a:pPr>
            <a:r>
              <a:rPr lang="hr-HR" sz="3200" b="0" i="0" dirty="0" smtClean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zvjezdice na rukavima.</a:t>
            </a:r>
          </a:p>
          <a:p>
            <a:endParaRPr lang="hr-HR" sz="3200" b="0" i="0" dirty="0" smtClean="0">
              <a:solidFill>
                <a:srgbClr val="000000"/>
              </a:solidFill>
              <a:effectLst/>
              <a:latin typeface="Verdana" panose="020B0604030504040204" pitchFamily="34" charset="0"/>
            </a:endParaRPr>
          </a:p>
          <a:p>
            <a:r>
              <a:rPr lang="hr-HR" sz="3200" b="0" i="0" dirty="0" smtClean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U kojoj trgovini se prodaje takva haljina?</a:t>
            </a:r>
            <a:endParaRPr lang="hr-HR" sz="3200" b="0" i="0" dirty="0">
              <a:solidFill>
                <a:srgbClr val="000000"/>
              </a:solidFill>
              <a:effectLst/>
              <a:latin typeface="Verdana" panose="020B0604030504040204" pitchFamily="34" charset="0"/>
            </a:endParaRPr>
          </a:p>
        </p:txBody>
      </p:sp>
      <p:pic>
        <p:nvPicPr>
          <p:cNvPr id="3" name="Slika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85150" y="2231917"/>
            <a:ext cx="6745742" cy="4417075"/>
          </a:xfrm>
          <a:prstGeom prst="rect">
            <a:avLst/>
          </a:prstGeom>
        </p:spPr>
      </p:pic>
      <p:sp>
        <p:nvSpPr>
          <p:cNvPr id="4" name="Elipsa 3"/>
          <p:cNvSpPr/>
          <p:nvPr/>
        </p:nvSpPr>
        <p:spPr>
          <a:xfrm>
            <a:off x="9535886" y="2050869"/>
            <a:ext cx="1423851" cy="809897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6" name="Title 7"/>
          <p:cNvSpPr txBox="1">
            <a:spLocks/>
          </p:cNvSpPr>
          <p:nvPr/>
        </p:nvSpPr>
        <p:spPr>
          <a:xfrm>
            <a:off x="3617500" y="299900"/>
            <a:ext cx="5494415" cy="1005837"/>
          </a:xfrm>
          <a:prstGeom prst="rect">
            <a:avLst/>
          </a:prstGeom>
        </p:spPr>
        <p:txBody>
          <a:bodyPr>
            <a:normAutofit fontScale="9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r-HR" sz="40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Primjer 6.</a:t>
            </a:r>
            <a:r>
              <a:rPr lang="hr-HR" dirty="0" smtClean="0"/>
              <a:t> Haljina iz snova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19924797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avokutnik 1"/>
          <p:cNvSpPr/>
          <p:nvPr/>
        </p:nvSpPr>
        <p:spPr>
          <a:xfrm>
            <a:off x="1254034" y="2838994"/>
            <a:ext cx="9144000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nl-NL" sz="60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</a:rPr>
              <a:t>Dabar je izazov!</a:t>
            </a:r>
            <a:endParaRPr lang="hr-HR" sz="6000" b="0" cap="none" spc="0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6350" stA="55000" endA="300" endPos="45500" dir="5400000" sy="-100000" algn="bl" rotWithShape="0"/>
              </a:effectLst>
            </a:endParaRPr>
          </a:p>
        </p:txBody>
      </p:sp>
      <p:sp>
        <p:nvSpPr>
          <p:cNvPr id="3" name="Naslov 1"/>
          <p:cNvSpPr txBox="1">
            <a:spLocks/>
          </p:cNvSpPr>
          <p:nvPr/>
        </p:nvSpPr>
        <p:spPr>
          <a:xfrm>
            <a:off x="1863634" y="1466351"/>
            <a:ext cx="9144000" cy="1372643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l-NL" sz="58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Dabar je više od natjecanja, </a:t>
            </a:r>
            <a:endParaRPr lang="hr-HR" sz="5800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TekstniOkvir 3"/>
          <p:cNvSpPr txBox="1"/>
          <p:nvPr/>
        </p:nvSpPr>
        <p:spPr>
          <a:xfrm>
            <a:off x="4667794" y="5782491"/>
            <a:ext cx="47465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dirty="0" smtClean="0"/>
              <a:t>Pripremite vaše uređaje i odgovorite na izazov </a:t>
            </a:r>
            <a:r>
              <a:rPr lang="hr-HR" dirty="0" smtClean="0">
                <a:sym typeface="Wingdings" panose="05000000000000000000" pitchFamily="2" charset="2"/>
              </a:rPr>
              <a:t></a:t>
            </a:r>
            <a:endParaRPr lang="hr-HR" dirty="0"/>
          </a:p>
        </p:txBody>
      </p:sp>
      <p:pic>
        <p:nvPicPr>
          <p:cNvPr id="5" name="Slika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3030" y="5033555"/>
            <a:ext cx="2921208" cy="11957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369532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1960" y="1698749"/>
            <a:ext cx="11083489" cy="2530059"/>
          </a:xfrm>
          <a:prstGeom prst="rect">
            <a:avLst/>
          </a:prstGeom>
        </p:spPr>
      </p:pic>
      <p:sp>
        <p:nvSpPr>
          <p:cNvPr id="3" name="TekstniOkvir 2"/>
          <p:cNvSpPr txBox="1"/>
          <p:nvPr/>
        </p:nvSpPr>
        <p:spPr>
          <a:xfrm>
            <a:off x="5582652" y="4924927"/>
            <a:ext cx="4820230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4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</a:t>
            </a:r>
            <a:r>
              <a:rPr lang="hr-HR" sz="4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citelji.hr</a:t>
            </a:r>
          </a:p>
          <a:p>
            <a:r>
              <a:rPr lang="hr-HR" sz="4000" dirty="0" smtClean="0">
                <a:solidFill>
                  <a:srgbClr val="FF0000"/>
                </a:solidFill>
              </a:rPr>
              <a:t>urednistvo@ucitelji.hr</a:t>
            </a:r>
            <a:endParaRPr lang="hr-HR" sz="4000" dirty="0">
              <a:solidFill>
                <a:srgbClr val="FF0000"/>
              </a:solidFill>
            </a:endParaRPr>
          </a:p>
        </p:txBody>
      </p:sp>
      <p:sp>
        <p:nvSpPr>
          <p:cNvPr id="4" name="TekstniOkvir 3"/>
          <p:cNvSpPr txBox="1"/>
          <p:nvPr/>
        </p:nvSpPr>
        <p:spPr>
          <a:xfrm>
            <a:off x="957943" y="5338354"/>
            <a:ext cx="350089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2800" b="1" dirty="0" smtClean="0">
                <a:solidFill>
                  <a:srgbClr val="00B0F0"/>
                </a:solidFill>
              </a:rPr>
              <a:t>lidija.kralj@algebra.hr</a:t>
            </a:r>
            <a:endParaRPr lang="hr-HR" sz="2800" b="1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58964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6" name="Shape 406"/>
          <p:cNvSpPr txBox="1">
            <a:spLocks noGrp="1"/>
          </p:cNvSpPr>
          <p:nvPr>
            <p:ph type="title"/>
          </p:nvPr>
        </p:nvSpPr>
        <p:spPr>
          <a:xfrm>
            <a:off x="1297184" y="2554330"/>
            <a:ext cx="2448271" cy="1152128"/>
          </a:xfrm>
          <a:prstGeom prst="rect">
            <a:avLst/>
          </a:prstGeom>
          <a:noFill/>
          <a:ln>
            <a:noFill/>
          </a:ln>
        </p:spPr>
        <p:txBody>
          <a:bodyPr vert="horz" lIns="91425" tIns="45700" rIns="91425" bIns="45700" rtlCol="0" anchor="ctr" anchorCtr="0">
            <a:noAutofit/>
          </a:bodyPr>
          <a:lstStyle/>
          <a:p>
            <a:pPr algn="ctr">
              <a:spcBef>
                <a:spcPts val="0"/>
              </a:spcBef>
              <a:buClr>
                <a:srgbClr val="17365D"/>
              </a:buClr>
              <a:buSzPct val="25000"/>
            </a:pPr>
            <a:r>
              <a:rPr lang="en-GB" sz="3000" dirty="0" err="1">
                <a:solidFill>
                  <a:srgbClr val="17365D"/>
                </a:solidFill>
                <a:latin typeface="Calibri"/>
                <a:ea typeface="Calibri"/>
                <a:cs typeface="Calibri"/>
                <a:sym typeface="Calibri"/>
              </a:rPr>
              <a:t>Računalno</a:t>
            </a:r>
            <a:r>
              <a:rPr lang="en-GB" sz="3000" dirty="0">
                <a:solidFill>
                  <a:srgbClr val="17365D"/>
                </a:solidFill>
                <a:latin typeface="Calibri"/>
                <a:ea typeface="Calibri"/>
                <a:cs typeface="Calibri"/>
                <a:sym typeface="Calibri"/>
              </a:rPr>
              <a:t> razmišljanje</a:t>
            </a:r>
          </a:p>
        </p:txBody>
      </p:sp>
      <p:sp>
        <p:nvSpPr>
          <p:cNvPr id="408" name="Shape 408"/>
          <p:cNvSpPr/>
          <p:nvPr/>
        </p:nvSpPr>
        <p:spPr>
          <a:xfrm>
            <a:off x="-5348880" y="-1331067"/>
            <a:ext cx="9227952" cy="9227952"/>
          </a:xfrm>
          <a:prstGeom prst="blockArc">
            <a:avLst>
              <a:gd name="adj1" fmla="val 18900000"/>
              <a:gd name="adj2" fmla="val 2700000"/>
              <a:gd name="adj3" fmla="val 234"/>
            </a:avLst>
          </a:prstGeom>
          <a:noFill/>
          <a:ln w="25400" cap="flat" cmpd="sng">
            <a:solidFill>
              <a:srgbClr val="BF504D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409" name="Shape 409"/>
          <p:cNvSpPr/>
          <p:nvPr/>
        </p:nvSpPr>
        <p:spPr>
          <a:xfrm>
            <a:off x="4404457" y="332655"/>
            <a:ext cx="6158582" cy="79700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410" name="Shape 410"/>
          <p:cNvSpPr txBox="1"/>
          <p:nvPr/>
        </p:nvSpPr>
        <p:spPr>
          <a:xfrm>
            <a:off x="3395499" y="75711"/>
            <a:ext cx="7211682" cy="797004"/>
          </a:xfrm>
          <a:prstGeom prst="rect">
            <a:avLst/>
          </a:prstGeom>
          <a:noFill/>
          <a:ln>
            <a:noFill/>
          </a:ln>
        </p:spPr>
        <p:txBody>
          <a:bodyPr lIns="573075" tIns="50800" rIns="50800" bIns="50800" anchor="ctr" anchorCtr="0">
            <a:noAutofit/>
          </a:bodyPr>
          <a:lstStyle/>
          <a:p>
            <a:pPr>
              <a:lnSpc>
                <a:spcPct val="90000"/>
              </a:lnSpc>
              <a:buSzPct val="25000"/>
            </a:pPr>
            <a:r>
              <a:rPr lang="en-GB" sz="2800" dirty="0" err="1">
                <a:latin typeface="Calibri"/>
                <a:ea typeface="Calibri"/>
                <a:cs typeface="Calibri"/>
                <a:sym typeface="Calibri"/>
              </a:rPr>
              <a:t>prikazivanje</a:t>
            </a:r>
            <a:r>
              <a:rPr lang="en-GB" sz="280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2800" dirty="0" err="1">
                <a:latin typeface="Calibri"/>
                <a:ea typeface="Calibri"/>
                <a:cs typeface="Calibri"/>
                <a:sym typeface="Calibri"/>
              </a:rPr>
              <a:t>podataka</a:t>
            </a:r>
            <a:r>
              <a:rPr lang="en-GB" sz="280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2800" dirty="0" err="1">
                <a:latin typeface="Calibri"/>
                <a:ea typeface="Calibri"/>
                <a:cs typeface="Calibri"/>
                <a:sym typeface="Calibri"/>
              </a:rPr>
              <a:t>pomoću</a:t>
            </a:r>
            <a:r>
              <a:rPr lang="en-GB" sz="280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2800" dirty="0" err="1">
                <a:latin typeface="Calibri"/>
                <a:ea typeface="Calibri"/>
                <a:cs typeface="Calibri"/>
                <a:sym typeface="Calibri"/>
              </a:rPr>
              <a:t>apstraktnih</a:t>
            </a:r>
            <a:r>
              <a:rPr lang="en-GB" sz="280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2800" dirty="0" err="1">
                <a:latin typeface="Calibri"/>
                <a:ea typeface="Calibri"/>
                <a:cs typeface="Calibri"/>
                <a:sym typeface="Calibri"/>
              </a:rPr>
              <a:t>modela</a:t>
            </a:r>
            <a:r>
              <a:rPr lang="en-GB" sz="2800" dirty="0">
                <a:latin typeface="Calibri"/>
                <a:ea typeface="Calibri"/>
                <a:cs typeface="Calibri"/>
                <a:sym typeface="Calibri"/>
              </a:rPr>
              <a:t> i </a:t>
            </a:r>
            <a:r>
              <a:rPr lang="en-GB" sz="2800" dirty="0" err="1">
                <a:latin typeface="Calibri"/>
                <a:ea typeface="Calibri"/>
                <a:cs typeface="Calibri"/>
                <a:sym typeface="Calibri"/>
              </a:rPr>
              <a:t>simulacija</a:t>
            </a:r>
            <a:endParaRPr lang="en-GB" sz="2800" dirty="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11" name="Shape 411"/>
          <p:cNvSpPr/>
          <p:nvPr/>
        </p:nvSpPr>
        <p:spPr>
          <a:xfrm>
            <a:off x="2451174" y="45602"/>
            <a:ext cx="902512" cy="902512"/>
          </a:xfrm>
          <a:prstGeom prst="ellipse">
            <a:avLst/>
          </a:prstGeom>
          <a:solidFill>
            <a:srgbClr val="93B3D7"/>
          </a:solidFill>
          <a:ln w="25400" cap="flat" cmpd="sng">
            <a:solidFill>
              <a:srgbClr val="36609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412" name="Shape 412"/>
          <p:cNvSpPr/>
          <p:nvPr/>
        </p:nvSpPr>
        <p:spPr>
          <a:xfrm>
            <a:off x="4790613" y="1412775"/>
            <a:ext cx="5779659" cy="7845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413" name="Shape 413"/>
          <p:cNvSpPr txBox="1"/>
          <p:nvPr/>
        </p:nvSpPr>
        <p:spPr>
          <a:xfrm>
            <a:off x="3542351" y="1086042"/>
            <a:ext cx="7171667" cy="784500"/>
          </a:xfrm>
          <a:prstGeom prst="rect">
            <a:avLst/>
          </a:prstGeom>
          <a:noFill/>
          <a:ln>
            <a:noFill/>
          </a:ln>
        </p:spPr>
        <p:txBody>
          <a:bodyPr lIns="573075" tIns="50800" rIns="50800" bIns="50800" anchor="ctr" anchorCtr="0">
            <a:noAutofit/>
          </a:bodyPr>
          <a:lstStyle/>
          <a:p>
            <a:pPr>
              <a:lnSpc>
                <a:spcPct val="90000"/>
              </a:lnSpc>
              <a:buSzPct val="25000"/>
            </a:pPr>
            <a:r>
              <a:rPr lang="en-GB" sz="2800" dirty="0" err="1">
                <a:latin typeface="Calibri"/>
                <a:ea typeface="Calibri"/>
                <a:cs typeface="Calibri"/>
                <a:sym typeface="Calibri"/>
              </a:rPr>
              <a:t>logičko</a:t>
            </a:r>
            <a:r>
              <a:rPr lang="en-GB" sz="280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2800" dirty="0" err="1">
                <a:latin typeface="Calibri"/>
                <a:ea typeface="Calibri"/>
                <a:cs typeface="Calibri"/>
                <a:sym typeface="Calibri"/>
              </a:rPr>
              <a:t>povezivanje</a:t>
            </a:r>
            <a:r>
              <a:rPr lang="en-GB" sz="2800" dirty="0">
                <a:latin typeface="Calibri"/>
                <a:ea typeface="Calibri"/>
                <a:cs typeface="Calibri"/>
                <a:sym typeface="Calibri"/>
              </a:rPr>
              <a:t> i </a:t>
            </a:r>
            <a:r>
              <a:rPr lang="en-GB" sz="2800" dirty="0" err="1">
                <a:latin typeface="Calibri"/>
                <a:ea typeface="Calibri"/>
                <a:cs typeface="Calibri"/>
                <a:sym typeface="Calibri"/>
              </a:rPr>
              <a:t>analiza</a:t>
            </a:r>
            <a:r>
              <a:rPr lang="en-GB" sz="280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2800" dirty="0" err="1">
                <a:latin typeface="Calibri"/>
                <a:ea typeface="Calibri"/>
                <a:cs typeface="Calibri"/>
                <a:sym typeface="Calibri"/>
              </a:rPr>
              <a:t>podataka</a:t>
            </a:r>
            <a:endParaRPr lang="en-GB" sz="2800" dirty="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14" name="Shape 414"/>
          <p:cNvSpPr/>
          <p:nvPr/>
        </p:nvSpPr>
        <p:spPr>
          <a:xfrm>
            <a:off x="3045077" y="1128481"/>
            <a:ext cx="902512" cy="902512"/>
          </a:xfrm>
          <a:prstGeom prst="ellipse">
            <a:avLst/>
          </a:prstGeom>
          <a:solidFill>
            <a:srgbClr val="C2D59B"/>
          </a:solidFill>
          <a:ln w="25400" cap="flat" cmpd="sng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415" name="Shape 415"/>
          <p:cNvSpPr/>
          <p:nvPr/>
        </p:nvSpPr>
        <p:spPr>
          <a:xfrm>
            <a:off x="5062190" y="2492895"/>
            <a:ext cx="5508082" cy="79001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416" name="Shape 416"/>
          <p:cNvSpPr txBox="1"/>
          <p:nvPr/>
        </p:nvSpPr>
        <p:spPr>
          <a:xfrm>
            <a:off x="3848684" y="2199692"/>
            <a:ext cx="6819316" cy="789900"/>
          </a:xfrm>
          <a:prstGeom prst="rect">
            <a:avLst/>
          </a:prstGeom>
          <a:noFill/>
          <a:ln>
            <a:noFill/>
          </a:ln>
        </p:spPr>
        <p:txBody>
          <a:bodyPr lIns="573075" tIns="50800" rIns="50800" bIns="50800" anchor="ctr" anchorCtr="0">
            <a:noAutofit/>
          </a:bodyPr>
          <a:lstStyle/>
          <a:p>
            <a:pPr>
              <a:lnSpc>
                <a:spcPct val="90000"/>
              </a:lnSpc>
              <a:buSzPct val="25000"/>
            </a:pPr>
            <a:r>
              <a:rPr lang="en-GB" sz="2800" dirty="0" err="1">
                <a:latin typeface="Calibri"/>
                <a:ea typeface="Calibri"/>
                <a:cs typeface="Calibri"/>
                <a:sym typeface="Calibri"/>
              </a:rPr>
              <a:t>automatizacija</a:t>
            </a:r>
            <a:r>
              <a:rPr lang="en-GB" sz="280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2800" dirty="0" err="1">
                <a:latin typeface="Calibri"/>
                <a:ea typeface="Calibri"/>
                <a:cs typeface="Calibri"/>
                <a:sym typeface="Calibri"/>
              </a:rPr>
              <a:t>rješenja</a:t>
            </a:r>
            <a:r>
              <a:rPr lang="en-GB" sz="280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2800" dirty="0" err="1">
                <a:latin typeface="Calibri"/>
                <a:ea typeface="Calibri"/>
                <a:cs typeface="Calibri"/>
                <a:sym typeface="Calibri"/>
              </a:rPr>
              <a:t>uporabom</a:t>
            </a:r>
            <a:r>
              <a:rPr lang="en-GB" sz="280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2800" dirty="0" err="1">
                <a:latin typeface="Calibri"/>
                <a:ea typeface="Calibri"/>
                <a:cs typeface="Calibri"/>
                <a:sym typeface="Calibri"/>
              </a:rPr>
              <a:t>algoritamskoga</a:t>
            </a:r>
            <a:r>
              <a:rPr lang="en-GB" sz="280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2800" dirty="0" err="1">
                <a:latin typeface="Calibri"/>
                <a:ea typeface="Calibri"/>
                <a:cs typeface="Calibri"/>
                <a:sym typeface="Calibri"/>
              </a:rPr>
              <a:t>razmišljanja</a:t>
            </a:r>
            <a:endParaRPr lang="en-GB" sz="2800" dirty="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17" name="Shape 417"/>
          <p:cNvSpPr/>
          <p:nvPr/>
        </p:nvSpPr>
        <p:spPr>
          <a:xfrm>
            <a:off x="3316653" y="2211359"/>
            <a:ext cx="902512" cy="902512"/>
          </a:xfrm>
          <a:prstGeom prst="ellipse">
            <a:avLst/>
          </a:prstGeom>
          <a:solidFill>
            <a:srgbClr val="B2A0C7"/>
          </a:solidFill>
          <a:ln w="25400" cap="flat" cmpd="sng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418" name="Shape 418"/>
          <p:cNvSpPr/>
          <p:nvPr/>
        </p:nvSpPr>
        <p:spPr>
          <a:xfrm>
            <a:off x="5062190" y="3573015"/>
            <a:ext cx="5508082" cy="79415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419" name="Shape 419"/>
          <p:cNvSpPr txBox="1"/>
          <p:nvPr/>
        </p:nvSpPr>
        <p:spPr>
          <a:xfrm>
            <a:off x="4022696" y="3554675"/>
            <a:ext cx="6645304" cy="794100"/>
          </a:xfrm>
          <a:prstGeom prst="rect">
            <a:avLst/>
          </a:prstGeom>
          <a:noFill/>
          <a:ln>
            <a:noFill/>
          </a:ln>
        </p:spPr>
        <p:txBody>
          <a:bodyPr lIns="573075" tIns="50800" rIns="50800" bIns="50800" anchor="ctr" anchorCtr="0">
            <a:noAutofit/>
          </a:bodyPr>
          <a:lstStyle/>
          <a:p>
            <a:pPr>
              <a:lnSpc>
                <a:spcPct val="90000"/>
              </a:lnSpc>
              <a:buSzPct val="25000"/>
            </a:pPr>
            <a:r>
              <a:rPr lang="en-GB" sz="2800" dirty="0" err="1">
                <a:latin typeface="Calibri"/>
                <a:ea typeface="Calibri"/>
                <a:cs typeface="Calibri"/>
                <a:sym typeface="Calibri"/>
              </a:rPr>
              <a:t>prepoznavanje</a:t>
            </a:r>
            <a:r>
              <a:rPr lang="en-GB" sz="2800" dirty="0"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en-GB" sz="2800" dirty="0" err="1">
                <a:latin typeface="Calibri"/>
                <a:ea typeface="Calibri"/>
                <a:cs typeface="Calibri"/>
                <a:sym typeface="Calibri"/>
              </a:rPr>
              <a:t>analiza</a:t>
            </a:r>
            <a:r>
              <a:rPr lang="en-GB" sz="2800" dirty="0">
                <a:latin typeface="Calibri"/>
                <a:ea typeface="Calibri"/>
                <a:cs typeface="Calibri"/>
                <a:sym typeface="Calibri"/>
              </a:rPr>
              <a:t> i </a:t>
            </a:r>
            <a:r>
              <a:rPr lang="en-GB" sz="2800" dirty="0" err="1">
                <a:latin typeface="Calibri"/>
                <a:ea typeface="Calibri"/>
                <a:cs typeface="Calibri"/>
                <a:sym typeface="Calibri"/>
              </a:rPr>
              <a:t>primjena</a:t>
            </a:r>
            <a:r>
              <a:rPr lang="en-GB" sz="280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2800" dirty="0" err="1">
                <a:latin typeface="Calibri"/>
                <a:ea typeface="Calibri"/>
                <a:cs typeface="Calibri"/>
                <a:sym typeface="Calibri"/>
              </a:rPr>
              <a:t>mogućih</a:t>
            </a:r>
            <a:r>
              <a:rPr lang="en-GB" sz="280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2800" dirty="0" err="1">
                <a:latin typeface="Calibri"/>
                <a:ea typeface="Calibri"/>
                <a:cs typeface="Calibri"/>
                <a:sym typeface="Calibri"/>
              </a:rPr>
              <a:t>rješenja</a:t>
            </a:r>
            <a:r>
              <a:rPr lang="en-GB" sz="2800" dirty="0">
                <a:latin typeface="Calibri"/>
                <a:ea typeface="Calibri"/>
                <a:cs typeface="Calibri"/>
                <a:sym typeface="Calibri"/>
              </a:rPr>
              <a:t> s </a:t>
            </a:r>
            <a:r>
              <a:rPr lang="en-GB" sz="2800" dirty="0" err="1">
                <a:latin typeface="Calibri"/>
                <a:ea typeface="Calibri"/>
                <a:cs typeface="Calibri"/>
                <a:sym typeface="Calibri"/>
              </a:rPr>
              <a:t>ciljem</a:t>
            </a:r>
            <a:r>
              <a:rPr lang="en-GB" sz="280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2800" dirty="0" err="1">
                <a:latin typeface="Calibri"/>
                <a:ea typeface="Calibri"/>
                <a:cs typeface="Calibri"/>
                <a:sym typeface="Calibri"/>
              </a:rPr>
              <a:t>postizanja</a:t>
            </a:r>
            <a:r>
              <a:rPr lang="en-GB" sz="280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2800" dirty="0" err="1">
                <a:latin typeface="Calibri"/>
                <a:ea typeface="Calibri"/>
                <a:cs typeface="Calibri"/>
                <a:sym typeface="Calibri"/>
              </a:rPr>
              <a:t>učinkovitoga</a:t>
            </a:r>
            <a:r>
              <a:rPr lang="en-GB" sz="280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2800" dirty="0" err="1">
                <a:latin typeface="Calibri"/>
                <a:ea typeface="Calibri"/>
                <a:cs typeface="Calibri"/>
                <a:sym typeface="Calibri"/>
              </a:rPr>
              <a:t>rezultata</a:t>
            </a:r>
            <a:r>
              <a:rPr lang="en-GB" sz="280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2800" dirty="0" err="1">
                <a:latin typeface="Calibri"/>
                <a:ea typeface="Calibri"/>
                <a:cs typeface="Calibri"/>
                <a:sym typeface="Calibri"/>
              </a:rPr>
              <a:t>vodeći</a:t>
            </a:r>
            <a:r>
              <a:rPr lang="en-GB" sz="280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2800" dirty="0" err="1">
                <a:latin typeface="Calibri"/>
                <a:ea typeface="Calibri"/>
                <a:cs typeface="Calibri"/>
                <a:sym typeface="Calibri"/>
              </a:rPr>
              <a:t>računa</a:t>
            </a:r>
            <a:r>
              <a:rPr lang="en-GB" sz="2800" dirty="0">
                <a:latin typeface="Calibri"/>
                <a:ea typeface="Calibri"/>
                <a:cs typeface="Calibri"/>
                <a:sym typeface="Calibri"/>
              </a:rPr>
              <a:t> o </a:t>
            </a:r>
            <a:r>
              <a:rPr lang="en-GB" sz="2800" dirty="0" err="1">
                <a:latin typeface="Calibri"/>
                <a:ea typeface="Calibri"/>
                <a:cs typeface="Calibri"/>
                <a:sym typeface="Calibri"/>
              </a:rPr>
              <a:t>dostupnim</a:t>
            </a:r>
            <a:r>
              <a:rPr lang="en-GB" sz="280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2800" dirty="0" err="1">
                <a:latin typeface="Calibri"/>
                <a:ea typeface="Calibri"/>
                <a:cs typeface="Calibri"/>
                <a:sym typeface="Calibri"/>
              </a:rPr>
              <a:t>resursima</a:t>
            </a:r>
            <a:r>
              <a:rPr lang="en-GB" sz="2800" dirty="0">
                <a:latin typeface="Calibri"/>
                <a:ea typeface="Calibri"/>
                <a:cs typeface="Calibri"/>
                <a:sym typeface="Calibri"/>
              </a:rPr>
              <a:t> </a:t>
            </a:r>
          </a:p>
        </p:txBody>
      </p:sp>
      <p:sp>
        <p:nvSpPr>
          <p:cNvPr id="420" name="Shape 420"/>
          <p:cNvSpPr/>
          <p:nvPr/>
        </p:nvSpPr>
        <p:spPr>
          <a:xfrm>
            <a:off x="3316653" y="3293551"/>
            <a:ext cx="902512" cy="902512"/>
          </a:xfrm>
          <a:prstGeom prst="ellipse">
            <a:avLst/>
          </a:prstGeom>
          <a:solidFill>
            <a:srgbClr val="FABF8E"/>
          </a:solidFill>
          <a:ln w="25400" cap="flat" cmpd="sng">
            <a:solidFill>
              <a:srgbClr val="E36C09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422" name="Shape 422"/>
          <p:cNvSpPr txBox="1"/>
          <p:nvPr/>
        </p:nvSpPr>
        <p:spPr>
          <a:xfrm>
            <a:off x="3553976" y="5064439"/>
            <a:ext cx="7114025" cy="799676"/>
          </a:xfrm>
          <a:prstGeom prst="rect">
            <a:avLst/>
          </a:prstGeom>
          <a:noFill/>
          <a:ln>
            <a:noFill/>
          </a:ln>
        </p:spPr>
        <p:txBody>
          <a:bodyPr lIns="573075" tIns="50800" rIns="50800" bIns="50800" anchor="ctr" anchorCtr="0">
            <a:noAutofit/>
          </a:bodyPr>
          <a:lstStyle/>
          <a:p>
            <a:pPr>
              <a:lnSpc>
                <a:spcPct val="90000"/>
              </a:lnSpc>
              <a:buSzPct val="25000"/>
            </a:pPr>
            <a:r>
              <a:rPr lang="en-GB" sz="2800" dirty="0" err="1">
                <a:latin typeface="Calibri"/>
                <a:ea typeface="Calibri"/>
                <a:cs typeface="Calibri"/>
                <a:sym typeface="Calibri"/>
              </a:rPr>
              <a:t>formuliranje</a:t>
            </a:r>
            <a:r>
              <a:rPr lang="en-GB" sz="280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2800" dirty="0" err="1">
                <a:latin typeface="Calibri"/>
                <a:ea typeface="Calibri"/>
                <a:cs typeface="Calibri"/>
                <a:sym typeface="Calibri"/>
              </a:rPr>
              <a:t>problema</a:t>
            </a:r>
            <a:r>
              <a:rPr lang="en-GB" sz="280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2800" dirty="0" err="1">
                <a:latin typeface="Calibri"/>
                <a:ea typeface="Calibri"/>
                <a:cs typeface="Calibri"/>
                <a:sym typeface="Calibri"/>
              </a:rPr>
              <a:t>načinom</a:t>
            </a:r>
            <a:r>
              <a:rPr lang="en-GB" sz="280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2800" dirty="0" err="1">
                <a:latin typeface="Calibri"/>
                <a:ea typeface="Calibri"/>
                <a:cs typeface="Calibri"/>
                <a:sym typeface="Calibri"/>
              </a:rPr>
              <a:t>primjerenim</a:t>
            </a:r>
            <a:r>
              <a:rPr lang="en-GB" sz="280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2800" dirty="0" err="1">
                <a:latin typeface="Calibri"/>
                <a:ea typeface="Calibri"/>
                <a:cs typeface="Calibri"/>
                <a:sym typeface="Calibri"/>
              </a:rPr>
              <a:t>uporabi</a:t>
            </a:r>
            <a:r>
              <a:rPr lang="en-GB" sz="280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2800" dirty="0" err="1">
                <a:latin typeface="Calibri"/>
                <a:ea typeface="Calibri"/>
                <a:cs typeface="Calibri"/>
                <a:sym typeface="Calibri"/>
              </a:rPr>
              <a:t>računala</a:t>
            </a:r>
            <a:r>
              <a:rPr lang="en-GB" sz="2800" dirty="0">
                <a:latin typeface="Calibri"/>
                <a:ea typeface="Calibri"/>
                <a:cs typeface="Calibri"/>
                <a:sym typeface="Calibri"/>
              </a:rPr>
              <a:t> i </a:t>
            </a:r>
            <a:r>
              <a:rPr lang="en-GB" sz="2800" dirty="0" err="1">
                <a:latin typeface="Calibri"/>
                <a:ea typeface="Calibri"/>
                <a:cs typeface="Calibri"/>
                <a:sym typeface="Calibri"/>
              </a:rPr>
              <a:t>računalnih</a:t>
            </a:r>
            <a:r>
              <a:rPr lang="en-GB" sz="280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2800" dirty="0" err="1">
                <a:latin typeface="Calibri"/>
                <a:ea typeface="Calibri"/>
                <a:cs typeface="Calibri"/>
                <a:sym typeface="Calibri"/>
              </a:rPr>
              <a:t>alata</a:t>
            </a:r>
            <a:endParaRPr lang="en-GB" sz="2800" dirty="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23" name="Shape 423"/>
          <p:cNvSpPr/>
          <p:nvPr/>
        </p:nvSpPr>
        <p:spPr>
          <a:xfrm>
            <a:off x="3045077" y="4376429"/>
            <a:ext cx="902512" cy="902512"/>
          </a:xfrm>
          <a:prstGeom prst="ellipse">
            <a:avLst/>
          </a:prstGeom>
          <a:solidFill>
            <a:srgbClr val="D99593"/>
          </a:solidFill>
          <a:ln w="25400" cap="flat" cmpd="sng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424" name="Shape 424"/>
          <p:cNvSpPr/>
          <p:nvPr/>
        </p:nvSpPr>
        <p:spPr>
          <a:xfrm>
            <a:off x="4196709" y="5733255"/>
            <a:ext cx="6373562" cy="80519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425" name="Shape 425"/>
          <p:cNvSpPr txBox="1"/>
          <p:nvPr/>
        </p:nvSpPr>
        <p:spPr>
          <a:xfrm>
            <a:off x="3081987" y="5995891"/>
            <a:ext cx="7525194" cy="805192"/>
          </a:xfrm>
          <a:prstGeom prst="rect">
            <a:avLst/>
          </a:prstGeom>
          <a:noFill/>
          <a:ln>
            <a:noFill/>
          </a:ln>
        </p:spPr>
        <p:txBody>
          <a:bodyPr lIns="573075" tIns="50800" rIns="50800" bIns="50800" anchor="ctr" anchorCtr="0">
            <a:noAutofit/>
          </a:bodyPr>
          <a:lstStyle/>
          <a:p>
            <a:pPr>
              <a:lnSpc>
                <a:spcPct val="90000"/>
              </a:lnSpc>
              <a:buSzPct val="25000"/>
            </a:pPr>
            <a:r>
              <a:rPr lang="en-GB" sz="2800" dirty="0" err="1">
                <a:latin typeface="Calibri"/>
                <a:ea typeface="Calibri"/>
                <a:cs typeface="Calibri"/>
                <a:sym typeface="Calibri"/>
              </a:rPr>
              <a:t>generalizacija</a:t>
            </a:r>
            <a:r>
              <a:rPr lang="en-GB" sz="280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2800" dirty="0" err="1">
                <a:latin typeface="Calibri"/>
                <a:ea typeface="Calibri"/>
                <a:cs typeface="Calibri"/>
                <a:sym typeface="Calibri"/>
              </a:rPr>
              <a:t>procesa</a:t>
            </a:r>
            <a:r>
              <a:rPr lang="en-GB" sz="280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2800" dirty="0" err="1">
                <a:latin typeface="Calibri"/>
                <a:ea typeface="Calibri"/>
                <a:cs typeface="Calibri"/>
                <a:sym typeface="Calibri"/>
              </a:rPr>
              <a:t>rješavanja</a:t>
            </a:r>
            <a:r>
              <a:rPr lang="en-GB" sz="280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2800" dirty="0" err="1">
                <a:latin typeface="Calibri"/>
                <a:ea typeface="Calibri"/>
                <a:cs typeface="Calibri"/>
                <a:sym typeface="Calibri"/>
              </a:rPr>
              <a:t>problema</a:t>
            </a:r>
            <a:r>
              <a:rPr lang="en-GB" sz="280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2800" dirty="0" err="1">
                <a:latin typeface="Calibri"/>
                <a:ea typeface="Calibri"/>
                <a:cs typeface="Calibri"/>
                <a:sym typeface="Calibri"/>
              </a:rPr>
              <a:t>primjenjivoga</a:t>
            </a:r>
            <a:r>
              <a:rPr lang="en-GB" sz="280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2800" dirty="0" err="1">
                <a:latin typeface="Calibri"/>
                <a:ea typeface="Calibri"/>
                <a:cs typeface="Calibri"/>
                <a:sym typeface="Calibri"/>
              </a:rPr>
              <a:t>na</a:t>
            </a:r>
            <a:r>
              <a:rPr lang="en-GB" sz="280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2800" dirty="0" err="1">
                <a:latin typeface="Calibri"/>
                <a:ea typeface="Calibri"/>
                <a:cs typeface="Calibri"/>
                <a:sym typeface="Calibri"/>
              </a:rPr>
              <a:t>čitav</a:t>
            </a:r>
            <a:r>
              <a:rPr lang="en-GB" sz="280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2800" dirty="0" err="1">
                <a:latin typeface="Calibri"/>
                <a:ea typeface="Calibri"/>
                <a:cs typeface="Calibri"/>
                <a:sym typeface="Calibri"/>
              </a:rPr>
              <a:t>niz</a:t>
            </a:r>
            <a:r>
              <a:rPr lang="en-GB" sz="280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2800" dirty="0" err="1">
                <a:latin typeface="Calibri"/>
                <a:ea typeface="Calibri"/>
                <a:cs typeface="Calibri"/>
                <a:sym typeface="Calibri"/>
              </a:rPr>
              <a:t>sličnih</a:t>
            </a:r>
            <a:r>
              <a:rPr lang="en-GB" sz="280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2800" dirty="0" err="1">
                <a:latin typeface="Calibri"/>
                <a:ea typeface="Calibri"/>
                <a:cs typeface="Calibri"/>
                <a:sym typeface="Calibri"/>
              </a:rPr>
              <a:t>problema</a:t>
            </a:r>
            <a:endParaRPr lang="en-GB" sz="2800" dirty="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26" name="Shape 426"/>
          <p:cNvSpPr/>
          <p:nvPr/>
        </p:nvSpPr>
        <p:spPr>
          <a:xfrm>
            <a:off x="2451174" y="5459308"/>
            <a:ext cx="902512" cy="902512"/>
          </a:xfrm>
          <a:prstGeom prst="ellipse">
            <a:avLst/>
          </a:prstGeom>
          <a:solidFill>
            <a:srgbClr val="FBFB77"/>
          </a:solidFill>
          <a:ln w="25400" cap="flat" cmpd="sng">
            <a:solidFill>
              <a:srgbClr val="FFC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endParaRPr/>
          </a:p>
        </p:txBody>
      </p:sp>
      <p:pic>
        <p:nvPicPr>
          <p:cNvPr id="427" name="Shape 427"/>
          <p:cNvPicPr preferRelativeResize="0"/>
          <p:nvPr/>
        </p:nvPicPr>
        <p:blipFill rotWithShape="1">
          <a:blip r:embed="rId3">
            <a:alphaModFix/>
          </a:blip>
          <a:srcRect t="36051"/>
          <a:stretch/>
        </p:blipFill>
        <p:spPr>
          <a:xfrm>
            <a:off x="1394840" y="3573014"/>
            <a:ext cx="2061478" cy="181950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481107486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Povijest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hr-HR" sz="3200" dirty="0"/>
              <a:t>Dabar je osmišljen kako bi se svoj djeci omogućilo jednostavno sudjelovanje kroz online natjecanje, koje se sastoji od niza izazovnih zadataka osmišljenih od strane stručnjaka iz pedesetak </a:t>
            </a:r>
            <a:r>
              <a:rPr lang="hr-HR" sz="3200" dirty="0" smtClean="0"/>
              <a:t>zemalja.</a:t>
            </a:r>
          </a:p>
          <a:p>
            <a:r>
              <a:rPr lang="hr-HR" sz="3200" dirty="0" smtClean="0"/>
              <a:t>Natjecanje </a:t>
            </a:r>
            <a:r>
              <a:rPr lang="hr-HR" sz="3200" dirty="0"/>
              <a:t>je započelo 2004. u Litvi sa 779 učenika, a 2015. uključivalo je 55 zemalja te više od 1.000.000 sudionika. </a:t>
            </a:r>
            <a:endParaRPr lang="hr-HR" sz="3200" dirty="0" smtClean="0"/>
          </a:p>
          <a:p>
            <a:r>
              <a:rPr lang="nn-NO" sz="3200" dirty="0"/>
              <a:t>Litva 24 709, Austrija 17 641, Francuska 344 976, </a:t>
            </a:r>
            <a:r>
              <a:rPr lang="hr-HR" sz="3200" dirty="0" smtClean="0"/>
              <a:t/>
            </a:r>
            <a:br>
              <a:rPr lang="hr-HR" sz="3200" dirty="0" smtClean="0"/>
            </a:br>
            <a:r>
              <a:rPr lang="nn-NO" sz="3200" dirty="0" smtClean="0"/>
              <a:t>Slovenija </a:t>
            </a:r>
            <a:r>
              <a:rPr lang="nn-NO" sz="3200" dirty="0"/>
              <a:t>24 158, Tajvan 27 864, JAR 28 543</a:t>
            </a:r>
            <a:endParaRPr lang="hr-HR" sz="3200" dirty="0" smtClean="0"/>
          </a:p>
          <a:p>
            <a:r>
              <a:rPr lang="hr-HR" sz="3200" dirty="0" smtClean="0"/>
              <a:t>Stranice </a:t>
            </a:r>
            <a:r>
              <a:rPr lang="hr-HR" sz="3200" dirty="0"/>
              <a:t>međunarodnog natjecanja su </a:t>
            </a:r>
            <a:r>
              <a:rPr lang="hr-HR" sz="3200" dirty="0">
                <a:hlinkClick r:id="rId2"/>
              </a:rPr>
              <a:t>http://bebras.org</a:t>
            </a:r>
            <a:r>
              <a:rPr lang="hr-HR" sz="3200" dirty="0"/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20553056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U Hrvatskoj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r-HR" sz="3200" dirty="0"/>
              <a:t>Organizator natjecanja za Hrvatsku je </a:t>
            </a:r>
            <a:endParaRPr lang="hr-HR" sz="3200" dirty="0" smtClean="0"/>
          </a:p>
          <a:p>
            <a:r>
              <a:rPr lang="hr-HR" sz="3200" dirty="0" smtClean="0"/>
              <a:t>udruga </a:t>
            </a:r>
            <a:r>
              <a:rPr lang="hr-HR" sz="3200" dirty="0"/>
              <a:t>"Suradnici u učenju" uz podršku </a:t>
            </a:r>
            <a:endParaRPr lang="hr-HR" sz="3200" dirty="0" smtClean="0"/>
          </a:p>
          <a:p>
            <a:r>
              <a:rPr lang="hr-HR" sz="3200" dirty="0" smtClean="0"/>
              <a:t> </a:t>
            </a:r>
            <a:r>
              <a:rPr lang="hr-HR" sz="3200" dirty="0" smtClean="0"/>
              <a:t>Hrvatskog </a:t>
            </a:r>
            <a:r>
              <a:rPr lang="hr-HR" sz="3200" dirty="0"/>
              <a:t>saveza </a:t>
            </a:r>
            <a:r>
              <a:rPr lang="hr-HR" sz="3200" dirty="0" smtClean="0"/>
              <a:t>informatičara, </a:t>
            </a:r>
            <a:endParaRPr lang="hr-HR" sz="3200" dirty="0" smtClean="0"/>
          </a:p>
          <a:p>
            <a:r>
              <a:rPr lang="hr-HR" sz="3200" dirty="0" smtClean="0"/>
              <a:t> Visokog </a:t>
            </a:r>
            <a:r>
              <a:rPr lang="hr-HR" sz="3200" dirty="0"/>
              <a:t>učilišta Algebra, </a:t>
            </a:r>
            <a:endParaRPr lang="hr-HR" sz="3200" dirty="0" smtClean="0"/>
          </a:p>
          <a:p>
            <a:r>
              <a:rPr lang="hr-HR" sz="3200" dirty="0" err="1" smtClean="0"/>
              <a:t>CARNeta</a:t>
            </a:r>
            <a:endParaRPr lang="hr-HR" sz="3200" dirty="0"/>
          </a:p>
          <a:p>
            <a:r>
              <a:rPr lang="hr-HR" sz="3200" dirty="0" smtClean="0"/>
              <a:t>te pokroviteljstvo MZOS.</a:t>
            </a:r>
            <a:endParaRPr lang="hr-HR" sz="3200" dirty="0"/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59799" y="1786238"/>
            <a:ext cx="1617657" cy="758562"/>
          </a:xfrm>
          <a:prstGeom prst="rect">
            <a:avLst/>
          </a:prstGeom>
        </p:spPr>
      </p:pic>
      <p:sp>
        <p:nvSpPr>
          <p:cNvPr id="5" name="TekstniOkvir 4"/>
          <p:cNvSpPr txBox="1"/>
          <p:nvPr/>
        </p:nvSpPr>
        <p:spPr>
          <a:xfrm>
            <a:off x="838200" y="5543379"/>
            <a:ext cx="291573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5400" b="1" dirty="0">
                <a:solidFill>
                  <a:srgbClr val="0070C0"/>
                </a:solidFill>
              </a:rPr>
              <a:t>u</a:t>
            </a:r>
            <a:r>
              <a:rPr lang="hr-HR" sz="5400" b="1" dirty="0" smtClean="0">
                <a:solidFill>
                  <a:srgbClr val="0070C0"/>
                </a:solidFill>
              </a:rPr>
              <a:t>citelji.hr</a:t>
            </a:r>
            <a:endParaRPr lang="hr-HR" sz="5400" b="1" dirty="0">
              <a:solidFill>
                <a:srgbClr val="0070C0"/>
              </a:solidFill>
            </a:endParaRPr>
          </a:p>
        </p:txBody>
      </p:sp>
      <p:pic>
        <p:nvPicPr>
          <p:cNvPr id="7" name="Slika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62822" y="2612268"/>
            <a:ext cx="1046874" cy="755339"/>
          </a:xfrm>
          <a:prstGeom prst="rect">
            <a:avLst/>
          </a:prstGeom>
        </p:spPr>
      </p:pic>
      <p:pic>
        <p:nvPicPr>
          <p:cNvPr id="8" name="Slika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642168" y="3533664"/>
            <a:ext cx="1452920" cy="546798"/>
          </a:xfrm>
          <a:prstGeom prst="rect">
            <a:avLst/>
          </a:prstGeom>
        </p:spPr>
      </p:pic>
      <p:pic>
        <p:nvPicPr>
          <p:cNvPr id="9" name="Slika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572499" y="4246519"/>
            <a:ext cx="1804793" cy="947516"/>
          </a:xfrm>
          <a:prstGeom prst="rect">
            <a:avLst/>
          </a:prstGeom>
        </p:spPr>
      </p:pic>
      <p:pic>
        <p:nvPicPr>
          <p:cNvPr id="10" name="Slika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732105" y="5328972"/>
            <a:ext cx="4155182" cy="6760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42274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Volonteri Dabra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68747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hr-HR" dirty="0"/>
              <a:t>Darija Dasović Rakijašić, Sanja Pavlović </a:t>
            </a:r>
            <a:r>
              <a:rPr lang="hr-HR" dirty="0" err="1"/>
              <a:t>Šijanović</a:t>
            </a:r>
            <a:r>
              <a:rPr lang="hr-HR" dirty="0"/>
              <a:t>, </a:t>
            </a:r>
            <a:r>
              <a:rPr lang="hr-HR" dirty="0" smtClean="0"/>
              <a:t>Karolina </a:t>
            </a:r>
            <a:r>
              <a:rPr lang="hr-HR" dirty="0" err="1" smtClean="0"/>
              <a:t>Brlek</a:t>
            </a:r>
            <a:r>
              <a:rPr lang="hr-HR" dirty="0" smtClean="0"/>
              <a:t>, Iva </a:t>
            </a:r>
            <a:r>
              <a:rPr lang="hr-HR" dirty="0" err="1"/>
              <a:t>Mihalic</a:t>
            </a:r>
            <a:r>
              <a:rPr lang="hr-HR" dirty="0"/>
              <a:t> Krčmar, Maja Kalebić, Bojana Trivanović, Vesna Tomić, Goran Podunavac, Sanda Šutalo, </a:t>
            </a:r>
            <a:r>
              <a:rPr lang="hr-HR" dirty="0" smtClean="0"/>
              <a:t>Jadranka </a:t>
            </a:r>
            <a:r>
              <a:rPr lang="hr-HR" dirty="0"/>
              <a:t>Cesarec, Željka Zagorac, Daniela Usmiani, Alma Šuto, Loredana Zima </a:t>
            </a:r>
            <a:r>
              <a:rPr lang="hr-HR" dirty="0" err="1"/>
              <a:t>Krnelić</a:t>
            </a:r>
            <a:r>
              <a:rPr lang="hr-HR" dirty="0"/>
              <a:t>, Sanja </a:t>
            </a:r>
            <a:r>
              <a:rPr lang="hr-HR" dirty="0" err="1"/>
              <a:t>Janeš</a:t>
            </a:r>
            <a:r>
              <a:rPr lang="hr-HR" dirty="0"/>
              <a:t>, Jasmina Purgar, Maja Jurić-Babaja, Ela Veža, Marica Jurec, Marija </a:t>
            </a:r>
            <a:r>
              <a:rPr lang="hr-HR" dirty="0" err="1"/>
              <a:t>Maloča</a:t>
            </a:r>
            <a:r>
              <a:rPr lang="hr-HR" dirty="0"/>
              <a:t>, Mirna </a:t>
            </a:r>
            <a:r>
              <a:rPr lang="hr-HR" dirty="0" err="1"/>
              <a:t>Grbec</a:t>
            </a:r>
            <a:r>
              <a:rPr lang="hr-HR" dirty="0"/>
              <a:t>, Ivana Gugić, Milena Laco, Judita Bojić, Biljana Stipetić, Vlatka Jeras, Daniela </a:t>
            </a:r>
            <a:r>
              <a:rPr lang="hr-HR" dirty="0" err="1"/>
              <a:t>Orlović</a:t>
            </a:r>
            <a:r>
              <a:rPr lang="hr-HR" dirty="0"/>
              <a:t>, Ljubica Gorički, Danijel Forjan, Dražena Potočki, Tamara </a:t>
            </a:r>
            <a:r>
              <a:rPr lang="hr-HR" dirty="0" smtClean="0"/>
              <a:t>Vučković, </a:t>
            </a:r>
            <a:r>
              <a:rPr lang="hr-HR" dirty="0"/>
              <a:t>Maristela </a:t>
            </a:r>
            <a:r>
              <a:rPr lang="hr-HR" dirty="0" err="1"/>
              <a:t>Rubić</a:t>
            </a:r>
            <a:r>
              <a:rPr lang="hr-HR" dirty="0"/>
              <a:t>, Slađana </a:t>
            </a:r>
            <a:r>
              <a:rPr lang="hr-HR" dirty="0" err="1"/>
              <a:t>Benkus</a:t>
            </a:r>
            <a:r>
              <a:rPr lang="hr-HR" dirty="0"/>
              <a:t>, Nikola </a:t>
            </a:r>
            <a:r>
              <a:rPr lang="hr-HR" dirty="0" err="1" smtClean="0"/>
              <a:t>Mihočka</a:t>
            </a:r>
            <a:r>
              <a:rPr lang="hr-HR" dirty="0" smtClean="0"/>
              <a:t>, Hrvoje </a:t>
            </a:r>
            <a:r>
              <a:rPr lang="hr-HR" dirty="0"/>
              <a:t>Šimić, Ivana </a:t>
            </a:r>
            <a:r>
              <a:rPr lang="hr-HR" dirty="0" err="1"/>
              <a:t>Budija</a:t>
            </a:r>
            <a:r>
              <a:rPr lang="hr-HR" dirty="0"/>
              <a:t>, Ivana Zlatarić, Darka Sudarević, Nikolina Bubica, Nataša Bek, Đurđa </a:t>
            </a:r>
            <a:r>
              <a:rPr lang="hr-HR" dirty="0" err="1"/>
              <a:t>Trupinić</a:t>
            </a:r>
            <a:r>
              <a:rPr lang="hr-HR" dirty="0"/>
              <a:t>, Antonela </a:t>
            </a:r>
            <a:r>
              <a:rPr lang="hr-HR" dirty="0" err="1"/>
              <a:t>Czwyk</a:t>
            </a:r>
            <a:r>
              <a:rPr lang="hr-HR" dirty="0"/>
              <a:t> Marić, Viktorija </a:t>
            </a:r>
            <a:r>
              <a:rPr lang="hr-HR" dirty="0" smtClean="0"/>
              <a:t>Hržica, Predrag Brođanac, Lidija Kralj, Renata Harapin Mehkek</a:t>
            </a:r>
            <a:r>
              <a:rPr lang="hr-HR" dirty="0"/>
              <a:t>, Branka </a:t>
            </a:r>
            <a:r>
              <a:rPr lang="hr-HR" dirty="0" err="1"/>
              <a:t>Pastuović</a:t>
            </a:r>
            <a:r>
              <a:rPr lang="hr-HR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7952036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Online natjecanje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838200" y="1459832"/>
            <a:ext cx="10515600" cy="5165557"/>
          </a:xfrm>
        </p:spPr>
        <p:txBody>
          <a:bodyPr>
            <a:normAutofit/>
          </a:bodyPr>
          <a:lstStyle/>
          <a:p>
            <a:r>
              <a:rPr lang="hr-HR" sz="3900" dirty="0" smtClean="0">
                <a:solidFill>
                  <a:srgbClr val="0070C0"/>
                </a:solidFill>
              </a:rPr>
              <a:t>Probno natjecanje od</a:t>
            </a:r>
            <a:r>
              <a:rPr lang="hr-HR" sz="3900" dirty="0">
                <a:solidFill>
                  <a:srgbClr val="0070C0"/>
                </a:solidFill>
              </a:rPr>
              <a:t> </a:t>
            </a:r>
            <a:r>
              <a:rPr lang="hr-HR" sz="3900" b="1" dirty="0">
                <a:solidFill>
                  <a:srgbClr val="0070C0"/>
                </a:solidFill>
              </a:rPr>
              <a:t>26. do 30. rujna 2016</a:t>
            </a:r>
            <a:r>
              <a:rPr lang="hr-HR" sz="3900" b="1" dirty="0" smtClean="0">
                <a:solidFill>
                  <a:srgbClr val="0070C0"/>
                </a:solidFill>
              </a:rPr>
              <a:t>.</a:t>
            </a:r>
          </a:p>
          <a:p>
            <a:pPr lvl="1"/>
            <a:r>
              <a:rPr lang="hr-HR" sz="3500" b="1" dirty="0">
                <a:solidFill>
                  <a:srgbClr val="0070C0"/>
                </a:solidFill>
              </a:rPr>
              <a:t>3</a:t>
            </a:r>
            <a:r>
              <a:rPr lang="hr-HR" sz="3500" b="1" dirty="0" smtClean="0">
                <a:solidFill>
                  <a:srgbClr val="0070C0"/>
                </a:solidFill>
              </a:rPr>
              <a:t> razine: </a:t>
            </a:r>
            <a:r>
              <a:rPr lang="hr-HR" sz="3500" dirty="0" smtClean="0">
                <a:solidFill>
                  <a:srgbClr val="0070C0"/>
                </a:solidFill>
              </a:rPr>
              <a:t>niži razredi OŠ, viši razredi OŠ i SŠ</a:t>
            </a:r>
          </a:p>
          <a:p>
            <a:r>
              <a:rPr lang="hr-HR" sz="3900" dirty="0" err="1" smtClean="0"/>
              <a:t>CARNetov</a:t>
            </a:r>
            <a:r>
              <a:rPr lang="hr-HR" sz="3900" dirty="0" smtClean="0"/>
              <a:t> </a:t>
            </a:r>
            <a:r>
              <a:rPr lang="hr-HR" sz="3900" dirty="0" err="1" smtClean="0"/>
              <a:t>Loomen</a:t>
            </a:r>
            <a:r>
              <a:rPr lang="hr-HR" sz="3900" dirty="0" smtClean="0"/>
              <a:t>, AAI @skole.hr </a:t>
            </a:r>
          </a:p>
          <a:p>
            <a:r>
              <a:rPr lang="hr-HR" sz="3900" dirty="0" smtClean="0"/>
              <a:t>15 zadataka za 45 minuta</a:t>
            </a:r>
          </a:p>
          <a:p>
            <a:pPr marL="0" indent="0">
              <a:buNone/>
            </a:pPr>
            <a:endParaRPr lang="hr-HR" sz="3200" dirty="0"/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51394" y="4014651"/>
            <a:ext cx="3710488" cy="2115482"/>
          </a:xfrm>
          <a:prstGeom prst="rect">
            <a:avLst/>
          </a:prstGeom>
        </p:spPr>
      </p:pic>
      <p:pic>
        <p:nvPicPr>
          <p:cNvPr id="5" name="Slika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2369" y="5774591"/>
            <a:ext cx="2354952" cy="9637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886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Probno natjecanje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0050" y="1446575"/>
            <a:ext cx="11391900" cy="4905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536861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3159" y="237309"/>
            <a:ext cx="10887075" cy="6400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5885179"/>
      </p:ext>
    </p:extLst>
  </p:cSld>
  <p:clrMapOvr>
    <a:masterClrMapping/>
  </p:clrMapOvr>
</p:sld>
</file>

<file path=ppt/theme/theme1.xml><?xml version="1.0" encoding="utf-8"?>
<a:theme xmlns:a="http://schemas.openxmlformats.org/drawingml/2006/main" name="Tema sustava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sustava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378</TotalTime>
  <Words>594</Words>
  <Application>Microsoft Office PowerPoint</Application>
  <PresentationFormat>Široki zaslon</PresentationFormat>
  <Paragraphs>73</Paragraphs>
  <Slides>25</Slides>
  <Notes>1</Notes>
  <HiddenSlides>0</HiddenSlides>
  <MMClips>0</MMClips>
  <ScaleCrop>false</ScaleCrop>
  <HeadingPairs>
    <vt:vector size="6" baseType="variant">
      <vt:variant>
        <vt:lpstr>Korišteni fontovi</vt:lpstr>
      </vt:variant>
      <vt:variant>
        <vt:i4>5</vt:i4>
      </vt:variant>
      <vt:variant>
        <vt:lpstr>Tema</vt:lpstr>
      </vt:variant>
      <vt:variant>
        <vt:i4>1</vt:i4>
      </vt:variant>
      <vt:variant>
        <vt:lpstr>Naslovi slajdova</vt:lpstr>
      </vt:variant>
      <vt:variant>
        <vt:i4>25</vt:i4>
      </vt:variant>
    </vt:vector>
  </HeadingPairs>
  <TitlesOfParts>
    <vt:vector size="31" baseType="lpstr">
      <vt:lpstr>Arial</vt:lpstr>
      <vt:lpstr>Calibri</vt:lpstr>
      <vt:lpstr>Calibri Light</vt:lpstr>
      <vt:lpstr>Verdana</vt:lpstr>
      <vt:lpstr>Wingdings</vt:lpstr>
      <vt:lpstr>Tema sustava Office</vt:lpstr>
      <vt:lpstr>Dabar</vt:lpstr>
      <vt:lpstr>Međunarodna inicijativa Bebras (Dabar)</vt:lpstr>
      <vt:lpstr>Računalno razmišljanje</vt:lpstr>
      <vt:lpstr>Povijest</vt:lpstr>
      <vt:lpstr>U Hrvatskoj</vt:lpstr>
      <vt:lpstr>Volonteri Dabra</vt:lpstr>
      <vt:lpstr>Online natjecanje</vt:lpstr>
      <vt:lpstr>Probno natjecanje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Svjetski tjedan Dabra</vt:lpstr>
      <vt:lpstr>60 učenika</vt:lpstr>
      <vt:lpstr>255 učenika</vt:lpstr>
      <vt:lpstr>840 učenika</vt:lpstr>
      <vt:lpstr>739 učenika</vt:lpstr>
      <vt:lpstr>458 učenika</vt:lpstr>
      <vt:lpstr>Primjer 1. Koja narukvica odgovara?</vt:lpstr>
      <vt:lpstr>Primjer 1. Koja narukvica odgovara?</vt:lpstr>
      <vt:lpstr>PowerPoint prezentacija</vt:lpstr>
      <vt:lpstr>PowerPoint prezentacija</vt:lpstr>
      <vt:lpstr>PowerPoint prezentacija</vt:lpstr>
      <vt:lpstr>PowerPoint prezentacija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prezentacija</dc:title>
  <dc:creator>Lidija Kralj</dc:creator>
  <cp:lastModifiedBy>Lidija Kralj</cp:lastModifiedBy>
  <cp:revision>66</cp:revision>
  <dcterms:created xsi:type="dcterms:W3CDTF">2016-08-29T17:51:08Z</dcterms:created>
  <dcterms:modified xsi:type="dcterms:W3CDTF">2016-11-09T05:12:35Z</dcterms:modified>
</cp:coreProperties>
</file>