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83" r:id="rId2"/>
    <p:sldId id="274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56" r:id="rId13"/>
    <p:sldId id="257" r:id="rId14"/>
    <p:sldId id="258" r:id="rId15"/>
    <p:sldId id="259" r:id="rId16"/>
    <p:sldId id="260" r:id="rId17"/>
    <p:sldId id="269" r:id="rId18"/>
    <p:sldId id="261" r:id="rId19"/>
    <p:sldId id="262" r:id="rId20"/>
    <p:sldId id="263" r:id="rId21"/>
    <p:sldId id="264" r:id="rId22"/>
    <p:sldId id="266" r:id="rId23"/>
    <p:sldId id="267" r:id="rId24"/>
    <p:sldId id="268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560"/>
  </p:normalViewPr>
  <p:slideViewPr>
    <p:cSldViewPr snapToGrid="0" snapToObjects="1">
      <p:cViewPr varScale="1">
        <p:scale>
          <a:sx n="93" d="100"/>
          <a:sy n="93" d="100"/>
        </p:scale>
        <p:origin x="5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B5942-39ED-5242-9910-E815390DB163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63052-31B1-7B42-B9A4-E6517EA51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63052-31B1-7B42-B9A4-E6517EA517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2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NSK </a:t>
            </a:r>
            <a:r>
              <a:rPr lang="en-US" dirty="0" err="1" smtClean="0"/>
              <a:t>tražilica</a:t>
            </a:r>
            <a:r>
              <a:rPr lang="en-US" dirty="0" smtClean="0"/>
              <a:t> </a:t>
            </a:r>
            <a:r>
              <a:rPr lang="en-US" dirty="0" err="1" smtClean="0"/>
              <a:t>knjiga</a:t>
            </a:r>
            <a:r>
              <a:rPr lang="en-US" dirty="0" smtClean="0"/>
              <a:t>, KGZ Ili</a:t>
            </a:r>
            <a:r>
              <a:rPr lang="en-US" baseline="0" dirty="0" smtClean="0"/>
              <a:t> amazon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63052-31B1-7B42-B9A4-E6517EA517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2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1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9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4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7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0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3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2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0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D613F-0C4F-234B-AE8A-3097C9312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iM65X1" TargetMode="External"/><Relationship Id="rId4" Type="http://schemas.openxmlformats.org/officeDocument/2006/relationships/hyperlink" Target="http://goo.gl/x9OFs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rtal.opendiscoveryspace.eu/edu-object/sea-organ-83069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uskalo.hr/" TargetMode="External"/><Relationship Id="rId4" Type="http://schemas.openxmlformats.org/officeDocument/2006/relationships/hyperlink" Target="http://www.ebay.com/" TargetMode="External"/><Relationship Id="rId5" Type="http://schemas.openxmlformats.org/officeDocument/2006/relationships/hyperlink" Target="http://portal.opendiscoveryspace.eu/repository-too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net.hr/test/metapodaci" TargetMode="Externa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iM65X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epozitorij@carnet.h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srce.unizg.hr/files/srce/docs/otvoreni-pristup/creative_commons_licence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time_continue=2&amp;v=CUVW5fhQP2k" TargetMode="Externa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Priprema i objava digitalnih nastavnih materijala na </a:t>
            </a:r>
            <a:r>
              <a:rPr lang="hr-HR" sz="5400" b="1" dirty="0" err="1" smtClean="0">
                <a:solidFill>
                  <a:schemeClr val="accent1">
                    <a:lumMod val="75000"/>
                  </a:schemeClr>
                </a:solidFill>
              </a:rPr>
              <a:t>CARNetovom</a:t>
            </a:r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 repozitoriju 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Renata </a:t>
            </a:r>
            <a:r>
              <a:rPr lang="hr-HR" sz="2800" dirty="0" err="1" smtClean="0">
                <a:solidFill>
                  <a:schemeClr val="accent1">
                    <a:lumMod val="50000"/>
                  </a:schemeClr>
                </a:solidFill>
              </a:rPr>
              <a:t>Šimunko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 i Jasminka Maravić</a:t>
            </a:r>
          </a:p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Hrvatska akademska i istraživačka mreža - </a:t>
            </a:r>
            <a:r>
              <a:rPr lang="hr-HR" sz="2800" dirty="0" err="1" smtClean="0">
                <a:solidFill>
                  <a:schemeClr val="accent1">
                    <a:lumMod val="50000"/>
                  </a:schemeClr>
                </a:solidFill>
              </a:rPr>
              <a:t>CARNet</a:t>
            </a:r>
            <a:endParaRPr lang="hr-H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Otvoreno obrazovanje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posljednjem desetljeću, jača globalni interes za otvorenim obrazovanjem, što brojnim zagovornicima (uključujući Europsku komisiju i UNESCO među ostalima) predstavlja moguće rješenje potrebe za  visokim obrazovanje što većeg broja stanovnika u vrijeme financijske krize.</a:t>
            </a:r>
          </a:p>
          <a:p>
            <a:r>
              <a:rPr lang="hr-HR" dirty="0" smtClean="0"/>
              <a:t>Tvrdnja zagovornika otvorenog obrazovanja je da ono ima moć da se demokratiziraju znanje i obrazovanje, osigura bolji pristup i kvaliteta obrazovanja, te da ima snagu pridonijeti općoj pozitivnoj društvenoj preobrazbi.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Vježba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Pomoću obrasca za evaluaciju digitalnih nastavnih materijala procijenite materijale na sljedećim poveznicama:</a:t>
            </a:r>
            <a:br>
              <a:rPr lang="hr-HR" dirty="0" smtClean="0"/>
            </a:br>
            <a:endParaRPr lang="en-US" dirty="0">
              <a:hlinkClick r:id="rId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goo.gl/iM65X1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goo.gl/x9OFsn</a:t>
            </a:r>
            <a:r>
              <a:rPr lang="en-US" dirty="0" smtClean="0"/>
              <a:t>       </a:t>
            </a:r>
            <a:endParaRPr lang="en-US" dirty="0"/>
          </a:p>
          <a:p>
            <a:endParaRPr lang="en-US" dirty="0" smtClean="0"/>
          </a:p>
          <a:p>
            <a:r>
              <a:rPr lang="hr-HR" dirty="0" smtClean="0"/>
              <a:t>Predstavnici grupa prezentiraju rezultate evaluacije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Repozitorij digitalnih obrazovnih sadržaja i </a:t>
            </a:r>
            <a:r>
              <a:rPr lang="hr-HR" b="1" dirty="0" err="1" smtClean="0">
                <a:solidFill>
                  <a:schemeClr val="accent1">
                    <a:lumMod val="75000"/>
                  </a:schemeClr>
                </a:solidFill>
              </a:rPr>
              <a:t>metapodaci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Repozitorij digitalnih obrazovnih sadržaja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informacijski sustav za skladištenje i pretraživanje digitalnih obrazovnih sadržaja </a:t>
            </a:r>
          </a:p>
          <a:p>
            <a:r>
              <a:rPr lang="hr-HR" dirty="0" smtClean="0"/>
              <a:t>e-Škole: Uspostava sustava razvoja digitalno zrelih škola (pilot projekt) </a:t>
            </a:r>
          </a:p>
          <a:p>
            <a:r>
              <a:rPr lang="hr-HR" dirty="0" smtClean="0"/>
              <a:t>sadržaji: </a:t>
            </a:r>
          </a:p>
          <a:p>
            <a:pPr lvl="1"/>
            <a:r>
              <a:rPr lang="hr-HR" dirty="0" smtClean="0"/>
              <a:t>digitalni obrazovni sadržaji koji nastanu tijekom projekta (nastavni sadržaji, scenariji učenja…)</a:t>
            </a:r>
          </a:p>
          <a:p>
            <a:pPr lvl="1"/>
            <a:r>
              <a:rPr lang="hr-HR" dirty="0" smtClean="0"/>
              <a:t>obrazovni, informativni i dokumentarni sadržaji s </a:t>
            </a:r>
            <a:r>
              <a:rPr lang="hr-HR" dirty="0" err="1" smtClean="0"/>
              <a:t>CARNetovih</a:t>
            </a:r>
            <a:r>
              <a:rPr lang="hr-HR" dirty="0" smtClean="0"/>
              <a:t> webova: </a:t>
            </a:r>
            <a:r>
              <a:rPr lang="hr-HR" dirty="0" err="1" smtClean="0"/>
              <a:t>Moodle</a:t>
            </a:r>
            <a:r>
              <a:rPr lang="hr-HR" dirty="0" smtClean="0"/>
              <a:t>, Nikola Tesla, Libar, </a:t>
            </a:r>
            <a:r>
              <a:rPr lang="hr-HR" dirty="0" err="1" smtClean="0"/>
              <a:t>eLektire</a:t>
            </a:r>
            <a:r>
              <a:rPr lang="hr-HR" dirty="0" smtClean="0"/>
              <a:t>, Portal za škole, </a:t>
            </a:r>
            <a:r>
              <a:rPr lang="hr-HR" dirty="0" err="1" smtClean="0"/>
              <a:t>eKnjižnica</a:t>
            </a:r>
            <a:r>
              <a:rPr lang="hr-HR" dirty="0" smtClean="0"/>
              <a:t>, </a:t>
            </a:r>
            <a:r>
              <a:rPr lang="hr-HR" dirty="0" err="1" smtClean="0"/>
              <a:t>CARNet</a:t>
            </a:r>
            <a:r>
              <a:rPr lang="hr-HR" dirty="0" smtClean="0"/>
              <a:t> Meduza, CUC zbornici radova</a:t>
            </a:r>
          </a:p>
          <a:p>
            <a:pPr lvl="1"/>
            <a:r>
              <a:rPr lang="hr-HR" dirty="0" smtClean="0"/>
              <a:t>digitalni obrazovni sadržaji nastavnika i izdavača</a:t>
            </a:r>
          </a:p>
          <a:p>
            <a:pPr marL="457200" lvl="1" indent="0">
              <a:buNone/>
            </a:pPr>
            <a:endParaRPr lang="hr-HR" dirty="0" smtClean="0"/>
          </a:p>
          <a:p>
            <a:pPr marL="457200" lvl="1" indent="0">
              <a:buNone/>
            </a:pPr>
            <a:r>
              <a:rPr lang="hr-HR" dirty="0" smtClean="0"/>
              <a:t>-&gt; svima će se moći pristupiti s jednog središnjeg mjesta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36" y="4614286"/>
            <a:ext cx="2484628" cy="204578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Glavne odlike sustava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pretraživanje sustava koristeći tražilicu i filtere ili strukturu (školski predmeti i podjela znanosti)</a:t>
            </a:r>
          </a:p>
          <a:p>
            <a:r>
              <a:rPr lang="hr-HR" dirty="0" smtClean="0"/>
              <a:t>preuzimanje materijala</a:t>
            </a:r>
          </a:p>
          <a:p>
            <a:r>
              <a:rPr lang="hr-HR" dirty="0" smtClean="0"/>
              <a:t>povezan s drugim </a:t>
            </a:r>
            <a:r>
              <a:rPr lang="hr-HR" dirty="0" err="1" smtClean="0"/>
              <a:t>CARNetovim</a:t>
            </a:r>
            <a:r>
              <a:rPr lang="hr-HR" dirty="0" smtClean="0"/>
              <a:t> sustavima - pretraživanjem njega pretražujemo ih sve</a:t>
            </a:r>
          </a:p>
          <a:p>
            <a:pPr lvl="1"/>
            <a:r>
              <a:rPr lang="hr-HR" dirty="0" smtClean="0"/>
              <a:t>rezultati pretrage: popis materijala koji se nalaze posvuda i pristup materijalima na izvornim mjestima</a:t>
            </a:r>
          </a:p>
          <a:p>
            <a:r>
              <a:rPr lang="hr-HR" dirty="0" smtClean="0"/>
              <a:t>nastavnici će moći direktno unositi svoje materijale </a:t>
            </a:r>
          </a:p>
          <a:p>
            <a:r>
              <a:rPr lang="hr-HR" dirty="0" smtClean="0"/>
              <a:t>društveni aspekti: dijeljenje, preporuke, praćenje, komentiranje, </a:t>
            </a:r>
            <a:r>
              <a:rPr lang="hr-HR" dirty="0" err="1" smtClean="0"/>
              <a:t>lajkanje</a:t>
            </a:r>
            <a:r>
              <a:rPr lang="hr-HR" dirty="0" smtClean="0"/>
              <a:t>… </a:t>
            </a:r>
          </a:p>
          <a:p>
            <a:r>
              <a:rPr lang="hr-HR" dirty="0" smtClean="0"/>
              <a:t>u budućnosti – povezivanja i sa sustavima drugih ustanova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Faze razvoja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sustav kreće u izradu</a:t>
            </a:r>
          </a:p>
          <a:p>
            <a:r>
              <a:rPr lang="hr-HR" dirty="0" smtClean="0"/>
              <a:t>prva faza: proljeće 2017. godine - osnovne funkcionalnosti sustava</a:t>
            </a:r>
          </a:p>
          <a:p>
            <a:r>
              <a:rPr lang="hr-HR" dirty="0" smtClean="0"/>
              <a:t>druga faza: ljeto 2017. - povezivanje s </a:t>
            </a:r>
            <a:r>
              <a:rPr lang="hr-HR" dirty="0" err="1" smtClean="0"/>
              <a:t>CARNetovim</a:t>
            </a:r>
            <a:r>
              <a:rPr lang="hr-HR" dirty="0" smtClean="0"/>
              <a:t> sustavima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Organizacija podataka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pomaže kvalitetnom pretraživanju i opisivanju materijala koji su sadržani u sustavu</a:t>
            </a:r>
          </a:p>
          <a:p>
            <a:r>
              <a:rPr lang="hr-HR" dirty="0" smtClean="0"/>
              <a:t>materijali će biti organizirani prema međunarodno priznatom otvorenom standardu za opisivanje objekata učenja (LOM standard - </a:t>
            </a:r>
            <a:r>
              <a:rPr lang="hr-HR" i="1" dirty="0" err="1" smtClean="0"/>
              <a:t>Learning</a:t>
            </a:r>
            <a:r>
              <a:rPr lang="hr-HR" i="1" dirty="0" smtClean="0"/>
              <a:t> </a:t>
            </a:r>
            <a:r>
              <a:rPr lang="hr-HR" i="1" dirty="0" err="1" smtClean="0"/>
              <a:t>Object</a:t>
            </a:r>
            <a:r>
              <a:rPr lang="hr-HR" i="1" dirty="0" smtClean="0"/>
              <a:t> </a:t>
            </a:r>
            <a:r>
              <a:rPr lang="hr-HR" i="1" dirty="0" err="1" smtClean="0"/>
              <a:t>Metadata</a:t>
            </a:r>
            <a:r>
              <a:rPr lang="hr-HR" dirty="0" smtClean="0"/>
              <a:t>) </a:t>
            </a:r>
          </a:p>
          <a:p>
            <a:r>
              <a:rPr lang="hr-HR" dirty="0" smtClean="0"/>
              <a:t>svrha standardiziranog modela </a:t>
            </a:r>
            <a:r>
              <a:rPr lang="hr-HR" dirty="0" err="1" smtClean="0"/>
              <a:t>metapodataka</a:t>
            </a:r>
            <a:endParaRPr lang="hr-HR" dirty="0" smtClean="0"/>
          </a:p>
          <a:p>
            <a:pPr lvl="1"/>
            <a:r>
              <a:rPr lang="hr-HR" dirty="0" smtClean="0"/>
              <a:t>podržavanje višestrukog korištenja materijala, </a:t>
            </a:r>
          </a:p>
          <a:p>
            <a:pPr lvl="1"/>
            <a:r>
              <a:rPr lang="hr-HR" dirty="0" smtClean="0"/>
              <a:t>olakšavanje njihova pronalaženja te </a:t>
            </a:r>
          </a:p>
          <a:p>
            <a:pPr lvl="1"/>
            <a:r>
              <a:rPr lang="hr-HR" dirty="0" smtClean="0"/>
              <a:t>omogućavanje </a:t>
            </a:r>
            <a:r>
              <a:rPr lang="hr-HR" dirty="0" err="1" smtClean="0"/>
              <a:t>interoperabilnosti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Što to konkretno znači?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primjer 1: </a:t>
            </a:r>
            <a:r>
              <a:rPr lang="hr-HR" dirty="0" smtClean="0">
                <a:hlinkClick r:id="rId3"/>
              </a:rPr>
              <a:t>http://www.njuskalo.hr</a:t>
            </a:r>
            <a:r>
              <a:rPr lang="hr-HR" dirty="0" smtClean="0"/>
              <a:t> </a:t>
            </a:r>
          </a:p>
          <a:p>
            <a:r>
              <a:rPr lang="hr-HR" dirty="0" smtClean="0"/>
              <a:t>primjer 2: </a:t>
            </a:r>
            <a:r>
              <a:rPr lang="hr-HR" dirty="0" smtClean="0">
                <a:hlinkClick r:id="rId4"/>
              </a:rPr>
              <a:t>http://www.ebay.com</a:t>
            </a:r>
            <a:r>
              <a:rPr lang="hr-HR" dirty="0" smtClean="0"/>
              <a:t> </a:t>
            </a:r>
          </a:p>
          <a:p>
            <a:r>
              <a:rPr lang="hr-HR" dirty="0" smtClean="0"/>
              <a:t>primjer 3: </a:t>
            </a:r>
            <a:r>
              <a:rPr lang="hr-HR" dirty="0" smtClean="0">
                <a:hlinkClick r:id="rId5"/>
              </a:rPr>
              <a:t>http://portal.opendiscoveryspace.eu/repository-tool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r>
              <a:rPr lang="hr-HR" dirty="0" smtClean="0"/>
              <a:t>pri unosu ovih objekata u sustav netko je unio podatke o njima – </a:t>
            </a:r>
            <a:r>
              <a:rPr lang="hr-HR" dirty="0" err="1" smtClean="0"/>
              <a:t>metapodatke</a:t>
            </a:r>
            <a:r>
              <a:rPr lang="hr-HR" dirty="0" smtClean="0"/>
              <a:t> – koji su: </a:t>
            </a:r>
          </a:p>
          <a:p>
            <a:pPr lvl="1"/>
            <a:r>
              <a:rPr lang="hr-HR" dirty="0" smtClean="0"/>
              <a:t>meni kao korisniku pomogli u pretrazi</a:t>
            </a:r>
          </a:p>
          <a:p>
            <a:pPr lvl="1"/>
            <a:r>
              <a:rPr lang="hr-HR" dirty="0" smtClean="0"/>
              <a:t>osobi koja prodaje pomogli da ju više korisnika pronađe</a:t>
            </a:r>
          </a:p>
          <a:p>
            <a:pPr lvl="1"/>
            <a:r>
              <a:rPr lang="hr-HR" dirty="0" smtClean="0"/>
              <a:t>sustavu omogućavaju </a:t>
            </a:r>
            <a:r>
              <a:rPr lang="hr-HR" dirty="0" err="1" smtClean="0"/>
              <a:t>interoperabilnost</a:t>
            </a:r>
            <a:r>
              <a:rPr lang="hr-HR" dirty="0" smtClean="0"/>
              <a:t> i povezivanje s drugim sustavima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Metapodaci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Def: </a:t>
            </a:r>
            <a:r>
              <a:rPr lang="hr-HR" dirty="0" err="1" smtClean="0"/>
              <a:t>Metapodaci</a:t>
            </a:r>
            <a:r>
              <a:rPr lang="hr-HR" dirty="0" smtClean="0"/>
              <a:t> su podaci o podacima.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engl. </a:t>
            </a:r>
            <a:r>
              <a:rPr lang="hr-HR" i="1" dirty="0" err="1" smtClean="0"/>
              <a:t>metadata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i="1" dirty="0" smtClean="0"/>
              <a:t>= a set </a:t>
            </a:r>
            <a:r>
              <a:rPr lang="hr-HR" i="1" dirty="0" err="1" smtClean="0"/>
              <a:t>of</a:t>
            </a:r>
            <a:r>
              <a:rPr lang="hr-HR" i="1" dirty="0" smtClean="0"/>
              <a:t> data </a:t>
            </a:r>
            <a:r>
              <a:rPr lang="hr-HR" i="1" dirty="0" err="1" smtClean="0"/>
              <a:t>that</a:t>
            </a:r>
            <a:r>
              <a:rPr lang="hr-HR" i="1" dirty="0" smtClean="0"/>
              <a:t> </a:t>
            </a:r>
            <a:r>
              <a:rPr lang="hr-HR" i="1" dirty="0" err="1" smtClean="0"/>
              <a:t>describes</a:t>
            </a:r>
            <a:r>
              <a:rPr lang="hr-HR" i="1" dirty="0" smtClean="0"/>
              <a:t> </a:t>
            </a:r>
            <a:r>
              <a:rPr lang="hr-HR" i="1" dirty="0" err="1" smtClean="0"/>
              <a:t>and</a:t>
            </a:r>
            <a:r>
              <a:rPr lang="hr-HR" i="1" dirty="0" smtClean="0"/>
              <a:t> </a:t>
            </a:r>
            <a:r>
              <a:rPr lang="hr-HR" i="1" dirty="0" err="1" smtClean="0"/>
              <a:t>gives</a:t>
            </a:r>
            <a:r>
              <a:rPr lang="hr-HR" i="1" dirty="0" smtClean="0"/>
              <a:t> </a:t>
            </a:r>
            <a:r>
              <a:rPr lang="hr-HR" i="1" dirty="0" err="1" smtClean="0"/>
              <a:t>information</a:t>
            </a:r>
            <a:r>
              <a:rPr lang="hr-HR" i="1" dirty="0" smtClean="0"/>
              <a:t> </a:t>
            </a:r>
            <a:r>
              <a:rPr lang="hr-HR" i="1" dirty="0" err="1" smtClean="0"/>
              <a:t>about</a:t>
            </a:r>
            <a:r>
              <a:rPr lang="hr-HR" i="1" dirty="0" smtClean="0"/>
              <a:t> </a:t>
            </a:r>
            <a:r>
              <a:rPr lang="hr-HR" i="1" dirty="0" err="1" smtClean="0"/>
              <a:t>other</a:t>
            </a:r>
            <a:r>
              <a:rPr lang="hr-HR" i="1" dirty="0" smtClean="0"/>
              <a:t> data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set podataka koji opisuje drugi podatak (sadržaj) i informira o njemu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LOM standard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LOM (</a:t>
            </a:r>
            <a:r>
              <a:rPr lang="hr-HR" i="1" dirty="0" err="1" smtClean="0"/>
              <a:t>Learning</a:t>
            </a:r>
            <a:r>
              <a:rPr lang="hr-HR" i="1" dirty="0" smtClean="0"/>
              <a:t> </a:t>
            </a:r>
            <a:r>
              <a:rPr lang="hr-HR" i="1" dirty="0" err="1" smtClean="0"/>
              <a:t>Object</a:t>
            </a:r>
            <a:r>
              <a:rPr lang="hr-HR" i="1" dirty="0" smtClean="0"/>
              <a:t> </a:t>
            </a:r>
            <a:r>
              <a:rPr lang="hr-HR" i="1" dirty="0" err="1" smtClean="0"/>
              <a:t>Metadata</a:t>
            </a:r>
            <a:r>
              <a:rPr lang="hr-HR" i="1" dirty="0" smtClean="0"/>
              <a:t>) </a:t>
            </a:r>
            <a:r>
              <a:rPr lang="hr-HR" dirty="0" smtClean="0"/>
              <a:t>standard - međunarodno priznati otvoreni standard za opisivanje objekata učenja (IEEE 1484.12.1 – 2002 </a:t>
            </a:r>
            <a:r>
              <a:rPr lang="hr-HR" i="1" dirty="0" smtClean="0"/>
              <a:t>Standard for </a:t>
            </a:r>
            <a:r>
              <a:rPr lang="hr-HR" i="1" dirty="0" err="1" smtClean="0"/>
              <a:t>Learning</a:t>
            </a:r>
            <a:r>
              <a:rPr lang="hr-HR" i="1" dirty="0" smtClean="0"/>
              <a:t> </a:t>
            </a:r>
            <a:r>
              <a:rPr lang="hr-HR" i="1" dirty="0" err="1" smtClean="0"/>
              <a:t>Object</a:t>
            </a:r>
            <a:r>
              <a:rPr lang="hr-HR" i="1" dirty="0" smtClean="0"/>
              <a:t> </a:t>
            </a:r>
            <a:r>
              <a:rPr lang="hr-HR" i="1" dirty="0" err="1" smtClean="0"/>
              <a:t>Metadata</a:t>
            </a:r>
            <a:r>
              <a:rPr lang="hr-HR" dirty="0" smtClean="0"/>
              <a:t>) </a:t>
            </a:r>
          </a:p>
          <a:p>
            <a:r>
              <a:rPr lang="hr-HR" dirty="0" smtClean="0"/>
              <a:t>standard pomoću kojega će svaki materijal koji repozitorij sadrži biti opisan jednakim setom </a:t>
            </a:r>
            <a:r>
              <a:rPr lang="hr-HR" dirty="0" err="1" smtClean="0"/>
              <a:t>metapodataka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LOM standard definira 9 podgrupa </a:t>
            </a:r>
            <a:r>
              <a:rPr lang="hr-HR" dirty="0" err="1" smtClean="0"/>
              <a:t>metapodataka</a:t>
            </a:r>
            <a:r>
              <a:rPr lang="hr-HR" dirty="0" smtClean="0"/>
              <a:t>: </a:t>
            </a:r>
          </a:p>
          <a:p>
            <a:pPr lvl="1"/>
            <a:r>
              <a:rPr lang="hr-HR" dirty="0" smtClean="0"/>
              <a:t>osnovni podaci, životni ciklus materijala, meta-</a:t>
            </a:r>
            <a:r>
              <a:rPr lang="hr-HR" dirty="0" err="1" smtClean="0"/>
              <a:t>metapodaci</a:t>
            </a:r>
            <a:r>
              <a:rPr lang="hr-HR" dirty="0" smtClean="0"/>
              <a:t>, tehnički detalji, obrazovni detalji, pristup, povezanost materijala, bilješke, klasifikacija materijala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Raspored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Uvod i upoznavanje (10 min)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Digitalni nastavni materijali (15 min)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Evaluacija digitalnih nastavnih materijala i prezentacija rezultata (30 min)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Repozitorij digitalnih nastavnih materijala (15 min)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Opisivanje digitalnih nastavnih materijala </a:t>
            </a:r>
            <a:r>
              <a:rPr lang="hr-HR" dirty="0" err="1" smtClean="0"/>
              <a:t>matapodacima</a:t>
            </a:r>
            <a:r>
              <a:rPr lang="hr-HR" dirty="0" smtClean="0"/>
              <a:t> (20 min)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5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CN LOM AP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CARNet</a:t>
            </a:r>
            <a:r>
              <a:rPr lang="hr-HR" dirty="0" smtClean="0"/>
              <a:t> izrađuje svoju lokaliziranu inačicu standarda, tzv. LOM profil, pod nazivom </a:t>
            </a:r>
            <a:r>
              <a:rPr lang="hr-HR" i="1" dirty="0" err="1" smtClean="0"/>
              <a:t>CARNet</a:t>
            </a:r>
            <a:r>
              <a:rPr lang="hr-HR" i="1" dirty="0" smtClean="0"/>
              <a:t> </a:t>
            </a:r>
            <a:r>
              <a:rPr lang="hr-HR" i="1" dirty="0" err="1" smtClean="0"/>
              <a:t>Learning</a:t>
            </a:r>
            <a:r>
              <a:rPr lang="hr-HR" i="1" dirty="0" smtClean="0"/>
              <a:t> </a:t>
            </a:r>
            <a:r>
              <a:rPr lang="hr-HR" i="1" dirty="0" err="1" smtClean="0"/>
              <a:t>Object</a:t>
            </a:r>
            <a:r>
              <a:rPr lang="hr-HR" i="1" dirty="0" smtClean="0"/>
              <a:t> </a:t>
            </a:r>
            <a:r>
              <a:rPr lang="hr-HR" i="1" dirty="0" err="1" smtClean="0"/>
              <a:t>Metadata</a:t>
            </a:r>
            <a:r>
              <a:rPr lang="hr-HR" i="1" dirty="0" smtClean="0"/>
              <a:t> </a:t>
            </a:r>
            <a:r>
              <a:rPr lang="hr-HR" i="1" dirty="0" err="1" smtClean="0"/>
              <a:t>Application</a:t>
            </a:r>
            <a:r>
              <a:rPr lang="hr-HR" i="1" dirty="0" smtClean="0"/>
              <a:t> Profile </a:t>
            </a:r>
            <a:r>
              <a:rPr lang="hr-HR" dirty="0" smtClean="0"/>
              <a:t>- CN LOM AP</a:t>
            </a:r>
          </a:p>
          <a:p>
            <a:r>
              <a:rPr lang="hr-HR" dirty="0" smtClean="0"/>
              <a:t>različite ustanove i čak države su napravile svoje LOM profile</a:t>
            </a:r>
          </a:p>
          <a:p>
            <a:r>
              <a:rPr lang="hr-HR" dirty="0" smtClean="0"/>
              <a:t>u skladu s LOM standardom, CN LOM AP definira da će za svaki materijal u repozitoriju biti dostupni određeni </a:t>
            </a:r>
            <a:r>
              <a:rPr lang="hr-HR" dirty="0" err="1" smtClean="0"/>
              <a:t>metapodaci</a:t>
            </a:r>
            <a:r>
              <a:rPr lang="hr-HR" dirty="0" smtClean="0"/>
              <a:t>, te koji od njih su obavezni, koji preporučeni, a koji izborni</a:t>
            </a: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Unos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metapodataka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 unosu sadržaja u repozitorij - korisnik ručno</a:t>
            </a:r>
          </a:p>
          <a:p>
            <a:r>
              <a:rPr lang="hr-HR" dirty="0" smtClean="0"/>
              <a:t>pri povezivanju sustava – na izvornom sustavu mora biti omogućen unos </a:t>
            </a:r>
            <a:r>
              <a:rPr lang="hr-HR" dirty="0" err="1" smtClean="0"/>
              <a:t>metapodataka</a:t>
            </a:r>
            <a:r>
              <a:rPr lang="hr-HR" dirty="0" smtClean="0"/>
              <a:t>, oni moraju biti uneseni, te mora biti omogućeno spajanje na </a:t>
            </a:r>
            <a:r>
              <a:rPr lang="hr-HR" dirty="0" err="1" smtClean="0"/>
              <a:t>standaridizrani</a:t>
            </a:r>
            <a:r>
              <a:rPr lang="hr-HR" dirty="0" smtClean="0"/>
              <a:t> način –&gt; sustav će slati </a:t>
            </a:r>
            <a:r>
              <a:rPr lang="hr-HR" dirty="0" err="1" smtClean="0"/>
              <a:t>metapodatke</a:t>
            </a:r>
            <a:r>
              <a:rPr lang="hr-HR" dirty="0" smtClean="0"/>
              <a:t> i oni će biti uvršteni u repozitorij</a:t>
            </a:r>
          </a:p>
          <a:p>
            <a:r>
              <a:rPr lang="hr-HR" dirty="0" smtClean="0"/>
              <a:t>unos što većeg broja garantira kvalitetu pretraživanja, tako da kod rezultata pretrage oni mogu biti što detaljniji i specifičniji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562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Metapodaci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u CN LOM AP - radna verzija (1/3)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4564" y="2309452"/>
            <a:ext cx="3927764" cy="338368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200" dirty="0" smtClean="0"/>
              <a:t>OSNOVNI PODACI</a:t>
            </a:r>
          </a:p>
          <a:p>
            <a:r>
              <a:rPr lang="hr-HR" sz="2200" dirty="0" smtClean="0"/>
              <a:t>Naziv materijala* </a:t>
            </a:r>
          </a:p>
          <a:p>
            <a:r>
              <a:rPr lang="hr-HR" sz="2200" dirty="0" smtClean="0"/>
              <a:t>Skraćeni naziv</a:t>
            </a:r>
          </a:p>
          <a:p>
            <a:r>
              <a:rPr lang="hr-HR" sz="2200" dirty="0" smtClean="0"/>
              <a:t>Naslovna slika</a:t>
            </a:r>
          </a:p>
          <a:p>
            <a:r>
              <a:rPr lang="hr-HR" sz="2200" dirty="0" smtClean="0"/>
              <a:t>Opis* </a:t>
            </a:r>
          </a:p>
          <a:p>
            <a:r>
              <a:rPr lang="hr-HR" sz="2200" dirty="0" smtClean="0"/>
              <a:t>Ključne riječi* </a:t>
            </a:r>
          </a:p>
          <a:p>
            <a:r>
              <a:rPr lang="hr-HR" sz="2200" dirty="0" smtClean="0"/>
              <a:t>Jezik</a:t>
            </a:r>
          </a:p>
          <a:p>
            <a:r>
              <a:rPr lang="hr-HR" sz="2200" dirty="0" smtClean="0"/>
              <a:t>Struktura materijala</a:t>
            </a:r>
            <a:endParaRPr lang="hr-HR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177145" cy="435133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 smtClean="0"/>
              <a:t>ŽIVOTNI CIKLUS MATERIJALA</a:t>
            </a:r>
          </a:p>
          <a:p>
            <a:r>
              <a:rPr lang="hr-HR" sz="2200" dirty="0" smtClean="0"/>
              <a:t>Doprinosi materijalu</a:t>
            </a:r>
          </a:p>
          <a:p>
            <a:r>
              <a:rPr lang="hr-HR" sz="2200" dirty="0" smtClean="0"/>
              <a:t>Autori* </a:t>
            </a:r>
          </a:p>
          <a:p>
            <a:r>
              <a:rPr lang="hr-HR" sz="2200" dirty="0" smtClean="0"/>
              <a:t>Datum izrade* </a:t>
            </a:r>
          </a:p>
          <a:p>
            <a:r>
              <a:rPr lang="hr-HR" sz="2200" dirty="0" smtClean="0"/>
              <a:t>Osoba koja objavljuje materijal* </a:t>
            </a:r>
          </a:p>
          <a:p>
            <a:r>
              <a:rPr lang="hr-HR" sz="2200" dirty="0" smtClean="0"/>
              <a:t>Vlasnik materijala</a:t>
            </a:r>
          </a:p>
          <a:p>
            <a:r>
              <a:rPr lang="hr-HR" sz="2200" dirty="0" smtClean="0"/>
              <a:t>Stručni recenzenti</a:t>
            </a:r>
          </a:p>
          <a:p>
            <a:r>
              <a:rPr lang="hr-HR" sz="2200" dirty="0" smtClean="0"/>
              <a:t>Drugi doprinosi</a:t>
            </a:r>
          </a:p>
          <a:p>
            <a:r>
              <a:rPr lang="hr-HR" sz="2200" dirty="0" smtClean="0"/>
              <a:t>Status materijala</a:t>
            </a:r>
          </a:p>
          <a:p>
            <a:r>
              <a:rPr lang="hr-HR" sz="2200" dirty="0" smtClean="0"/>
              <a:t>Verzija</a:t>
            </a:r>
            <a:endParaRPr lang="hr-HR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133" y="1825625"/>
            <a:ext cx="5181600" cy="368848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 smtClean="0"/>
              <a:t>TEHNIČKI DETALJI</a:t>
            </a:r>
          </a:p>
          <a:p>
            <a:r>
              <a:rPr lang="hr-HR" sz="2200" dirty="0" smtClean="0"/>
              <a:t>Unos materijala / URL materijala (ukoliko se ne unosi)* </a:t>
            </a:r>
          </a:p>
          <a:p>
            <a:r>
              <a:rPr lang="hr-HR" sz="2200" dirty="0" smtClean="0"/>
              <a:t>Format materijala </a:t>
            </a:r>
          </a:p>
          <a:p>
            <a:r>
              <a:rPr lang="hr-HR" sz="2200" dirty="0" smtClean="0"/>
              <a:t>Veličina datoteka</a:t>
            </a:r>
          </a:p>
          <a:p>
            <a:r>
              <a:rPr lang="hr-HR" sz="2200" dirty="0" smtClean="0"/>
              <a:t>Posebni tehnički uvjeti za korištenje materijala (softver, hardver)</a:t>
            </a:r>
          </a:p>
          <a:p>
            <a:r>
              <a:rPr lang="hr-HR" sz="2200" dirty="0" smtClean="0"/>
              <a:t>Upute za instalaciju materijala</a:t>
            </a:r>
          </a:p>
          <a:p>
            <a:r>
              <a:rPr lang="hr-HR" sz="2200" dirty="0" smtClean="0"/>
              <a:t>Trajanje</a:t>
            </a:r>
            <a:endParaRPr lang="hr-HR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 smtClean="0"/>
              <a:t>OBRAZOVNI DETALJI</a:t>
            </a:r>
          </a:p>
          <a:p>
            <a:r>
              <a:rPr lang="hr-HR" sz="2200" dirty="0" smtClean="0"/>
              <a:t>Kategorija materijala* </a:t>
            </a:r>
          </a:p>
          <a:p>
            <a:r>
              <a:rPr lang="hr-HR" sz="2200" dirty="0" smtClean="0"/>
              <a:t>Vrsta obrazovnog sadržaja</a:t>
            </a:r>
          </a:p>
          <a:p>
            <a:r>
              <a:rPr lang="hr-HR" sz="2200" dirty="0" smtClean="0"/>
              <a:t>Kome je materijal namijenjen</a:t>
            </a:r>
          </a:p>
          <a:p>
            <a:r>
              <a:rPr lang="hr-HR" sz="2200" dirty="0" smtClean="0"/>
              <a:t>Razina interaktivnosti materijala</a:t>
            </a:r>
          </a:p>
          <a:p>
            <a:r>
              <a:rPr lang="hr-HR" sz="2200" dirty="0" smtClean="0"/>
              <a:t>Dob ciljane grupe korisnika</a:t>
            </a:r>
          </a:p>
          <a:p>
            <a:r>
              <a:rPr lang="hr-HR" sz="2200" dirty="0" smtClean="0"/>
              <a:t>Potrebno vrijeme za učenje</a:t>
            </a:r>
          </a:p>
          <a:p>
            <a:r>
              <a:rPr lang="hr-HR" sz="2200" dirty="0" smtClean="0"/>
              <a:t>Način korištenja materijala </a:t>
            </a:r>
          </a:p>
          <a:p>
            <a:r>
              <a:rPr lang="hr-HR" sz="2200" dirty="0" smtClean="0"/>
              <a:t>Za koju razinu digitalne kompetencije je materijal namijenjen</a:t>
            </a:r>
            <a:endParaRPr lang="hr-HR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23562"/>
            <a:ext cx="10515600" cy="77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Metapodaci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u CN LOM AP  - radna verzija (2/3)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3" y="1439201"/>
            <a:ext cx="5181600" cy="2878799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 smtClean="0"/>
              <a:t>KLASIFIKACIJA MATERIJALA</a:t>
            </a:r>
          </a:p>
          <a:p>
            <a:r>
              <a:rPr lang="hr-HR" sz="2200" dirty="0" smtClean="0"/>
              <a:t>Tematska podjela (predmeti / strukovna područja / podjela znanosti)* </a:t>
            </a:r>
            <a:r>
              <a:rPr lang="hr-HR" sz="2200" b="1" dirty="0" smtClean="0"/>
              <a:t>ili </a:t>
            </a:r>
          </a:p>
          <a:p>
            <a:r>
              <a:rPr lang="hr-HR" sz="2200" dirty="0" smtClean="0"/>
              <a:t>Informativne i dokumentarne teme*</a:t>
            </a:r>
          </a:p>
          <a:p>
            <a:r>
              <a:rPr lang="hr-HR" sz="2200" dirty="0" smtClean="0"/>
              <a:t>Ustanova i razred / godina</a:t>
            </a:r>
          </a:p>
          <a:p>
            <a:r>
              <a:rPr lang="hr-HR" sz="2200" dirty="0" smtClean="0"/>
              <a:t>Nastavni plan i program</a:t>
            </a:r>
          </a:p>
          <a:p>
            <a:r>
              <a:rPr lang="hr-HR" sz="2200" dirty="0" smtClean="0"/>
              <a:t>Nacionalni kurikulum</a:t>
            </a:r>
            <a:endParaRPr lang="hr-HR" sz="2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71344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 smtClean="0"/>
              <a:t>PRISTUP</a:t>
            </a:r>
          </a:p>
          <a:p>
            <a:r>
              <a:rPr lang="hr-HR" sz="2200" dirty="0" smtClean="0"/>
              <a:t>Cijena* </a:t>
            </a:r>
          </a:p>
          <a:p>
            <a:r>
              <a:rPr lang="hr-HR" sz="2200" dirty="0" smtClean="0"/>
              <a:t>Autorsko pravo* </a:t>
            </a:r>
          </a:p>
          <a:p>
            <a:r>
              <a:rPr lang="hr-HR" sz="2200" dirty="0" smtClean="0"/>
              <a:t>Način pristupa* </a:t>
            </a:r>
            <a:endParaRPr lang="hr-HR" sz="22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23562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Metapodaci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u CN LOM AP - radna verzija (3/3)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0333" y="5249333"/>
            <a:ext cx="5181600" cy="14171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hr-HR" sz="2200" dirty="0" smtClean="0"/>
              <a:t>BILJEŠKE AUTORA I DRUGIH KORISNIKA</a:t>
            </a:r>
          </a:p>
          <a:p>
            <a:r>
              <a:rPr lang="hr-HR" sz="2200" dirty="0" smtClean="0"/>
              <a:t>Bilješka</a:t>
            </a:r>
          </a:p>
          <a:p>
            <a:r>
              <a:rPr lang="hr-HR" sz="2200" dirty="0" smtClean="0"/>
              <a:t>Autor</a:t>
            </a:r>
            <a:endParaRPr lang="hr-HR" sz="22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172200" y="4261847"/>
            <a:ext cx="5181600" cy="169607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hr-HR" sz="2200" dirty="0" smtClean="0"/>
              <a:t>POVEZANOST MATERIJALA</a:t>
            </a:r>
          </a:p>
          <a:p>
            <a:r>
              <a:rPr lang="hr-HR" sz="2200" dirty="0" smtClean="0"/>
              <a:t>Vrsta povezanosti</a:t>
            </a:r>
          </a:p>
          <a:p>
            <a:r>
              <a:rPr lang="hr-HR" sz="2200" dirty="0" smtClean="0"/>
              <a:t>Materijal s kojim je povezan</a:t>
            </a:r>
          </a:p>
          <a:p>
            <a:r>
              <a:rPr lang="hr-HR" sz="2200" dirty="0" smtClean="0"/>
              <a:t>Opis povezanosti</a:t>
            </a:r>
            <a:endParaRPr lang="hr-HR"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Vježba: unos materijala i njegovih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metapodataka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otvorite materijal koji ste ocjenjivali: </a:t>
            </a:r>
            <a:r>
              <a:rPr lang="hr-HR" dirty="0" smtClean="0">
                <a:hlinkClick r:id="rId2"/>
              </a:rPr>
              <a:t>http://</a:t>
            </a:r>
            <a:r>
              <a:rPr lang="hr-HR" u="sng" dirty="0" smtClean="0">
                <a:hlinkClick r:id="rId2"/>
              </a:rPr>
              <a:t>goo.gl/iM65X1</a:t>
            </a:r>
            <a:r>
              <a:rPr lang="hr-HR" u="sng" dirty="0" smtClean="0"/>
              <a:t>  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na </a:t>
            </a:r>
            <a:r>
              <a:rPr lang="hr-HR" dirty="0" smtClean="0">
                <a:hlinkClick r:id="rId3"/>
              </a:rPr>
              <a:t>http://www.carnet.hr/test/metapodaci</a:t>
            </a:r>
            <a:r>
              <a:rPr lang="hr-HR" dirty="0" smtClean="0"/>
              <a:t> unesite </a:t>
            </a:r>
            <a:r>
              <a:rPr lang="hr-HR" dirty="0" err="1" smtClean="0"/>
              <a:t>metapodatke</a:t>
            </a:r>
            <a:r>
              <a:rPr lang="hr-HR" dirty="0" smtClean="0"/>
              <a:t> o njemu</a:t>
            </a:r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10 min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82" y="3546765"/>
            <a:ext cx="4437387" cy="29591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Je li bilo teško?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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4400" b="1" dirty="0" smtClean="0"/>
          </a:p>
          <a:p>
            <a:pPr marL="0" indent="0">
              <a:buNone/>
            </a:pPr>
            <a:r>
              <a:rPr lang="hr-HR" sz="4400" b="1" dirty="0" smtClean="0"/>
              <a:t>Pitanja?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hlinkClick r:id="rId2"/>
              </a:rPr>
              <a:t>repozitorij@carnet.hr</a:t>
            </a:r>
            <a:r>
              <a:rPr lang="hr-HR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b="1" dirty="0" smtClean="0">
                <a:solidFill>
                  <a:schemeClr val="accent1">
                    <a:lumMod val="75000"/>
                  </a:schemeClr>
                </a:solidFill>
              </a:rPr>
              <a:t>Digitalni obrazovni sadržaji (DOS)</a:t>
            </a:r>
            <a:endParaRPr lang="hr-HR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7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Digitalni obrazovni sadržaji (DOS)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Bilo kakvi obrazovni materijali </a:t>
            </a:r>
            <a:r>
              <a:rPr lang="hr-HR" dirty="0"/>
              <a:t>u digitalnom formatu neovisno o </a:t>
            </a:r>
            <a:r>
              <a:rPr lang="hr-HR" dirty="0" smtClean="0"/>
              <a:t>obliku (multimedijalni </a:t>
            </a:r>
            <a:r>
              <a:rPr lang="hr-HR" dirty="0"/>
              <a:t>materijali, obrazovne igre, online testovi, online tečaj, web sjedište, e-udžbenik ili njegov dio</a:t>
            </a:r>
            <a:r>
              <a:rPr lang="hr-HR" dirty="0" smtClean="0"/>
              <a:t>)</a:t>
            </a:r>
          </a:p>
          <a:p>
            <a:r>
              <a:rPr lang="hr-HR" dirty="0" smtClean="0"/>
              <a:t>Sadržaji namijenjeni korištenju u obrazovanju za učenje i poučavanje, a pohranjeni su na računalu, nekom elektroničkom mediju ili su objavljeni na Internetu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077" y="4001294"/>
            <a:ext cx="2285596" cy="20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2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Klasifikacija DOS-a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udžbenici</a:t>
            </a:r>
          </a:p>
          <a:p>
            <a:r>
              <a:rPr lang="en-US" dirty="0"/>
              <a:t>o</a:t>
            </a:r>
            <a:r>
              <a:rPr lang="hr-HR" dirty="0" err="1" smtClean="0"/>
              <a:t>nline</a:t>
            </a:r>
            <a:r>
              <a:rPr lang="hr-HR" dirty="0" smtClean="0"/>
              <a:t> tečajevi</a:t>
            </a:r>
          </a:p>
          <a:p>
            <a:r>
              <a:rPr lang="hr-HR" dirty="0" smtClean="0"/>
              <a:t>simulacije </a:t>
            </a:r>
          </a:p>
          <a:p>
            <a:r>
              <a:rPr lang="hr-HR" dirty="0" smtClean="0"/>
              <a:t>animacije</a:t>
            </a:r>
          </a:p>
          <a:p>
            <a:r>
              <a:rPr lang="hr-HR" dirty="0" smtClean="0"/>
              <a:t>vježbe </a:t>
            </a:r>
          </a:p>
          <a:p>
            <a:r>
              <a:rPr lang="hr-HR" dirty="0" smtClean="0"/>
              <a:t>testovi </a:t>
            </a:r>
          </a:p>
          <a:p>
            <a:r>
              <a:rPr lang="hr-HR" dirty="0" smtClean="0"/>
              <a:t>predavanja/prezentacije</a:t>
            </a:r>
          </a:p>
          <a:p>
            <a:r>
              <a:rPr lang="hr-HR" dirty="0" smtClean="0"/>
              <a:t>studije slučaja i dr.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Prednosti DOS-a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dostupnost (neovisno o vremenu i mjestu)</a:t>
            </a:r>
          </a:p>
          <a:p>
            <a:r>
              <a:rPr lang="hr-HR" dirty="0" smtClean="0"/>
              <a:t>interaktivnost</a:t>
            </a:r>
          </a:p>
          <a:p>
            <a:r>
              <a:rPr lang="hr-HR" dirty="0" smtClean="0"/>
              <a:t>multimedijalnost</a:t>
            </a:r>
          </a:p>
          <a:p>
            <a:r>
              <a:rPr lang="hr-HR" dirty="0" smtClean="0"/>
              <a:t>usmjerenost na učenika</a:t>
            </a:r>
          </a:p>
          <a:p>
            <a:r>
              <a:rPr lang="hr-HR" dirty="0" smtClean="0"/>
              <a:t>razmjena putem Interneta</a:t>
            </a:r>
          </a:p>
          <a:p>
            <a:r>
              <a:rPr lang="hr-HR" dirty="0"/>
              <a:t>s</a:t>
            </a:r>
            <a:r>
              <a:rPr lang="hr-HR" dirty="0" smtClean="0"/>
              <a:t>uradnički rad</a:t>
            </a:r>
          </a:p>
          <a:p>
            <a:r>
              <a:rPr lang="hr-HR" dirty="0" smtClean="0"/>
              <a:t>mogućnost unošenja promjena</a:t>
            </a:r>
          </a:p>
          <a:p>
            <a:r>
              <a:rPr lang="hr-HR" dirty="0" smtClean="0"/>
              <a:t>mogućnost izrade pristupačnog materijala (povećavanje fonta, prilagodba za čitače za slijepe i dr.)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7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Autorsko pravo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</a:t>
            </a:r>
            <a:r>
              <a:rPr lang="hr-HR" dirty="0" smtClean="0"/>
              <a:t>akon o autorskom pravu i srodnim pravima autorsko djelo definira kao originalnu intelektualnu tvorevinu iz književnog, znanstvenog i umjetničkog područja koja ima individualan karakter, bez obzira na način i oblik izražavanja, vrstu, vrijednost ili namjenu.</a:t>
            </a:r>
          </a:p>
          <a:p>
            <a:r>
              <a:rPr lang="hr-HR" dirty="0"/>
              <a:t>Z</a:t>
            </a:r>
            <a:r>
              <a:rPr lang="hr-HR" dirty="0" smtClean="0"/>
              <a:t>a nastanak autorskog prava, a time ujedno i prava na zaštitu, nije potrebna nikakva formalnost ni registracija, dovoljno je da je autorsko djelo stvoreno.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8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Creative Commons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licence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ajčešće korišteni sustav licenci zbog lakoće korištenja i međunarodne prepoznatljivosti</a:t>
            </a:r>
          </a:p>
          <a:p>
            <a:r>
              <a:rPr lang="hr-HR" dirty="0"/>
              <a:t>F</a:t>
            </a:r>
            <a:r>
              <a:rPr lang="hr-HR" dirty="0" smtClean="0"/>
              <a:t>leksibilan način zaštite autorskog prava koji nadilazi klasičnu zaštitu prema kojoj su “sva prava pridržana”</a:t>
            </a:r>
          </a:p>
          <a:p>
            <a:r>
              <a:rPr lang="hr-HR" dirty="0"/>
              <a:t>P</a:t>
            </a:r>
            <a:r>
              <a:rPr lang="hr-HR" dirty="0" smtClean="0"/>
              <a:t>otrebno je odgovoriti na nekoliko pitanja kako bi se dobila prava kombinacija prava korištenja materijala i preuzela adekvatna naljepnica</a:t>
            </a:r>
          </a:p>
          <a:p>
            <a:r>
              <a:rPr lang="hr-HR" dirty="0"/>
              <a:t>O</a:t>
            </a:r>
            <a:r>
              <a:rPr lang="hr-HR" dirty="0" smtClean="0"/>
              <a:t>bjašnjenje licenci: </a:t>
            </a:r>
            <a:r>
              <a:rPr lang="en-US" dirty="0" smtClean="0">
                <a:hlinkClick r:id="rId3"/>
              </a:rPr>
              <a:t>http://www.srce.unizg.hr/files/srce/docs/otvoreni-pristup/creative_commons_licence.pdf</a:t>
            </a:r>
            <a:r>
              <a:rPr lang="en-US" dirty="0" smtClean="0"/>
              <a:t> </a:t>
            </a:r>
            <a:endParaRPr lang="hr-H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Otvoreni obrazovni sadržaji (OER)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O</a:t>
            </a:r>
            <a:r>
              <a:rPr lang="hr-HR" dirty="0" smtClean="0"/>
              <a:t>tvoreni obrazovni sadržaji (</a:t>
            </a:r>
            <a:r>
              <a:rPr lang="hr-HR" dirty="0" err="1" smtClean="0"/>
              <a:t>eng</a:t>
            </a:r>
            <a:r>
              <a:rPr lang="hr-HR" dirty="0" smtClean="0"/>
              <a:t>. Open </a:t>
            </a:r>
            <a:r>
              <a:rPr lang="hr-HR" dirty="0" err="1" smtClean="0"/>
              <a:t>Educational</a:t>
            </a:r>
            <a:r>
              <a:rPr lang="hr-HR" dirty="0" smtClean="0"/>
              <a:t> Resources - OER) su slobodno dostupni digitalni materijali koji se mogu preuzimati, prilagođavati, modificirati i distribuirati. </a:t>
            </a:r>
          </a:p>
          <a:p>
            <a:r>
              <a:rPr lang="hr-HR" dirty="0"/>
              <a:t>P</a:t>
            </a:r>
            <a:r>
              <a:rPr lang="hr-HR" dirty="0" smtClean="0"/>
              <a:t>ojam obuhvaća:</a:t>
            </a:r>
          </a:p>
          <a:p>
            <a:pPr lvl="1"/>
            <a:r>
              <a:rPr lang="hr-HR" dirty="0" smtClean="0"/>
              <a:t>nastavne sadržaje (online tečajeve, objekte učenja, časopise i dr.)</a:t>
            </a:r>
          </a:p>
          <a:p>
            <a:pPr lvl="1"/>
            <a:r>
              <a:rPr lang="hr-HR" dirty="0" smtClean="0"/>
              <a:t>računalne programe</a:t>
            </a:r>
          </a:p>
          <a:p>
            <a:pPr lvl="1"/>
            <a:r>
              <a:rPr lang="hr-HR" dirty="0" smtClean="0"/>
              <a:t>implementacijske resurse: licence za otvoreno licenciranje i principe dobre prakse i lokalizacije sadržaja.</a:t>
            </a:r>
          </a:p>
          <a:p>
            <a:r>
              <a:rPr lang="hr-HR" dirty="0" smtClean="0"/>
              <a:t>Postupak izrade </a:t>
            </a:r>
            <a:r>
              <a:rPr lang="hr-HR" dirty="0" smtClean="0"/>
              <a:t>OER-a od već postojećeg materijala: </a:t>
            </a:r>
            <a:br>
              <a:rPr lang="hr-HR" dirty="0" smtClean="0"/>
            </a:b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watch?time_continue</a:t>
            </a:r>
            <a:r>
              <a:rPr lang="en-US" dirty="0">
                <a:hlinkClick r:id="rId2"/>
              </a:rPr>
              <a:t>=2&amp;v=CUVW5fhQP2k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11/11/16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CUC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D613F-0C4F-234B-AE8A-3097C9312B6F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5" y="0"/>
            <a:ext cx="2377209" cy="158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8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4792</TotalTime>
  <Words>1324</Words>
  <Application>Microsoft Macintosh PowerPoint</Application>
  <PresentationFormat>Widescreen</PresentationFormat>
  <Paragraphs>253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Calibri Light</vt:lpstr>
      <vt:lpstr>Wingdings</vt:lpstr>
      <vt:lpstr>Arial</vt:lpstr>
      <vt:lpstr>Office Theme</vt:lpstr>
      <vt:lpstr>Priprema i objava digitalnih nastavnih materijala na CARNetovom repozitoriju </vt:lpstr>
      <vt:lpstr>Raspored</vt:lpstr>
      <vt:lpstr>Digitalni obrazovni sadržaji (DOS)</vt:lpstr>
      <vt:lpstr>Digitalni obrazovni sadržaji (DOS)</vt:lpstr>
      <vt:lpstr>Klasifikacija DOS-a</vt:lpstr>
      <vt:lpstr>Prednosti DOS-a</vt:lpstr>
      <vt:lpstr>Autorsko pravo</vt:lpstr>
      <vt:lpstr>Creative Commons licence</vt:lpstr>
      <vt:lpstr>Otvoreni obrazovni sadržaji (OER)</vt:lpstr>
      <vt:lpstr>Otvoreno obrazovanje</vt:lpstr>
      <vt:lpstr>Vježba</vt:lpstr>
      <vt:lpstr>Repozitorij digitalnih obrazovnih sadržaja i metapodaci</vt:lpstr>
      <vt:lpstr>Repozitorij digitalnih obrazovnih sadržaja</vt:lpstr>
      <vt:lpstr>Glavne odlike sustava</vt:lpstr>
      <vt:lpstr>Faze razvoja</vt:lpstr>
      <vt:lpstr>Organizacija podataka</vt:lpstr>
      <vt:lpstr>Što to konkretno znači? </vt:lpstr>
      <vt:lpstr>Metapodaci</vt:lpstr>
      <vt:lpstr>LOM standard</vt:lpstr>
      <vt:lpstr>CN LOM AP</vt:lpstr>
      <vt:lpstr>Unos metapodataka</vt:lpstr>
      <vt:lpstr>Metapodaci u CN LOM AP - radna verzija (1/3)</vt:lpstr>
      <vt:lpstr>PowerPoint Presentation</vt:lpstr>
      <vt:lpstr>Metapodaci u CN LOM AP - radna verzija (3/3)</vt:lpstr>
      <vt:lpstr>Vježba: unos materijala i njegovih metapodataka</vt:lpstr>
      <vt:lpstr>Je li bilo teško? 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Repozitorij digitalnih obrazovnih sadržaja i metapodaci</dc:title>
  <dc:creator>Renata Šimunko</dc:creator>
  <cp:lastModifiedBy>Jasminka Maravić</cp:lastModifiedBy>
  <cp:revision>36</cp:revision>
  <dcterms:created xsi:type="dcterms:W3CDTF">2016-10-17T06:22:21Z</dcterms:created>
  <dcterms:modified xsi:type="dcterms:W3CDTF">2016-11-10T21:05:38Z</dcterms:modified>
</cp:coreProperties>
</file>