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 Light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F5F0C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87CED4">
              <a:alpha val="2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254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5DC123">
              <a:alpha val="19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2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3632E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3632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105381"/>
              <a:satOff val="14341"/>
              <a:lumOff val="10801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105381"/>
              <a:satOff val="14341"/>
              <a:lumOff val="10801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45761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77C83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77C83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0" d="100"/>
          <a:sy n="70" d="100"/>
        </p:scale>
        <p:origin x="-1904" y="-104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44866252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2" name="Shape 13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Poput drugih provokativnih tema, novac je nešto o čemu će djeca čuti izvan kuće - u školi, ​​na sportskim aktivnostima ili u domovima prijatelja. </a:t>
            </a:r>
          </a:p>
          <a:p>
            <a:r>
              <a:t>Djeca mogu dobiti pogrešnu poruku o novcu ako informacije dobivaju od svojih vršnjaka. Važno je djecu u ranoj dobi naučiti da bogatstvo nije izvor zadovoljstva i sreće. </a:t>
            </a:r>
          </a:p>
          <a:p>
            <a:r>
              <a:t>Čak ako roditelji ne znaju razliku između naknade za rad i doprinosa mirovinskim stupovima, roditelji mogu dati točne informacije, predstaviti ideje, razvijati interes i svijesti, pomoći i osnažiti svoju djecu da preuzmu kontrolu nad svojim financijskim životom.</a:t>
            </a:r>
          </a:p>
          <a:p>
            <a:r>
              <a:t>Promatramo li ranije generacije, različiti oblici štednje su vrlo usko povezani s njihovom svakodnevnom životom. Za prošle generacije štednja je bila najvažniji aspekt života, a omogućila im je sigurnust u starosti. </a:t>
            </a:r>
          </a:p>
          <a:p>
            <a:r>
              <a:t>Međutim, s modernom ekonomijom i globalizacijom, mlade generacije su prisiljene trošiti više novaca u svakodnevnom životu, često trošimo iznad svojih mogućnosti, ne možemo se kontrolirati u okolini koja promiće raskošan život.</a:t>
            </a:r>
          </a:p>
          <a:p>
            <a:r>
              <a:t>Financijska disciplina i neovisnost je jedan od najvažnijih područja koje zajedno roditelji i učitelji moraju razviti kod djece.</a:t>
            </a:r>
          </a:p>
          <a:p>
            <a:r>
              <a:t>Na žalost, mnoga istraživanja pokazuju da je financijska pismenost građana veoma niska čak i u razvijenim zemljama. 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9" name="Shape 13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Želimo da djeca nauče što je novac, kako je nastao i kako se razvijao, djecu želimo naučiti kako da kontroliraju svoj novac, kako da planiraju svoj budžet, razviju naviku štednje, prepoznaju što im je zaista potrebno, a što je prolazni hir, želimo ih naučiti da racionalno koriste sva dobra koja su im na raspolaganju, razviju empatiju, pomaganje osobama u nevolji, i da svojim primjerom utječu na ljude oko sebe.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6" name="Shape 14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Istraživanje o razini financijskim navikama, svijesti i ponašanju.</a:t>
            </a:r>
          </a:p>
          <a:p>
            <a:r>
              <a:t>Istraživanje o povijesti novca, financijskim institucijama i ulogom u našem svakodnevnom životu.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8" name="Shape 21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Istraživanje o razini financijskim navikama, svijesti i ponašanju.</a:t>
            </a:r>
          </a:p>
          <a:p>
            <a:r>
              <a:t>Istraživanje o povijesti novca, financijskim institucijama i ulogom u našem svakodnevnom životu.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6" name="Shape 22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djeca uče od svojih roditelja</a:t>
            </a:r>
          </a:p>
          <a:p>
            <a:r>
              <a:t>roditelji su naši partneri u obrazovanju i odgoju djece</a:t>
            </a:r>
          </a:p>
          <a:p>
            <a:r>
              <a:t>potrebno je motivirati i učiti roditelje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3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3" name="Shape 23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Istraživanje o razini financijskim navikama, svijesti i ponašanju.</a:t>
            </a:r>
          </a:p>
          <a:p>
            <a:r>
              <a:t>Istraživanje o povijesti novca, financijskim institucijama i ulogom u našem svakodnevnom životu.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6" name="Shape 25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elektroničke knjige,</a:t>
            </a:r>
          </a:p>
          <a:p>
            <a:r>
              <a:t>računalne igre, igre za tablet uređaje</a:t>
            </a:r>
          </a:p>
          <a:p>
            <a:r>
              <a:t>pametni kalkulator</a:t>
            </a:r>
          </a:p>
          <a:p>
            <a:r>
              <a:t>web stranica</a:t>
            </a:r>
          </a:p>
          <a:p>
            <a:r>
              <a:t>roboti</a:t>
            </a:r>
          </a:p>
          <a:p>
            <a:r>
              <a:t>multimedijalni obrazovni sadržaji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Naslov i pod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Tekst naslova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Tijelo razine jedan</a:t>
            </a:r>
          </a:p>
          <a:p>
            <a:pPr lvl="1"/>
            <a:r>
              <a:t>Tijelo razine dva</a:t>
            </a:r>
          </a:p>
          <a:p>
            <a:pPr lvl="2"/>
            <a:r>
              <a:t>Tijelo razine tri</a:t>
            </a:r>
          </a:p>
          <a:p>
            <a:pPr lvl="3"/>
            <a:r>
              <a:t>Tijelo razine četiri</a:t>
            </a:r>
          </a:p>
          <a:p>
            <a:pPr lvl="4"/>
            <a:r>
              <a:t>Tijelo razine pet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5334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8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–Ivan Horvat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4"/>
          </p:nvPr>
        </p:nvSpPr>
        <p:spPr>
          <a:xfrm>
            <a:off x="1270000" y="4254500"/>
            <a:ext cx="10464800" cy="7112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2400"/>
              </a:spcBef>
              <a:buSzTx/>
              <a:buNone/>
              <a:defRPr sz="4000"/>
            </a:lvl1pPr>
          </a:lstStyle>
          <a:p>
            <a:r>
              <a:t>“Citat upišite ovdje.”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grafi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grafija - vodorav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idx="13"/>
          </p:nvPr>
        </p:nvSpPr>
        <p:spPr>
          <a:xfrm>
            <a:off x="1600200" y="635000"/>
            <a:ext cx="9779000" cy="591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r>
              <a:t>Tekst naslova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1270000" y="8191500"/>
            <a:ext cx="10464800" cy="12192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Tijelo razine jedan</a:t>
            </a:r>
          </a:p>
          <a:p>
            <a:pPr lvl="1"/>
            <a:r>
              <a:t>Tijelo razine dva</a:t>
            </a:r>
          </a:p>
          <a:p>
            <a:pPr lvl="2"/>
            <a:r>
              <a:t>Tijelo razine tri</a:t>
            </a:r>
          </a:p>
          <a:p>
            <a:pPr lvl="3"/>
            <a:r>
              <a:t>Tijelo razine četiri</a:t>
            </a:r>
          </a:p>
          <a:p>
            <a:pPr lvl="4"/>
            <a:r>
              <a:t>Tijelo razine pet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Naslov - sred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Tekst naslova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grafija - okom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6718300" y="762000"/>
            <a:ext cx="5334000" cy="82423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952500" y="762000"/>
            <a:ext cx="5334000" cy="40005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Tekst naslova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952500" y="5003800"/>
            <a:ext cx="5334000" cy="4000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Tijelo razine jedan</a:t>
            </a:r>
          </a:p>
          <a:p>
            <a:pPr lvl="1"/>
            <a:r>
              <a:t>Tijelo razine dva</a:t>
            </a:r>
          </a:p>
          <a:p>
            <a:pPr lvl="2"/>
            <a:r>
              <a:t>Tijelo razine tri</a:t>
            </a:r>
          </a:p>
          <a:p>
            <a:pPr lvl="3"/>
            <a:r>
              <a:t>Tijelo razine četiri</a:t>
            </a:r>
          </a:p>
          <a:p>
            <a:pPr lvl="4"/>
            <a:r>
              <a:t>Tijelo razine pet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Naslov - Vr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Tekst naslova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Naslov i predzna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Tekst naslova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Tijelo razine jedan</a:t>
            </a:r>
          </a:p>
          <a:p>
            <a:pPr lvl="1"/>
            <a:r>
              <a:t>Tijelo razine dva</a:t>
            </a:r>
          </a:p>
          <a:p>
            <a:pPr lvl="2"/>
            <a:r>
              <a:t>Tijelo razine tri</a:t>
            </a:r>
          </a:p>
          <a:p>
            <a:pPr lvl="3"/>
            <a:r>
              <a:t>Tijelo razine četiri</a:t>
            </a:r>
          </a:p>
          <a:p>
            <a:pPr lvl="4"/>
            <a:r>
              <a:t>Tijelo razine pet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Naslov, predznaci i fotografi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half" idx="13"/>
          </p:nvPr>
        </p:nvSpPr>
        <p:spPr>
          <a:xfrm>
            <a:off x="6718300" y="25908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Tekst naslova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81000" indent="-381000">
              <a:spcBef>
                <a:spcPts val="3800"/>
              </a:spcBef>
              <a:defRPr sz="2800"/>
            </a:lvl1pPr>
            <a:lvl2pPr marL="762000" indent="-381000">
              <a:spcBef>
                <a:spcPts val="3800"/>
              </a:spcBef>
              <a:defRPr sz="2800"/>
            </a:lvl2pPr>
            <a:lvl3pPr marL="1143000" indent="-381000">
              <a:spcBef>
                <a:spcPts val="3800"/>
              </a:spcBef>
              <a:defRPr sz="2800"/>
            </a:lvl3pPr>
            <a:lvl4pPr marL="1524000" indent="-381000">
              <a:spcBef>
                <a:spcPts val="3800"/>
              </a:spcBef>
              <a:defRPr sz="2800"/>
            </a:lvl4pPr>
            <a:lvl5pPr marL="1905000" indent="-381000">
              <a:spcBef>
                <a:spcPts val="3800"/>
              </a:spcBef>
              <a:defRPr sz="2800"/>
            </a:lvl5pPr>
          </a:lstStyle>
          <a:p>
            <a:r>
              <a:t>Tijelo razine jedan</a:t>
            </a:r>
          </a:p>
          <a:p>
            <a:pPr lvl="1"/>
            <a:r>
              <a:t>Tijelo razine dva</a:t>
            </a:r>
          </a:p>
          <a:p>
            <a:pPr lvl="2"/>
            <a:r>
              <a:t>Tijelo razine tri</a:t>
            </a:r>
          </a:p>
          <a:p>
            <a:pPr lvl="3"/>
            <a:r>
              <a:t>Tijelo razine četiri</a:t>
            </a:r>
          </a:p>
          <a:p>
            <a:pPr lvl="4"/>
            <a:r>
              <a:t>Tijelo razine pet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redzna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r>
              <a:t>Tijelo razine jedan</a:t>
            </a:r>
          </a:p>
          <a:p>
            <a:pPr lvl="1"/>
            <a:r>
              <a:t>Tijelo razine dva</a:t>
            </a:r>
          </a:p>
          <a:p>
            <a:pPr lvl="2"/>
            <a:r>
              <a:t>Tijelo razine tri</a:t>
            </a:r>
          </a:p>
          <a:p>
            <a:pPr lvl="3"/>
            <a:r>
              <a:t>Tijelo razine četiri</a:t>
            </a:r>
          </a:p>
          <a:p>
            <a:pPr lvl="4"/>
            <a:r>
              <a:t>Tijelo razine pet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grafija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6718300" y="5092700"/>
            <a:ext cx="5334000" cy="3898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6718300" y="762000"/>
            <a:ext cx="5334000" cy="3898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sz="half" idx="15"/>
          </p:nvPr>
        </p:nvSpPr>
        <p:spPr>
          <a:xfrm>
            <a:off x="952500" y="762884"/>
            <a:ext cx="5334000" cy="82296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952500" y="406400"/>
            <a:ext cx="11099800" cy="2120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Tekst naslova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Tijelo razine jedan</a:t>
            </a:r>
          </a:p>
          <a:p>
            <a:pPr lvl="1"/>
            <a:r>
              <a:t>Tijelo razine dva</a:t>
            </a:r>
          </a:p>
          <a:p>
            <a:pPr lvl="2"/>
            <a:r>
              <a:t>Tijelo razine tri</a:t>
            </a:r>
          </a:p>
          <a:p>
            <a:pPr lvl="3"/>
            <a:r>
              <a:t>Tijelo razine četiri</a:t>
            </a:r>
          </a:p>
          <a:p>
            <a:pPr lvl="4"/>
            <a:r>
              <a:t>Tijelo razine pet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6311798" y="9245600"/>
            <a:ext cx="368504" cy="37437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xmlns:p14="http://schemas.microsoft.com/office/powerpoint/2010/main"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Light"/>
        </a:defRPr>
      </a:lvl9pPr>
    </p:titleStyle>
    <p:bodyStyle>
      <a:lvl1pPr marL="4572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Light"/>
        </a:defRPr>
      </a:lvl1pPr>
      <a:lvl2pPr marL="9144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Light"/>
        </a:defRPr>
      </a:lvl2pPr>
      <a:lvl3pPr marL="13716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Light"/>
        </a:defRPr>
      </a:lvl3pPr>
      <a:lvl4pPr marL="18288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Light"/>
        </a:defRPr>
      </a:lvl4pPr>
      <a:lvl5pPr marL="22860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Light"/>
        </a:defRPr>
      </a:lvl5pPr>
      <a:lvl6pPr marL="27432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Light"/>
        </a:defRPr>
      </a:lvl6pPr>
      <a:lvl7pPr marL="32004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Light"/>
        </a:defRPr>
      </a:lvl7pPr>
      <a:lvl8pPr marL="36576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Light"/>
        </a:defRPr>
      </a:lvl8pPr>
      <a:lvl9pPr marL="41148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gif"/><Relationship Id="rId5" Type="http://schemas.openxmlformats.org/officeDocument/2006/relationships/image" Target="../media/image15.jpeg"/><Relationship Id="rId6" Type="http://schemas.openxmlformats.org/officeDocument/2006/relationships/image" Target="../media/image16.jpe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3.png"/><Relationship Id="rId5" Type="http://schemas.openxmlformats.org/officeDocument/2006/relationships/image" Target="../media/image4.gif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3.png"/><Relationship Id="rId5" Type="http://schemas.openxmlformats.org/officeDocument/2006/relationships/image" Target="../media/image4.gif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3.png"/><Relationship Id="rId5" Type="http://schemas.openxmlformats.org/officeDocument/2006/relationships/image" Target="../media/image4.gif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3.png"/><Relationship Id="rId5" Type="http://schemas.openxmlformats.org/officeDocument/2006/relationships/image" Target="../media/image4.gif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gi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3.png"/><Relationship Id="rId5" Type="http://schemas.openxmlformats.org/officeDocument/2006/relationships/image" Target="../media/image4.gi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gi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gi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.png"/><Relationship Id="rId3" Type="http://schemas.openxmlformats.org/officeDocument/2006/relationships/image" Target="../media/image4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gi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.png"/><Relationship Id="rId3" Type="http://schemas.openxmlformats.org/officeDocument/2006/relationships/image" Target="../media/image4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gif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gif"/><Relationship Id="rId1" Type="http://schemas.openxmlformats.org/officeDocument/2006/relationships/slideLayout" Target="../slideLayouts/slideLayout3.xml"/><Relationship Id="rId2" Type="http://schemas.openxmlformats.org/officeDocument/2006/relationships/hyperlink" Target="mailto:ivana.ruzic@skole.hr?subject=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gi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gi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gi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3.png"/><Relationship Id="rId5" Type="http://schemas.openxmlformats.org/officeDocument/2006/relationships/image" Target="../media/image4.gif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3.png"/><Relationship Id="rId5" Type="http://schemas.openxmlformats.org/officeDocument/2006/relationships/image" Target="../media/image4.gif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3.png"/><Relationship Id="rId5" Type="http://schemas.openxmlformats.org/officeDocument/2006/relationships/image" Target="../media/image4.gif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gif"/><Relationship Id="rId5" Type="http://schemas.openxmlformats.org/officeDocument/2006/relationships/image" Target="../media/image12.jpeg"/><Relationship Id="rId6" Type="http://schemas.openxmlformats.org/officeDocument/2006/relationships/image" Target="../media/image13.jpe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>
            <a:spLocks noGrp="1"/>
          </p:cNvSpPr>
          <p:nvPr>
            <p:ph type="ctrTitle"/>
          </p:nvPr>
        </p:nvSpPr>
        <p:spPr>
          <a:xfrm>
            <a:off x="729157" y="2470100"/>
            <a:ext cx="11546485" cy="6483004"/>
          </a:xfrm>
          <a:prstGeom prst="rect">
            <a:avLst/>
          </a:prstGeom>
        </p:spPr>
        <p:txBody>
          <a:bodyPr/>
          <a:lstStyle/>
          <a:p>
            <a:pPr defTabSz="385572">
              <a:defRPr sz="5280">
                <a:solidFill>
                  <a:srgbClr val="0DFFFF"/>
                </a:solidFill>
                <a:latin typeface="Apple Chancery"/>
                <a:ea typeface="Apple Chancery"/>
                <a:cs typeface="Apple Chancery"/>
                <a:sym typeface="Apple Chancery"/>
              </a:defRPr>
            </a:pPr>
            <a:r>
              <a:t>Uloga IKT u razvoju financijske pismenosti</a:t>
            </a:r>
          </a:p>
          <a:p>
            <a:pPr defTabSz="385572">
              <a:defRPr sz="5280">
                <a:latin typeface="Apple Chancery"/>
                <a:ea typeface="Apple Chancery"/>
                <a:cs typeface="Apple Chancery"/>
                <a:sym typeface="Apple Chancery"/>
              </a:defRPr>
            </a:pPr>
            <a:endParaRPr/>
          </a:p>
          <a:p>
            <a:pPr defTabSz="385572">
              <a:defRPr sz="3960">
                <a:latin typeface="Apple Chancery"/>
                <a:ea typeface="Apple Chancery"/>
                <a:cs typeface="Apple Chancery"/>
                <a:sym typeface="Apple Chancery"/>
              </a:defRPr>
            </a:pPr>
            <a:r>
              <a:t>Ivana Ružić</a:t>
            </a:r>
          </a:p>
          <a:p>
            <a:pPr defTabSz="385572">
              <a:defRPr sz="3960">
                <a:latin typeface="Apple Chancery"/>
                <a:ea typeface="Apple Chancery"/>
                <a:cs typeface="Apple Chancery"/>
                <a:sym typeface="Apple Chancery"/>
              </a:defRPr>
            </a:pPr>
            <a:r>
              <a:t>I. osnovna škola Čakovec</a:t>
            </a:r>
          </a:p>
          <a:p>
            <a:pPr defTabSz="385572">
              <a:defRPr sz="5280">
                <a:latin typeface="Apple Chancery"/>
                <a:ea typeface="Apple Chancery"/>
                <a:cs typeface="Apple Chancery"/>
                <a:sym typeface="Apple Chancery"/>
              </a:defRPr>
            </a:pPr>
            <a:endParaRPr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" grpId="1" animBg="1" advAuto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DSC_0004.jpg"/>
          <p:cNvPicPr>
            <a:picLocks noGrp="1" noChangeAspect="1"/>
          </p:cNvPicPr>
          <p:nvPr>
            <p:ph type="pic" idx="14"/>
          </p:nvPr>
        </p:nvPicPr>
        <p:blipFill>
          <a:blip r:embed="rId2">
            <a:extLst/>
          </a:blip>
          <a:srcRect t="1269" b="1269"/>
          <a:stretch>
            <a:fillRect/>
          </a:stretch>
        </p:blipFill>
        <p:spPr>
          <a:xfrm>
            <a:off x="6822728" y="762000"/>
            <a:ext cx="5125144" cy="3746236"/>
          </a:xfrm>
          <a:prstGeom prst="rect">
            <a:avLst/>
          </a:prstGeom>
        </p:spPr>
      </p:pic>
      <p:sp>
        <p:nvSpPr>
          <p:cNvPr id="178" name="Shape 178"/>
          <p:cNvSpPr>
            <a:spLocks noGrp="1"/>
          </p:cNvSpPr>
          <p:nvPr>
            <p:ph type="body" sz="quarter" idx="4294967295"/>
          </p:nvPr>
        </p:nvSpPr>
        <p:spPr>
          <a:xfrm>
            <a:off x="6718350" y="5989909"/>
            <a:ext cx="5334001" cy="211718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000">
                <a:latin typeface="Apple Chancery"/>
                <a:ea typeface="Apple Chancery"/>
                <a:cs typeface="Apple Chancery"/>
                <a:sym typeface="Apple Chancery"/>
              </a:defRPr>
            </a:lvl1pPr>
          </a:lstStyle>
          <a:p>
            <a:r>
              <a:t>humanitarne akcije</a:t>
            </a:r>
          </a:p>
        </p:txBody>
      </p:sp>
      <p:pic>
        <p:nvPicPr>
          <p:cNvPr id="179" name="erasmus-logo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79400" y="136662"/>
            <a:ext cx="2493420" cy="5521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0" name="KIDS.gi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992110" y="32619"/>
            <a:ext cx="1013683" cy="760262"/>
          </a:xfrm>
          <a:prstGeom prst="rect">
            <a:avLst/>
          </a:prstGeom>
          <a:ln w="12700">
            <a:miter lim="400000"/>
          </a:ln>
        </p:spPr>
      </p:pic>
      <p:sp>
        <p:nvSpPr>
          <p:cNvPr id="181" name="Shape 181"/>
          <p:cNvSpPr/>
          <p:nvPr/>
        </p:nvSpPr>
        <p:spPr>
          <a:xfrm>
            <a:off x="95950" y="8553450"/>
            <a:ext cx="12812900" cy="111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1700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Erasmus+ KA2 - Cooperation and Innovation for Good Practices</a:t>
            </a:r>
          </a:p>
          <a:p>
            <a:pPr>
              <a:defRPr sz="1700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I.primary school Čakovec, Croatia</a:t>
            </a:r>
          </a:p>
          <a:p>
            <a:pPr>
              <a:defRPr sz="1700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Keep Invest Donate Spend</a:t>
            </a:r>
          </a:p>
        </p:txBody>
      </p:sp>
      <p:pic>
        <p:nvPicPr>
          <p:cNvPr id="182" name="DSC_0008.jpg"/>
          <p:cNvPicPr>
            <a:picLocks noChangeAspect="1"/>
          </p:cNvPicPr>
          <p:nvPr/>
        </p:nvPicPr>
        <p:blipFill>
          <a:blip r:embed="rId5">
            <a:extLst/>
          </a:blip>
          <a:srcRect t="1269" b="1269"/>
          <a:stretch>
            <a:fillRect/>
          </a:stretch>
        </p:blipFill>
        <p:spPr>
          <a:xfrm>
            <a:off x="1056973" y="762000"/>
            <a:ext cx="5125054" cy="374617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3" name="DSC01786.jpeg"/>
          <p:cNvPicPr>
            <a:picLocks noChangeAspect="1"/>
          </p:cNvPicPr>
          <p:nvPr/>
        </p:nvPicPr>
        <p:blipFill>
          <a:blip r:embed="rId6">
            <a:extLst/>
          </a:blip>
          <a:srcRect t="1269" b="1269"/>
          <a:stretch>
            <a:fillRect/>
          </a:stretch>
        </p:blipFill>
        <p:spPr>
          <a:xfrm>
            <a:off x="1057070" y="4734062"/>
            <a:ext cx="5124860" cy="37460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bankaroo-facebook-ad.jpg"/>
          <p:cNvPicPr>
            <a:picLocks noGrp="1" noChangeAspect="1"/>
          </p:cNvPicPr>
          <p:nvPr>
            <p:ph type="pic" idx="14"/>
          </p:nvPr>
        </p:nvPicPr>
        <p:blipFill>
          <a:blip r:embed="rId2">
            <a:extLst/>
          </a:blip>
          <a:srcRect r="416"/>
          <a:stretch>
            <a:fillRect/>
          </a:stretch>
        </p:blipFill>
        <p:spPr>
          <a:xfrm>
            <a:off x="4824561" y="965200"/>
            <a:ext cx="7430939" cy="3898900"/>
          </a:xfrm>
          <a:prstGeom prst="rect">
            <a:avLst/>
          </a:prstGeom>
        </p:spPr>
      </p:pic>
      <p:pic>
        <p:nvPicPr>
          <p:cNvPr id="186" name="DSC02472-500x375.jpg"/>
          <p:cNvPicPr>
            <a:picLocks noGrp="1" noChangeAspect="1"/>
          </p:cNvPicPr>
          <p:nvPr>
            <p:ph type="pic" idx="15"/>
          </p:nvPr>
        </p:nvPicPr>
        <p:blipFill>
          <a:blip r:embed="rId3">
            <a:extLst/>
          </a:blip>
          <a:srcRect l="15412" r="9444"/>
          <a:stretch>
            <a:fillRect/>
          </a:stretch>
        </p:blipFill>
        <p:spPr>
          <a:xfrm>
            <a:off x="802045" y="923986"/>
            <a:ext cx="3906387" cy="3898967"/>
          </a:xfrm>
          <a:prstGeom prst="rect">
            <a:avLst/>
          </a:prstGeom>
        </p:spPr>
      </p:pic>
      <p:sp>
        <p:nvSpPr>
          <p:cNvPr id="187" name="Shape 187"/>
          <p:cNvSpPr>
            <a:spLocks noGrp="1"/>
          </p:cNvSpPr>
          <p:nvPr>
            <p:ph type="body" sz="quarter" idx="4294967295"/>
          </p:nvPr>
        </p:nvSpPr>
        <p:spPr>
          <a:xfrm>
            <a:off x="1612370" y="5668242"/>
            <a:ext cx="9594653" cy="2117181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000">
                <a:latin typeface="Apple Chancery"/>
                <a:ea typeface="Apple Chancery"/>
                <a:cs typeface="Apple Chancery"/>
                <a:sym typeface="Apple Chancery"/>
              </a:defRPr>
            </a:lvl1pPr>
          </a:lstStyle>
          <a:p>
            <a:r>
              <a:t>Bankaroo - dnevnik štednje</a:t>
            </a:r>
          </a:p>
        </p:txBody>
      </p:sp>
      <p:pic>
        <p:nvPicPr>
          <p:cNvPr id="188" name="erasmus-logo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79400" y="136662"/>
            <a:ext cx="2493420" cy="5521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9" name="KIDS.gi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992110" y="32619"/>
            <a:ext cx="1013683" cy="760262"/>
          </a:xfrm>
          <a:prstGeom prst="rect">
            <a:avLst/>
          </a:prstGeom>
          <a:ln w="12700">
            <a:miter lim="400000"/>
          </a:ln>
        </p:spPr>
      </p:pic>
      <p:sp>
        <p:nvSpPr>
          <p:cNvPr id="190" name="Shape 190"/>
          <p:cNvSpPr/>
          <p:nvPr/>
        </p:nvSpPr>
        <p:spPr>
          <a:xfrm>
            <a:off x="95950" y="8553450"/>
            <a:ext cx="12812900" cy="111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1700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Erasmus+ KA2 - Cooperation and Innovation for Good Practices</a:t>
            </a:r>
          </a:p>
          <a:p>
            <a:pPr>
              <a:defRPr sz="1700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I.primary school Čakovec, Croatia</a:t>
            </a:r>
          </a:p>
          <a:p>
            <a:pPr>
              <a:defRPr sz="1700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Keep Invest Donate Spend</a:t>
            </a:r>
          </a:p>
        </p:txBody>
      </p:sp>
    </p:spTree>
  </p:cSld>
  <p:clrMapOvr>
    <a:masterClrMapping/>
  </p:clrMapOvr>
  <p:transition xmlns:p14="http://schemas.microsoft.com/office/powerpoint/2010/main"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thumb_IMG_1375_1024.jpg"/>
          <p:cNvPicPr>
            <a:picLocks noGrp="1" noChangeAspect="1"/>
          </p:cNvPicPr>
          <p:nvPr>
            <p:ph type="pic" idx="14"/>
          </p:nvPr>
        </p:nvPicPr>
        <p:blipFill>
          <a:blip r:embed="rId2">
            <a:extLst/>
          </a:blip>
          <a:srcRect t="1269" b="1269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93" name="thumb_IMG_1646_1024.jpg"/>
          <p:cNvPicPr>
            <a:picLocks noGrp="1" noChangeAspect="1"/>
          </p:cNvPicPr>
          <p:nvPr>
            <p:ph type="pic" idx="15"/>
          </p:nvPr>
        </p:nvPicPr>
        <p:blipFill>
          <a:blip r:embed="rId3">
            <a:extLst/>
          </a:blip>
          <a:srcRect l="6790" r="6790"/>
          <a:stretch>
            <a:fillRect/>
          </a:stretch>
        </p:blipFill>
        <p:spPr>
          <a:xfrm>
            <a:off x="1155478" y="762884"/>
            <a:ext cx="4928044" cy="7603266"/>
          </a:xfrm>
          <a:prstGeom prst="rect">
            <a:avLst/>
          </a:prstGeom>
        </p:spPr>
      </p:pic>
      <p:sp>
        <p:nvSpPr>
          <p:cNvPr id="194" name="Shape 194"/>
          <p:cNvSpPr>
            <a:spLocks noGrp="1"/>
          </p:cNvSpPr>
          <p:nvPr>
            <p:ph type="body" sz="quarter" idx="4294967295"/>
          </p:nvPr>
        </p:nvSpPr>
        <p:spPr>
          <a:xfrm>
            <a:off x="6718300" y="5989909"/>
            <a:ext cx="5334000" cy="2117182"/>
          </a:xfrm>
          <a:prstGeom prst="rect">
            <a:avLst/>
          </a:prstGeom>
        </p:spPr>
        <p:txBody>
          <a:bodyPr anchor="t"/>
          <a:lstStyle/>
          <a:p>
            <a:pPr marL="0" indent="0" algn="ctr">
              <a:spcBef>
                <a:spcPts val="0"/>
              </a:spcBef>
              <a:buSzTx/>
              <a:buNone/>
              <a:defRPr sz="4000">
                <a:latin typeface="Apple Chancery"/>
                <a:ea typeface="Apple Chancery"/>
                <a:cs typeface="Apple Chancery"/>
                <a:sym typeface="Apple Chancery"/>
              </a:defRPr>
            </a:pPr>
            <a:r>
              <a:t>proširena stvarnost</a:t>
            </a:r>
          </a:p>
          <a:p>
            <a:pPr marL="0" indent="0" algn="ctr">
              <a:spcBef>
                <a:spcPts val="0"/>
              </a:spcBef>
              <a:buSzTx/>
              <a:buNone/>
              <a:defRPr sz="4000">
                <a:latin typeface="Apple Chancery"/>
                <a:ea typeface="Apple Chancery"/>
                <a:cs typeface="Apple Chancery"/>
                <a:sym typeface="Apple Chancery"/>
              </a:defRPr>
            </a:pPr>
            <a:r>
              <a:t>3D modeliranje i ispis</a:t>
            </a:r>
          </a:p>
        </p:txBody>
      </p:sp>
      <p:pic>
        <p:nvPicPr>
          <p:cNvPr id="195" name="erasmus-logo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79400" y="136662"/>
            <a:ext cx="2493420" cy="5521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96" name="KIDS.gi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992110" y="32619"/>
            <a:ext cx="1013683" cy="760262"/>
          </a:xfrm>
          <a:prstGeom prst="rect">
            <a:avLst/>
          </a:prstGeom>
          <a:ln w="12700">
            <a:miter lim="400000"/>
          </a:ln>
        </p:spPr>
      </p:pic>
      <p:sp>
        <p:nvSpPr>
          <p:cNvPr id="197" name="Shape 197"/>
          <p:cNvSpPr/>
          <p:nvPr/>
        </p:nvSpPr>
        <p:spPr>
          <a:xfrm>
            <a:off x="95950" y="8553450"/>
            <a:ext cx="12812900" cy="111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1700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Erasmus+ KA2 - Cooperation and Innovation for Good Practices</a:t>
            </a:r>
          </a:p>
          <a:p>
            <a:pPr>
              <a:defRPr sz="1700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I.primary school Čakovec, Croatia</a:t>
            </a:r>
          </a:p>
          <a:p>
            <a:pPr>
              <a:defRPr sz="1700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Keep Invest Donate Spend</a:t>
            </a:r>
          </a:p>
        </p:txBody>
      </p:sp>
    </p:spTree>
  </p:cSld>
  <p:clrMapOvr>
    <a:masterClrMapping/>
  </p:clrMapOvr>
  <p:transition xmlns:p14="http://schemas.microsoft.com/office/powerpoint/2010/main"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thumb_IMG_1700_1024.jpg"/>
          <p:cNvPicPr>
            <a:picLocks noGrp="1" noChangeAspect="1"/>
          </p:cNvPicPr>
          <p:nvPr>
            <p:ph type="pic" idx="14"/>
          </p:nvPr>
        </p:nvPicPr>
        <p:blipFill>
          <a:blip r:embed="rId2">
            <a:extLst/>
          </a:blip>
          <a:srcRect t="13452" b="13452"/>
          <a:stretch>
            <a:fillRect/>
          </a:stretch>
        </p:blipFill>
        <p:spPr>
          <a:xfrm>
            <a:off x="6525921" y="1281422"/>
            <a:ext cx="5334001" cy="3898901"/>
          </a:xfrm>
          <a:prstGeom prst="rect">
            <a:avLst/>
          </a:prstGeom>
        </p:spPr>
      </p:pic>
      <p:pic>
        <p:nvPicPr>
          <p:cNvPr id="200" name="Slika zaslona 2016-06-03 u 09.19.38.png"/>
          <p:cNvPicPr>
            <a:picLocks noGrp="1" noChangeAspect="1"/>
          </p:cNvPicPr>
          <p:nvPr>
            <p:ph type="pic" idx="15"/>
          </p:nvPr>
        </p:nvPicPr>
        <p:blipFill>
          <a:blip r:embed="rId3">
            <a:extLst/>
          </a:blip>
          <a:srcRect l="60889" t="29644" r="23711" b="33892"/>
          <a:stretch>
            <a:fillRect/>
          </a:stretch>
        </p:blipFill>
        <p:spPr>
          <a:xfrm>
            <a:off x="982822" y="1302078"/>
            <a:ext cx="4485646" cy="6638317"/>
          </a:xfrm>
          <a:prstGeom prst="rect">
            <a:avLst/>
          </a:prstGeom>
        </p:spPr>
      </p:pic>
      <p:sp>
        <p:nvSpPr>
          <p:cNvPr id="201" name="Shape 201"/>
          <p:cNvSpPr>
            <a:spLocks noGrp="1"/>
          </p:cNvSpPr>
          <p:nvPr>
            <p:ph type="body" sz="quarter" idx="4294967295"/>
          </p:nvPr>
        </p:nvSpPr>
        <p:spPr>
          <a:xfrm>
            <a:off x="6718300" y="5989909"/>
            <a:ext cx="5334000" cy="2117182"/>
          </a:xfrm>
          <a:prstGeom prst="rect">
            <a:avLst/>
          </a:prstGeom>
        </p:spPr>
        <p:txBody>
          <a:bodyPr anchor="t"/>
          <a:lstStyle/>
          <a:p>
            <a:pPr marL="0" indent="0" algn="ctr" defTabSz="426466">
              <a:spcBef>
                <a:spcPts val="0"/>
              </a:spcBef>
              <a:buSzTx/>
              <a:buNone/>
              <a:defRPr sz="2920">
                <a:latin typeface="Apple Chancery"/>
                <a:ea typeface="Apple Chancery"/>
                <a:cs typeface="Apple Chancery"/>
                <a:sym typeface="Apple Chancery"/>
              </a:defRPr>
            </a:pPr>
            <a:r>
              <a:t>mrežne stranice projekta</a:t>
            </a:r>
          </a:p>
          <a:p>
            <a:pPr marL="0" indent="0" algn="ctr" defTabSz="426466">
              <a:spcBef>
                <a:spcPts val="0"/>
              </a:spcBef>
              <a:buSzTx/>
              <a:buNone/>
              <a:defRPr sz="2920">
                <a:latin typeface="Apple Chancery"/>
                <a:ea typeface="Apple Chancery"/>
                <a:cs typeface="Apple Chancery"/>
                <a:sym typeface="Apple Chancery"/>
              </a:defRPr>
            </a:pPr>
            <a:r>
              <a:t>multimedijalni obrazovni sadržaji: kvizovi, animacije, filmovi</a:t>
            </a:r>
          </a:p>
        </p:txBody>
      </p:sp>
      <p:pic>
        <p:nvPicPr>
          <p:cNvPr id="202" name="erasmus-logo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79400" y="136662"/>
            <a:ext cx="2493420" cy="5521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" name="KIDS.gi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992110" y="32619"/>
            <a:ext cx="1013683" cy="760262"/>
          </a:xfrm>
          <a:prstGeom prst="rect">
            <a:avLst/>
          </a:prstGeom>
          <a:ln w="12700">
            <a:miter lim="400000"/>
          </a:ln>
        </p:spPr>
      </p:pic>
      <p:sp>
        <p:nvSpPr>
          <p:cNvPr id="204" name="Shape 204"/>
          <p:cNvSpPr/>
          <p:nvPr/>
        </p:nvSpPr>
        <p:spPr>
          <a:xfrm>
            <a:off x="95950" y="8553450"/>
            <a:ext cx="12812900" cy="111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1700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Erasmus+ KA2 - Cooperation and Innovation for Good Practices</a:t>
            </a:r>
          </a:p>
          <a:p>
            <a:pPr>
              <a:defRPr sz="1700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I.primary school Čakovec, Croatia</a:t>
            </a:r>
          </a:p>
          <a:p>
            <a:pPr>
              <a:defRPr sz="1700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Keep Invest Donate Spend</a:t>
            </a:r>
          </a:p>
        </p:txBody>
      </p:sp>
    </p:spTree>
  </p:cSld>
  <p:clrMapOvr>
    <a:masterClrMapping/>
  </p:clrMapOvr>
  <p:transition xmlns:p14="http://schemas.microsoft.com/office/powerpoint/2010/main"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thumb_IMG_1640_1024.jpg"/>
          <p:cNvPicPr>
            <a:picLocks noGrp="1" noChangeAspect="1"/>
          </p:cNvPicPr>
          <p:nvPr>
            <p:ph type="pic" idx="14"/>
          </p:nvPr>
        </p:nvPicPr>
        <p:blipFill>
          <a:blip r:embed="rId2">
            <a:extLst/>
          </a:blip>
          <a:srcRect t="1269" b="1269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207" name="thumb_IMG_1360_1024.jpg"/>
          <p:cNvPicPr>
            <a:picLocks noGrp="1" noChangeAspect="1"/>
          </p:cNvPicPr>
          <p:nvPr>
            <p:ph type="pic" idx="15"/>
          </p:nvPr>
        </p:nvPicPr>
        <p:blipFill>
          <a:blip r:embed="rId3">
            <a:extLst/>
          </a:blip>
          <a:srcRect l="6790" r="6790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08" name="Shape 208"/>
          <p:cNvSpPr>
            <a:spLocks noGrp="1"/>
          </p:cNvSpPr>
          <p:nvPr>
            <p:ph type="body" sz="quarter" idx="4294967295"/>
          </p:nvPr>
        </p:nvSpPr>
        <p:spPr>
          <a:xfrm>
            <a:off x="6718300" y="5700984"/>
            <a:ext cx="5334000" cy="2117182"/>
          </a:xfrm>
          <a:prstGeom prst="rect">
            <a:avLst/>
          </a:prstGeom>
        </p:spPr>
        <p:txBody>
          <a:bodyPr anchor="t"/>
          <a:lstStyle/>
          <a:p>
            <a:pPr marL="0" indent="0" algn="ctr">
              <a:spcBef>
                <a:spcPts val="0"/>
              </a:spcBef>
              <a:buSzTx/>
              <a:buNone/>
              <a:defRPr sz="4000">
                <a:latin typeface="Apple Chancery"/>
                <a:ea typeface="Apple Chancery"/>
                <a:cs typeface="Apple Chancery"/>
                <a:sym typeface="Apple Chancery"/>
              </a:defRPr>
            </a:pPr>
            <a:r>
              <a:t>računalne igre</a:t>
            </a:r>
          </a:p>
          <a:p>
            <a:pPr marL="0" indent="0" algn="ctr">
              <a:spcBef>
                <a:spcPts val="0"/>
              </a:spcBef>
              <a:buSzTx/>
              <a:buNone/>
              <a:defRPr sz="4000">
                <a:latin typeface="Apple Chancery"/>
                <a:ea typeface="Apple Chancery"/>
                <a:cs typeface="Apple Chancery"/>
                <a:sym typeface="Apple Chancery"/>
              </a:defRPr>
            </a:pPr>
            <a:r>
              <a:t>roboti</a:t>
            </a:r>
          </a:p>
        </p:txBody>
      </p:sp>
      <p:pic>
        <p:nvPicPr>
          <p:cNvPr id="209" name="erasmus-logo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79400" y="136662"/>
            <a:ext cx="2493420" cy="5521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10" name="KIDS.gi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992110" y="32619"/>
            <a:ext cx="1013683" cy="760262"/>
          </a:xfrm>
          <a:prstGeom prst="rect">
            <a:avLst/>
          </a:prstGeom>
          <a:ln w="12700">
            <a:miter lim="400000"/>
          </a:ln>
        </p:spPr>
      </p:pic>
      <p:sp>
        <p:nvSpPr>
          <p:cNvPr id="211" name="Shape 211"/>
          <p:cNvSpPr/>
          <p:nvPr/>
        </p:nvSpPr>
        <p:spPr>
          <a:xfrm>
            <a:off x="95950" y="8553450"/>
            <a:ext cx="12812900" cy="111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1700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Erasmus+ KA2 - Cooperation and Innovation for Good Practices</a:t>
            </a:r>
          </a:p>
          <a:p>
            <a:pPr>
              <a:defRPr sz="1700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I.primary school Čakovec, Croatia</a:t>
            </a:r>
          </a:p>
          <a:p>
            <a:pPr>
              <a:defRPr sz="1700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Keep Invest Donate Spend</a:t>
            </a:r>
          </a:p>
        </p:txBody>
      </p:sp>
    </p:spTree>
  </p:cSld>
  <p:clrMapOvr>
    <a:masterClrMapping/>
  </p:clrMapOvr>
  <p:transition xmlns:p14="http://schemas.microsoft.com/office/powerpoint/2010/main"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hape 213"/>
          <p:cNvSpPr>
            <a:spLocks noGrp="1"/>
          </p:cNvSpPr>
          <p:nvPr>
            <p:ph type="ctrTitle"/>
          </p:nvPr>
        </p:nvSpPr>
        <p:spPr>
          <a:xfrm>
            <a:off x="278804" y="3225800"/>
            <a:ext cx="12242752" cy="3302000"/>
          </a:xfrm>
          <a:prstGeom prst="rect">
            <a:avLst/>
          </a:prstGeom>
        </p:spPr>
        <p:txBody>
          <a:bodyPr/>
          <a:lstStyle/>
          <a:p>
            <a:pPr defTabSz="566674">
              <a:defRPr sz="7760">
                <a:latin typeface="Apple Chancery"/>
                <a:ea typeface="Apple Chancery"/>
                <a:cs typeface="Apple Chancery"/>
                <a:sym typeface="Apple Chancery"/>
              </a:defRPr>
            </a:pPr>
            <a:r>
              <a:t>Aktivnosti</a:t>
            </a:r>
          </a:p>
          <a:p>
            <a:pPr defTabSz="566674">
              <a:defRPr sz="7760">
                <a:latin typeface="Apple Chancery"/>
                <a:ea typeface="Apple Chancery"/>
                <a:cs typeface="Apple Chancery"/>
                <a:sym typeface="Apple Chancery"/>
              </a:defRPr>
            </a:pPr>
            <a:r>
              <a:t>(Učenici - </a:t>
            </a:r>
            <a:r>
              <a:rPr>
                <a:solidFill>
                  <a:srgbClr val="FF40FF"/>
                </a:solidFill>
              </a:rPr>
              <a:t>Roditelji</a:t>
            </a:r>
            <a:r>
              <a:t> - Učitelji)</a:t>
            </a:r>
          </a:p>
        </p:txBody>
      </p:sp>
      <p:sp>
        <p:nvSpPr>
          <p:cNvPr id="214" name="Shape 214"/>
          <p:cNvSpPr/>
          <p:nvPr/>
        </p:nvSpPr>
        <p:spPr>
          <a:xfrm>
            <a:off x="95950" y="8553450"/>
            <a:ext cx="12812900" cy="111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1700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Erasmus+ KA2 - Cooperation and Innovation for Good Practices</a:t>
            </a:r>
          </a:p>
          <a:p>
            <a:pPr>
              <a:defRPr sz="1700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I.primary school Čakovec, Croatia</a:t>
            </a:r>
          </a:p>
          <a:p>
            <a:pPr>
              <a:defRPr sz="1700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Keep Invest Donate Spend</a:t>
            </a:r>
          </a:p>
        </p:txBody>
      </p:sp>
      <p:pic>
        <p:nvPicPr>
          <p:cNvPr id="215" name="erasmus-logo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79400" y="136662"/>
            <a:ext cx="2493420" cy="5521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16" name="KIDS.gi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992110" y="32619"/>
            <a:ext cx="1013683" cy="7602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money jars.jpg"/>
          <p:cNvPicPr>
            <a:picLocks noGrp="1" noChangeAspect="1"/>
          </p:cNvPicPr>
          <p:nvPr>
            <p:ph type="pic" idx="13"/>
          </p:nvPr>
        </p:nvPicPr>
        <p:blipFill>
          <a:blip r:embed="rId3">
            <a:extLst/>
          </a:blip>
          <a:srcRect/>
          <a:stretch>
            <a:fillRect/>
          </a:stretch>
        </p:blipFill>
        <p:spPr>
          <a:xfrm>
            <a:off x="6313339" y="3806654"/>
            <a:ext cx="6143921" cy="2703325"/>
          </a:xfrm>
          <a:prstGeom prst="rect">
            <a:avLst/>
          </a:prstGeom>
        </p:spPr>
      </p:pic>
      <p:sp>
        <p:nvSpPr>
          <p:cNvPr id="221" name="Shape 221"/>
          <p:cNvSpPr>
            <a:spLocks noGrp="1"/>
          </p:cNvSpPr>
          <p:nvPr>
            <p:ph type="body" idx="1"/>
          </p:nvPr>
        </p:nvSpPr>
        <p:spPr>
          <a:xfrm>
            <a:off x="820191" y="854566"/>
            <a:ext cx="11364418" cy="7637199"/>
          </a:xfrm>
          <a:prstGeom prst="rect">
            <a:avLst/>
          </a:prstGeom>
        </p:spPr>
        <p:txBody>
          <a:bodyPr/>
          <a:lstStyle/>
          <a:p>
            <a:endParaRPr/>
          </a:p>
          <a:p>
            <a:pPr marL="0" indent="0">
              <a:buSzTx/>
              <a:buNone/>
              <a:defRPr sz="4000">
                <a:latin typeface="Apple Chancery"/>
                <a:ea typeface="Apple Chancery"/>
                <a:cs typeface="Apple Chancery"/>
                <a:sym typeface="Apple Chancery"/>
              </a:defRPr>
            </a:pPr>
            <a:r>
              <a:t>radionice:</a:t>
            </a:r>
          </a:p>
          <a:p>
            <a:pPr marL="0" indent="0">
              <a:buSzTx/>
              <a:buNone/>
              <a:defRPr sz="4000">
                <a:latin typeface="Apple Chancery"/>
                <a:ea typeface="Apple Chancery"/>
                <a:cs typeface="Apple Chancery"/>
                <a:sym typeface="Apple Chancery"/>
              </a:defRPr>
            </a:pPr>
            <a:r>
              <a:t>- o davanju i darivanju</a:t>
            </a:r>
          </a:p>
          <a:p>
            <a:pPr marL="0" indent="0">
              <a:buSzTx/>
              <a:buNone/>
              <a:defRPr sz="4000">
                <a:latin typeface="Apple Chancery"/>
                <a:ea typeface="Apple Chancery"/>
                <a:cs typeface="Apple Chancery"/>
                <a:sym typeface="Apple Chancery"/>
              </a:defRPr>
            </a:pPr>
            <a:r>
              <a:t>- planiranje budžeta</a:t>
            </a:r>
          </a:p>
          <a:p>
            <a:pPr marL="0" indent="0">
              <a:buSzTx/>
              <a:buNone/>
              <a:defRPr sz="4000">
                <a:latin typeface="Apple Chancery"/>
                <a:ea typeface="Apple Chancery"/>
                <a:cs typeface="Apple Chancery"/>
                <a:sym typeface="Apple Chancery"/>
              </a:defRPr>
            </a:pPr>
            <a:r>
              <a:t>- kako smanjiti rashode, a povećati prihode</a:t>
            </a:r>
          </a:p>
        </p:txBody>
      </p:sp>
      <p:pic>
        <p:nvPicPr>
          <p:cNvPr id="222" name="erasmus-logo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79400" y="136662"/>
            <a:ext cx="2493420" cy="5521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23" name="KIDS.gi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992110" y="32619"/>
            <a:ext cx="1013683" cy="760262"/>
          </a:xfrm>
          <a:prstGeom prst="rect">
            <a:avLst/>
          </a:prstGeom>
          <a:ln w="12700">
            <a:miter lim="400000"/>
          </a:ln>
        </p:spPr>
      </p:pic>
      <p:sp>
        <p:nvSpPr>
          <p:cNvPr id="224" name="Shape 224"/>
          <p:cNvSpPr/>
          <p:nvPr/>
        </p:nvSpPr>
        <p:spPr>
          <a:xfrm>
            <a:off x="95950" y="8553450"/>
            <a:ext cx="12812900" cy="111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1700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Erasmus+ KA2 - Cooperation and Innovation for Good Practices</a:t>
            </a:r>
          </a:p>
          <a:p>
            <a:pPr>
              <a:defRPr sz="1700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I.primary school Čakovec, Croatia</a:t>
            </a:r>
          </a:p>
          <a:p>
            <a:pPr>
              <a:defRPr sz="1700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Keep Invest Donate Spend</a:t>
            </a:r>
          </a:p>
        </p:txBody>
      </p:sp>
    </p:spTree>
  </p:cSld>
  <p:clrMapOvr>
    <a:masterClrMapping/>
  </p:clrMapOvr>
  <p:transition xmlns:p14="http://schemas.microsoft.com/office/powerpoint/2010/main"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>
            <a:spLocks noGrp="1"/>
          </p:cNvSpPr>
          <p:nvPr>
            <p:ph type="ctrTitle"/>
          </p:nvPr>
        </p:nvSpPr>
        <p:spPr>
          <a:xfrm>
            <a:off x="278804" y="3225800"/>
            <a:ext cx="12242752" cy="3302000"/>
          </a:xfrm>
          <a:prstGeom prst="rect">
            <a:avLst/>
          </a:prstGeom>
        </p:spPr>
        <p:txBody>
          <a:bodyPr/>
          <a:lstStyle/>
          <a:p>
            <a:pPr defTabSz="566674">
              <a:defRPr sz="7760">
                <a:latin typeface="Apple Chancery"/>
                <a:ea typeface="Apple Chancery"/>
                <a:cs typeface="Apple Chancery"/>
                <a:sym typeface="Apple Chancery"/>
              </a:defRPr>
            </a:pPr>
            <a:r>
              <a:t>Aktivnosti</a:t>
            </a:r>
          </a:p>
          <a:p>
            <a:pPr defTabSz="566674">
              <a:defRPr sz="7760">
                <a:latin typeface="Apple Chancery"/>
                <a:ea typeface="Apple Chancery"/>
                <a:cs typeface="Apple Chancery"/>
                <a:sym typeface="Apple Chancery"/>
              </a:defRPr>
            </a:pPr>
            <a:r>
              <a:t>(Učenici - Roditelji - </a:t>
            </a:r>
            <a:r>
              <a:rPr>
                <a:solidFill>
                  <a:srgbClr val="FFFB00"/>
                </a:solidFill>
              </a:rPr>
              <a:t>Učitelji</a:t>
            </a:r>
            <a:r>
              <a:t>)</a:t>
            </a:r>
          </a:p>
        </p:txBody>
      </p:sp>
      <p:sp>
        <p:nvSpPr>
          <p:cNvPr id="229" name="Shape 229"/>
          <p:cNvSpPr/>
          <p:nvPr/>
        </p:nvSpPr>
        <p:spPr>
          <a:xfrm>
            <a:off x="95950" y="8553450"/>
            <a:ext cx="12812900" cy="111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1700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Erasmus+ KA2 - Cooperation and Innovation for Good Practices</a:t>
            </a:r>
          </a:p>
          <a:p>
            <a:pPr>
              <a:defRPr sz="1700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I.primary school Čakovec, Croatia</a:t>
            </a:r>
          </a:p>
          <a:p>
            <a:pPr>
              <a:defRPr sz="1700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Keep Invest Donate Spend</a:t>
            </a:r>
          </a:p>
        </p:txBody>
      </p:sp>
      <p:pic>
        <p:nvPicPr>
          <p:cNvPr id="230" name="erasmus-logo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79400" y="136662"/>
            <a:ext cx="2493420" cy="5521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31" name="KIDS.gi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992110" y="32619"/>
            <a:ext cx="1013683" cy="7602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World-Teachers-Day-Blog-Header-Image.jpg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rcRect l="14206" r="34613"/>
          <a:stretch>
            <a:fillRect/>
          </a:stretch>
        </p:blipFill>
        <p:spPr>
          <a:xfrm>
            <a:off x="6718300" y="1804105"/>
            <a:ext cx="5334001" cy="5862371"/>
          </a:xfrm>
          <a:prstGeom prst="rect">
            <a:avLst/>
          </a:prstGeom>
        </p:spPr>
      </p:pic>
      <p:sp>
        <p:nvSpPr>
          <p:cNvPr id="236" name="Shape 236"/>
          <p:cNvSpPr>
            <a:spLocks noGrp="1"/>
          </p:cNvSpPr>
          <p:nvPr>
            <p:ph type="title"/>
          </p:nvPr>
        </p:nvSpPr>
        <p:spPr>
          <a:xfrm>
            <a:off x="832792" y="1531477"/>
            <a:ext cx="6044443" cy="6407414"/>
          </a:xfrm>
          <a:prstGeom prst="rect">
            <a:avLst/>
          </a:prstGeom>
        </p:spPr>
        <p:txBody>
          <a:bodyPr/>
          <a:lstStyle/>
          <a:p>
            <a:pPr algn="l" defTabSz="473201">
              <a:spcBef>
                <a:spcPts val="3400"/>
              </a:spcBef>
              <a:defRPr sz="3240">
                <a:latin typeface="Apple Chancery"/>
                <a:ea typeface="Apple Chancery"/>
                <a:cs typeface="Apple Chancery"/>
                <a:sym typeface="Apple Chancery"/>
              </a:defRPr>
            </a:pPr>
            <a:r>
              <a:t>scenariji učenja</a:t>
            </a:r>
          </a:p>
          <a:p>
            <a:pPr algn="l" defTabSz="473201">
              <a:spcBef>
                <a:spcPts val="3400"/>
              </a:spcBef>
              <a:defRPr sz="3240">
                <a:latin typeface="Apple Chancery"/>
                <a:ea typeface="Apple Chancery"/>
                <a:cs typeface="Apple Chancery"/>
                <a:sym typeface="Apple Chancery"/>
              </a:defRPr>
            </a:pPr>
            <a:r>
              <a:t>radionice</a:t>
            </a:r>
          </a:p>
          <a:p>
            <a:pPr algn="l" defTabSz="473201">
              <a:spcBef>
                <a:spcPts val="3400"/>
              </a:spcBef>
              <a:defRPr sz="3240">
                <a:latin typeface="Apple Chancery"/>
                <a:ea typeface="Apple Chancery"/>
                <a:cs typeface="Apple Chancery"/>
                <a:sym typeface="Apple Chancery"/>
              </a:defRPr>
            </a:pPr>
            <a:r>
              <a:t>digitalni obrazovni sadržaji</a:t>
            </a:r>
          </a:p>
          <a:p>
            <a:pPr algn="l" defTabSz="473201">
              <a:spcBef>
                <a:spcPts val="3400"/>
              </a:spcBef>
              <a:defRPr sz="3240">
                <a:latin typeface="Apple Chancery"/>
                <a:ea typeface="Apple Chancery"/>
                <a:cs typeface="Apple Chancery"/>
                <a:sym typeface="Apple Chancery"/>
              </a:defRPr>
            </a:pPr>
            <a:r>
              <a:t>razmjena ideja i primjera dobre prakse</a:t>
            </a:r>
          </a:p>
          <a:p>
            <a:pPr algn="l" defTabSz="473201">
              <a:spcBef>
                <a:spcPts val="3400"/>
              </a:spcBef>
              <a:defRPr sz="3240">
                <a:latin typeface="Apple Chancery"/>
                <a:ea typeface="Apple Chancery"/>
                <a:cs typeface="Apple Chancery"/>
                <a:sym typeface="Apple Chancery"/>
              </a:defRPr>
            </a:pPr>
            <a:r>
              <a:t>međunarodne konferencije i seminari</a:t>
            </a:r>
          </a:p>
        </p:txBody>
      </p:sp>
      <p:pic>
        <p:nvPicPr>
          <p:cNvPr id="237" name="erasmus-logo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79400" y="136662"/>
            <a:ext cx="2493420" cy="5521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38" name="KIDS.gi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992110" y="32619"/>
            <a:ext cx="1013683" cy="760262"/>
          </a:xfrm>
          <a:prstGeom prst="rect">
            <a:avLst/>
          </a:prstGeom>
          <a:ln w="12700">
            <a:miter lim="400000"/>
          </a:ln>
        </p:spPr>
      </p:pic>
      <p:sp>
        <p:nvSpPr>
          <p:cNvPr id="239" name="Shape 239"/>
          <p:cNvSpPr/>
          <p:nvPr/>
        </p:nvSpPr>
        <p:spPr>
          <a:xfrm>
            <a:off x="95950" y="8553450"/>
            <a:ext cx="12812900" cy="111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1700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Erasmus+ KA2 - Cooperation and Innovation for Good Practices</a:t>
            </a:r>
          </a:p>
          <a:p>
            <a:pPr>
              <a:defRPr sz="1700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I.primary school Čakovec, Croatia</a:t>
            </a:r>
          </a:p>
          <a:p>
            <a:pPr>
              <a:defRPr sz="1700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Keep Invest Donate Spend</a:t>
            </a:r>
          </a:p>
        </p:txBody>
      </p:sp>
    </p:spTree>
  </p:cSld>
  <p:clrMapOvr>
    <a:masterClrMapping/>
  </p:clrMapOvr>
  <p:transition xmlns:p14="http://schemas.microsoft.com/office/powerpoint/2010/main"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24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Apple Chancery"/>
                <a:ea typeface="Apple Chancery"/>
                <a:cs typeface="Apple Chancery"/>
                <a:sym typeface="Apple Chancery"/>
              </a:defRPr>
            </a:lvl1pPr>
          </a:lstStyle>
          <a:p>
            <a:r>
              <a:t>Rezultati</a:t>
            </a:r>
          </a:p>
        </p:txBody>
      </p:sp>
      <p:pic>
        <p:nvPicPr>
          <p:cNvPr id="242" name="erasmus-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9400" y="136662"/>
            <a:ext cx="2493420" cy="5521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43" name="KIDS.g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992110" y="32619"/>
            <a:ext cx="1013683" cy="760262"/>
          </a:xfrm>
          <a:prstGeom prst="rect">
            <a:avLst/>
          </a:prstGeom>
          <a:ln w="12700">
            <a:miter lim="400000"/>
          </a:ln>
        </p:spPr>
      </p:pic>
      <p:sp>
        <p:nvSpPr>
          <p:cNvPr id="244" name="Shape 244"/>
          <p:cNvSpPr/>
          <p:nvPr/>
        </p:nvSpPr>
        <p:spPr>
          <a:xfrm>
            <a:off x="95950" y="8553450"/>
            <a:ext cx="12812900" cy="111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1700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Erasmus+ KA2 - Cooperation and Innovation for Good Practices</a:t>
            </a:r>
          </a:p>
          <a:p>
            <a:pPr>
              <a:defRPr sz="1700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I.primary school Čakovec, Croatia</a:t>
            </a:r>
          </a:p>
          <a:p>
            <a:pPr>
              <a:defRPr sz="1700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Keep Invest Donate Spend</a:t>
            </a:r>
          </a:p>
        </p:txBody>
      </p:sp>
    </p:spTree>
  </p:cSld>
  <p:clrMapOvr>
    <a:masterClrMapping/>
  </p:clrMapOvr>
  <p:transition xmlns:p14="http://schemas.microsoft.com/office/powerpoint/2010/main"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11609751563_1ddf32fbb3_b.jpg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rcRect r="15194"/>
          <a:stretch>
            <a:fillRect/>
          </a:stretch>
        </p:blipFill>
        <p:spPr>
          <a:xfrm>
            <a:off x="6722348" y="2829033"/>
            <a:ext cx="5325950" cy="4710139"/>
          </a:xfrm>
          <a:prstGeom prst="rect">
            <a:avLst/>
          </a:prstGeom>
        </p:spPr>
      </p:pic>
      <p:sp>
        <p:nvSpPr>
          <p:cNvPr id="122" name="Shape 122"/>
          <p:cNvSpPr>
            <a:spLocks noGrp="1"/>
          </p:cNvSpPr>
          <p:nvPr>
            <p:ph type="body" sz="quarter" idx="1"/>
          </p:nvPr>
        </p:nvSpPr>
        <p:spPr>
          <a:xfrm>
            <a:off x="702733" y="3446455"/>
            <a:ext cx="5905766" cy="4049630"/>
          </a:xfrm>
          <a:prstGeom prst="rect">
            <a:avLst/>
          </a:prstGeom>
        </p:spPr>
        <p:txBody>
          <a:bodyPr/>
          <a:lstStyle>
            <a:lvl1pPr>
              <a:defRPr sz="4600"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Erasmus+ KA2 Cooperation and Innovation for Good Practices</a:t>
            </a:r>
          </a:p>
        </p:txBody>
      </p:sp>
      <p:pic>
        <p:nvPicPr>
          <p:cNvPr id="123" name="erasmus-logo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79400" y="136662"/>
            <a:ext cx="2493420" cy="5521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24" name="KIDS.gi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992110" y="32619"/>
            <a:ext cx="1013683" cy="760262"/>
          </a:xfrm>
          <a:prstGeom prst="rect">
            <a:avLst/>
          </a:prstGeom>
          <a:ln w="12700">
            <a:miter lim="400000"/>
          </a:ln>
        </p:spPr>
      </p:pic>
      <p:sp>
        <p:nvSpPr>
          <p:cNvPr id="125" name="Shape 125"/>
          <p:cNvSpPr/>
          <p:nvPr/>
        </p:nvSpPr>
        <p:spPr>
          <a:xfrm>
            <a:off x="95950" y="8553450"/>
            <a:ext cx="12812900" cy="111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1700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Erasmus+ KA2 - Cooperation and Innovation for Good Practices</a:t>
            </a:r>
          </a:p>
          <a:p>
            <a:pPr>
              <a:defRPr sz="1700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I.primary school Čakovec, Croatia</a:t>
            </a:r>
          </a:p>
          <a:p>
            <a:pPr>
              <a:defRPr sz="1700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Keep Invest Donate Spend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dissolve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>
            <a:spLocks noGrp="1"/>
          </p:cNvSpPr>
          <p:nvPr>
            <p:ph type="title"/>
          </p:nvPr>
        </p:nvSpPr>
        <p:spPr>
          <a:xfrm>
            <a:off x="1270000" y="1970078"/>
            <a:ext cx="10464800" cy="5813444"/>
          </a:xfrm>
          <a:prstGeom prst="rect">
            <a:avLst/>
          </a:prstGeom>
        </p:spPr>
        <p:txBody>
          <a:bodyPr/>
          <a:lstStyle/>
          <a:p>
            <a:pPr defTabSz="292100">
              <a:defRPr sz="4000">
                <a:latin typeface="Apple Chancery"/>
                <a:ea typeface="Apple Chancery"/>
                <a:cs typeface="Apple Chancery"/>
                <a:sym typeface="Apple Chancery"/>
              </a:defRPr>
            </a:pPr>
            <a:r>
              <a:t>iPad lab</a:t>
            </a:r>
          </a:p>
          <a:p>
            <a:pPr defTabSz="292100">
              <a:defRPr sz="4000">
                <a:latin typeface="Apple Chancery"/>
                <a:ea typeface="Apple Chancery"/>
                <a:cs typeface="Apple Chancery"/>
                <a:sym typeface="Apple Chancery"/>
              </a:defRPr>
            </a:pPr>
            <a:r>
              <a:t>tableti (Android, Windows, iOS)</a:t>
            </a:r>
          </a:p>
          <a:p>
            <a:pPr defTabSz="292100">
              <a:defRPr sz="4000">
                <a:latin typeface="Apple Chancery"/>
                <a:ea typeface="Apple Chancery"/>
                <a:cs typeface="Apple Chancery"/>
                <a:sym typeface="Apple Chancery"/>
              </a:defRPr>
            </a:pPr>
            <a:r>
              <a:t>3D pisač</a:t>
            </a:r>
          </a:p>
          <a:p>
            <a:pPr defTabSz="292100">
              <a:defRPr sz="4000">
                <a:latin typeface="Apple Chancery"/>
                <a:ea typeface="Apple Chancery"/>
                <a:cs typeface="Apple Chancery"/>
                <a:sym typeface="Apple Chancery"/>
              </a:defRPr>
            </a:pPr>
            <a:r>
              <a:t>Lego Mindstorms</a:t>
            </a:r>
          </a:p>
          <a:p>
            <a:pPr defTabSz="292100">
              <a:defRPr sz="4000">
                <a:latin typeface="Apple Chancery"/>
                <a:ea typeface="Apple Chancery"/>
                <a:cs typeface="Apple Chancery"/>
                <a:sym typeface="Apple Chancery"/>
              </a:defRPr>
            </a:pPr>
            <a:r>
              <a:t>Apple Sphero</a:t>
            </a:r>
          </a:p>
          <a:p>
            <a:pPr defTabSz="292100">
              <a:defRPr sz="4000">
                <a:latin typeface="Apple Chancery"/>
                <a:ea typeface="Apple Chancery"/>
                <a:cs typeface="Apple Chancery"/>
                <a:sym typeface="Apple Chancery"/>
              </a:defRPr>
            </a:pPr>
            <a:r>
              <a:t>pametni telefoni</a:t>
            </a:r>
          </a:p>
          <a:p>
            <a:pPr defTabSz="292100">
              <a:defRPr sz="4000">
                <a:latin typeface="Apple Chancery"/>
                <a:ea typeface="Apple Chancery"/>
                <a:cs typeface="Apple Chancery"/>
                <a:sym typeface="Apple Chancery"/>
              </a:defRPr>
            </a:pPr>
            <a:r>
              <a:t>FisherTechnik</a:t>
            </a:r>
          </a:p>
        </p:txBody>
      </p:sp>
      <p:pic>
        <p:nvPicPr>
          <p:cNvPr id="247" name="erasmus-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9400" y="136662"/>
            <a:ext cx="2493420" cy="5521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48" name="KIDS.g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992110" y="32619"/>
            <a:ext cx="1013683" cy="760262"/>
          </a:xfrm>
          <a:prstGeom prst="rect">
            <a:avLst/>
          </a:prstGeom>
          <a:ln w="12700">
            <a:miter lim="400000"/>
          </a:ln>
        </p:spPr>
      </p:pic>
      <p:sp>
        <p:nvSpPr>
          <p:cNvPr id="249" name="Shape 249"/>
          <p:cNvSpPr/>
          <p:nvPr/>
        </p:nvSpPr>
        <p:spPr>
          <a:xfrm>
            <a:off x="95950" y="8553450"/>
            <a:ext cx="12812900" cy="111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1700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Erasmus+ KA2 - Cooperation and Innovation for Good Practices</a:t>
            </a:r>
          </a:p>
          <a:p>
            <a:pPr>
              <a:defRPr sz="1700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I.primary school Čakovec, Croatia</a:t>
            </a:r>
          </a:p>
          <a:p>
            <a:pPr>
              <a:defRPr sz="1700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Keep Invest Donate Spend</a:t>
            </a:r>
          </a:p>
        </p:txBody>
      </p:sp>
    </p:spTree>
  </p:cSld>
  <p:clrMapOvr>
    <a:masterClrMapping/>
  </p:clrMapOvr>
  <p:transition xmlns:p14="http://schemas.microsoft.com/office/powerpoint/2010/main"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hape 251"/>
          <p:cNvSpPr>
            <a:spLocks noGrp="1"/>
          </p:cNvSpPr>
          <p:nvPr>
            <p:ph type="title"/>
          </p:nvPr>
        </p:nvSpPr>
        <p:spPr>
          <a:xfrm>
            <a:off x="347033" y="2096852"/>
            <a:ext cx="12310734" cy="5152627"/>
          </a:xfrm>
          <a:prstGeom prst="rect">
            <a:avLst/>
          </a:prstGeom>
        </p:spPr>
        <p:txBody>
          <a:bodyPr/>
          <a:lstStyle/>
          <a:p>
            <a:pPr defTabSz="303783">
              <a:defRPr sz="4160">
                <a:latin typeface="Apple Chancery"/>
                <a:ea typeface="Apple Chancery"/>
                <a:cs typeface="Apple Chancery"/>
                <a:sym typeface="Apple Chancery"/>
              </a:defRPr>
            </a:pPr>
            <a:r>
              <a:t>Socrative, Kahoot, Blender, </a:t>
            </a:r>
          </a:p>
          <a:p>
            <a:pPr defTabSz="303783">
              <a:defRPr sz="4160">
                <a:latin typeface="Apple Chancery"/>
                <a:ea typeface="Apple Chancery"/>
                <a:cs typeface="Apple Chancery"/>
                <a:sym typeface="Apple Chancery"/>
              </a:defRPr>
            </a:pPr>
            <a:r>
              <a:t>Aurasma, Joomla, </a:t>
            </a:r>
          </a:p>
          <a:p>
            <a:pPr defTabSz="303783">
              <a:defRPr sz="4160">
                <a:latin typeface="Apple Chancery"/>
                <a:ea typeface="Apple Chancery"/>
                <a:cs typeface="Apple Chancery"/>
                <a:sym typeface="Apple Chancery"/>
              </a:defRPr>
            </a:pPr>
            <a:r>
              <a:t>Game Maker, Scratch, Kodu, </a:t>
            </a:r>
          </a:p>
          <a:p>
            <a:pPr defTabSz="303783">
              <a:defRPr sz="4160">
                <a:latin typeface="Apple Chancery"/>
                <a:ea typeface="Apple Chancery"/>
                <a:cs typeface="Apple Chancery"/>
                <a:sym typeface="Apple Chancery"/>
              </a:defRPr>
            </a:pPr>
            <a:r>
              <a:t>Construct, Visual Basic, </a:t>
            </a:r>
          </a:p>
          <a:p>
            <a:pPr defTabSz="303783">
              <a:defRPr sz="4160">
                <a:latin typeface="Apple Chancery"/>
                <a:ea typeface="Apple Chancery"/>
                <a:cs typeface="Apple Chancery"/>
                <a:sym typeface="Apple Chancery"/>
              </a:defRPr>
            </a:pPr>
            <a:r>
              <a:t>RoboPro, Bankaroo, Story2go,  </a:t>
            </a:r>
          </a:p>
          <a:p>
            <a:pPr defTabSz="303783">
              <a:defRPr sz="4160">
                <a:latin typeface="Apple Chancery"/>
                <a:ea typeface="Apple Chancery"/>
                <a:cs typeface="Apple Chancery"/>
                <a:sym typeface="Apple Chancery"/>
              </a:defRPr>
            </a:pPr>
            <a:r>
              <a:t>3DIlustrator, Pixton, Kizoa, Moovly, Alice,… </a:t>
            </a:r>
          </a:p>
        </p:txBody>
      </p:sp>
      <p:pic>
        <p:nvPicPr>
          <p:cNvPr id="252" name="erasmus-logo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79400" y="136662"/>
            <a:ext cx="2493420" cy="5521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53" name="KIDS.gi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992110" y="32619"/>
            <a:ext cx="1013683" cy="760262"/>
          </a:xfrm>
          <a:prstGeom prst="rect">
            <a:avLst/>
          </a:prstGeom>
          <a:ln w="12700">
            <a:miter lim="400000"/>
          </a:ln>
        </p:spPr>
      </p:pic>
      <p:sp>
        <p:nvSpPr>
          <p:cNvPr id="254" name="Shape 254"/>
          <p:cNvSpPr/>
          <p:nvPr/>
        </p:nvSpPr>
        <p:spPr>
          <a:xfrm>
            <a:off x="95950" y="8553450"/>
            <a:ext cx="12812900" cy="111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1700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Erasmus+ KA2 - Cooperation and Innovation for Good Practices</a:t>
            </a:r>
          </a:p>
          <a:p>
            <a:pPr>
              <a:defRPr sz="1700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I.primary school Čakovec, Croatia</a:t>
            </a:r>
          </a:p>
          <a:p>
            <a:pPr>
              <a:defRPr sz="1700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Keep Invest Donate Spend</a:t>
            </a:r>
          </a:p>
        </p:txBody>
      </p:sp>
    </p:spTree>
  </p:cSld>
  <p:clrMapOvr>
    <a:masterClrMapping/>
  </p:clrMapOvr>
  <p:transition xmlns:p14="http://schemas.microsoft.com/office/powerpoint/2010/main"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443991">
              <a:defRPr sz="6080">
                <a:latin typeface="Apple Chancery"/>
                <a:ea typeface="Apple Chancery"/>
                <a:cs typeface="Apple Chancery"/>
                <a:sym typeface="Apple Chancery"/>
              </a:defRPr>
            </a:pPr>
            <a:r>
              <a:t>Hvala na pažnji!</a:t>
            </a:r>
          </a:p>
          <a:p>
            <a:pPr defTabSz="443991">
              <a:defRPr sz="6080">
                <a:latin typeface="Apple Chancery"/>
                <a:ea typeface="Apple Chancery"/>
                <a:cs typeface="Apple Chancery"/>
                <a:sym typeface="Apple Chancery"/>
              </a:defRPr>
            </a:pPr>
            <a:endParaRPr/>
          </a:p>
          <a:p>
            <a:pPr defTabSz="443991">
              <a:defRPr sz="3800">
                <a:latin typeface="Apple Chancery"/>
                <a:ea typeface="Apple Chancery"/>
                <a:cs typeface="Apple Chancery"/>
                <a:sym typeface="Apple Chancery"/>
              </a:defRPr>
            </a:pPr>
            <a:r>
              <a:rPr u="sng">
                <a:hlinkClick r:id="rId2"/>
              </a:rPr>
              <a:t>ivana.ruzic@skole.hr</a:t>
            </a:r>
          </a:p>
        </p:txBody>
      </p:sp>
      <p:pic>
        <p:nvPicPr>
          <p:cNvPr id="259" name="erasmus-logo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79400" y="136662"/>
            <a:ext cx="2493420" cy="5521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60" name="KIDS.gi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992110" y="32619"/>
            <a:ext cx="1013683" cy="760262"/>
          </a:xfrm>
          <a:prstGeom prst="rect">
            <a:avLst/>
          </a:prstGeom>
          <a:ln w="12700">
            <a:miter lim="400000"/>
          </a:ln>
        </p:spPr>
      </p:pic>
      <p:sp>
        <p:nvSpPr>
          <p:cNvPr id="261" name="Shape 261"/>
          <p:cNvSpPr/>
          <p:nvPr/>
        </p:nvSpPr>
        <p:spPr>
          <a:xfrm>
            <a:off x="95950" y="8553450"/>
            <a:ext cx="12812900" cy="111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1700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Erasmus+ KA2 - Cooperation and Innovation for Good Practices</a:t>
            </a:r>
          </a:p>
          <a:p>
            <a:pPr>
              <a:defRPr sz="1700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I.primary school Čakovec, Croatia</a:t>
            </a:r>
          </a:p>
          <a:p>
            <a:pPr>
              <a:defRPr sz="1700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Keep Invest Donate Spend</a:t>
            </a:r>
          </a:p>
        </p:txBody>
      </p:sp>
    </p:spTree>
  </p:cSld>
  <p:clrMapOvr>
    <a:masterClrMapping/>
  </p:clrMapOvr>
  <p:transition xmlns:p14="http://schemas.microsoft.com/office/powerpoint/2010/main"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>
            <a:spLocks noGrp="1"/>
          </p:cNvSpPr>
          <p:nvPr>
            <p:ph type="ctr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 lvl="1" indent="201168" defTabSz="514095">
              <a:defRPr sz="7040">
                <a:latin typeface="Apple Chancery"/>
                <a:ea typeface="Apple Chancery"/>
                <a:cs typeface="Apple Chancery"/>
                <a:sym typeface="Apple Chancery"/>
              </a:defRPr>
            </a:pPr>
            <a:r>
              <a:t>Zašto je djecu potrebno učiti financijsku pismenost?</a:t>
            </a:r>
          </a:p>
        </p:txBody>
      </p:sp>
      <p:sp>
        <p:nvSpPr>
          <p:cNvPr id="128" name="Shape 128"/>
          <p:cNvSpPr/>
          <p:nvPr/>
        </p:nvSpPr>
        <p:spPr>
          <a:xfrm>
            <a:off x="95950" y="8553450"/>
            <a:ext cx="12812900" cy="111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1700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Erasmus+ KA2 - Cooperation and Innovation for Good Practices</a:t>
            </a:r>
          </a:p>
          <a:p>
            <a:pPr>
              <a:defRPr sz="1700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I.primary school Čakovec, Croatia</a:t>
            </a:r>
          </a:p>
          <a:p>
            <a:pPr>
              <a:defRPr sz="1700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Keep Invest Donate Spend</a:t>
            </a:r>
          </a:p>
        </p:txBody>
      </p:sp>
      <p:pic>
        <p:nvPicPr>
          <p:cNvPr id="129" name="erasmus-logo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79400" y="136662"/>
            <a:ext cx="2493420" cy="5521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" name="KIDS.gi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992110" y="32619"/>
            <a:ext cx="1013683" cy="7602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>
            <a:spLocks noGrp="1"/>
          </p:cNvSpPr>
          <p:nvPr>
            <p:ph type="ctrTitle"/>
          </p:nvPr>
        </p:nvSpPr>
        <p:spPr>
          <a:xfrm>
            <a:off x="324709" y="1230256"/>
            <a:ext cx="12559045" cy="7104649"/>
          </a:xfrm>
          <a:prstGeom prst="rect">
            <a:avLst/>
          </a:prstGeom>
        </p:spPr>
        <p:txBody>
          <a:bodyPr/>
          <a:lstStyle/>
          <a:p>
            <a:pPr marR="457200" indent="182879" defTabSz="457200">
              <a:lnSpc>
                <a:spcPct val="95000"/>
              </a:lnSpc>
              <a:spcBef>
                <a:spcPts val="600"/>
              </a:spcBef>
              <a:defRPr sz="4000" spc="-16">
                <a:latin typeface="Apple Chancery"/>
                <a:ea typeface="Apple Chancery"/>
                <a:cs typeface="Apple Chancery"/>
                <a:sym typeface="Apple Chancery"/>
              </a:defRPr>
            </a:pPr>
            <a:r>
              <a:t>Ciljevi:</a:t>
            </a:r>
          </a:p>
          <a:p>
            <a:pPr marR="457200" indent="182879" defTabSz="457200">
              <a:lnSpc>
                <a:spcPct val="95000"/>
              </a:lnSpc>
              <a:spcBef>
                <a:spcPts val="600"/>
              </a:spcBef>
              <a:defRPr sz="4000" spc="-16">
                <a:latin typeface="Apple Chancery"/>
                <a:ea typeface="Apple Chancery"/>
                <a:cs typeface="Apple Chancery"/>
                <a:sym typeface="Apple Chancery"/>
              </a:defRPr>
            </a:pPr>
            <a:endParaRPr/>
          </a:p>
          <a:p>
            <a:pPr marR="457200" indent="182879" defTabSz="457200">
              <a:lnSpc>
                <a:spcPct val="95000"/>
              </a:lnSpc>
              <a:spcBef>
                <a:spcPts val="600"/>
              </a:spcBef>
              <a:defRPr sz="4000" spc="-16">
                <a:latin typeface="Apple Chancery"/>
                <a:ea typeface="Apple Chancery"/>
                <a:cs typeface="Apple Chancery"/>
                <a:sym typeface="Apple Chancery"/>
              </a:defRPr>
            </a:pPr>
            <a:r>
              <a:t>razvoj kreativnosti, inovativnosti, suradnje, </a:t>
            </a:r>
          </a:p>
          <a:p>
            <a:pPr marR="457200" indent="182879" defTabSz="457200">
              <a:lnSpc>
                <a:spcPct val="95000"/>
              </a:lnSpc>
              <a:spcBef>
                <a:spcPts val="600"/>
              </a:spcBef>
              <a:defRPr sz="4000" spc="-16">
                <a:latin typeface="Apple Chancery"/>
                <a:ea typeface="Apple Chancery"/>
                <a:cs typeface="Apple Chancery"/>
                <a:sym typeface="Apple Chancery"/>
              </a:defRPr>
            </a:pPr>
            <a:r>
              <a:t>uz podršku IKT kao temeljnog alata u razvoju financijske pismenosti, digitalnih kompetencija i kompetencija za cjeloživotno učenje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5" name="Shape 135"/>
          <p:cNvSpPr/>
          <p:nvPr/>
        </p:nvSpPr>
        <p:spPr>
          <a:xfrm>
            <a:off x="95950" y="8553450"/>
            <a:ext cx="12812900" cy="111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1700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Erasmus+ KA2 - Cooperation and Innovation for Good Practices</a:t>
            </a:r>
          </a:p>
          <a:p>
            <a:pPr>
              <a:defRPr sz="1700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I.primary school Čakovec, Croatia</a:t>
            </a:r>
          </a:p>
          <a:p>
            <a:pPr>
              <a:defRPr sz="1700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Keep Invest Donate Spend</a:t>
            </a:r>
          </a:p>
        </p:txBody>
      </p:sp>
      <p:pic>
        <p:nvPicPr>
          <p:cNvPr id="136" name="erasmus-logo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79400" y="136662"/>
            <a:ext cx="2493420" cy="5521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" name="KIDS.gi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992110" y="32619"/>
            <a:ext cx="1013683" cy="7602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>
            <a:spLocks noGrp="1"/>
          </p:cNvSpPr>
          <p:nvPr>
            <p:ph type="ctrTitle"/>
          </p:nvPr>
        </p:nvSpPr>
        <p:spPr>
          <a:xfrm>
            <a:off x="278804" y="3225800"/>
            <a:ext cx="12242752" cy="3302000"/>
          </a:xfrm>
          <a:prstGeom prst="rect">
            <a:avLst/>
          </a:prstGeom>
        </p:spPr>
        <p:txBody>
          <a:bodyPr/>
          <a:lstStyle/>
          <a:p>
            <a:pPr defTabSz="566674">
              <a:defRPr sz="7760">
                <a:latin typeface="Apple Chancery"/>
                <a:ea typeface="Apple Chancery"/>
                <a:cs typeface="Apple Chancery"/>
                <a:sym typeface="Apple Chancery"/>
              </a:defRPr>
            </a:pPr>
            <a:r>
              <a:t>Aktivnosti</a:t>
            </a:r>
          </a:p>
          <a:p>
            <a:pPr defTabSz="566674">
              <a:defRPr sz="7760">
                <a:latin typeface="Apple Chancery"/>
                <a:ea typeface="Apple Chancery"/>
                <a:cs typeface="Apple Chancery"/>
                <a:sym typeface="Apple Chancery"/>
              </a:defRPr>
            </a:pPr>
            <a:r>
              <a:t>(</a:t>
            </a:r>
            <a:r>
              <a:rPr>
                <a:solidFill>
                  <a:srgbClr val="08FFFF"/>
                </a:solidFill>
              </a:rPr>
              <a:t>Učenici</a:t>
            </a:r>
            <a:r>
              <a:t> - Roditelji - Učitelji)</a:t>
            </a:r>
          </a:p>
        </p:txBody>
      </p:sp>
      <p:sp>
        <p:nvSpPr>
          <p:cNvPr id="142" name="Shape 142"/>
          <p:cNvSpPr/>
          <p:nvPr/>
        </p:nvSpPr>
        <p:spPr>
          <a:xfrm>
            <a:off x="95950" y="8553450"/>
            <a:ext cx="12812900" cy="111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1700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Erasmus+ KA2 - Cooperation and Innovation for Good Practices</a:t>
            </a:r>
          </a:p>
          <a:p>
            <a:pPr>
              <a:defRPr sz="1700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I.primary school Čakovec, Croatia</a:t>
            </a:r>
          </a:p>
          <a:p>
            <a:pPr>
              <a:defRPr sz="1700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Keep Invest Donate Spend</a:t>
            </a:r>
          </a:p>
        </p:txBody>
      </p:sp>
      <p:pic>
        <p:nvPicPr>
          <p:cNvPr id="143" name="erasmus-logo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79400" y="136662"/>
            <a:ext cx="2493420" cy="5521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44" name="KIDS.gi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992110" y="32619"/>
            <a:ext cx="1013683" cy="7602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large_img_85048.jpg"/>
          <p:cNvPicPr>
            <a:picLocks noGrp="1" noChangeAspect="1"/>
          </p:cNvPicPr>
          <p:nvPr>
            <p:ph type="pic" idx="14"/>
          </p:nvPr>
        </p:nvPicPr>
        <p:blipFill>
          <a:blip r:embed="rId2">
            <a:extLst/>
          </a:blip>
          <a:srcRect t="1269" b="1269"/>
          <a:stretch>
            <a:fillRect/>
          </a:stretch>
        </p:blipFill>
        <p:spPr>
          <a:xfrm>
            <a:off x="6599766" y="1151466"/>
            <a:ext cx="5334001" cy="3898901"/>
          </a:xfrm>
          <a:prstGeom prst="rect">
            <a:avLst/>
          </a:prstGeom>
        </p:spPr>
      </p:pic>
      <p:pic>
        <p:nvPicPr>
          <p:cNvPr id="149" name="large_img_85056.jpg"/>
          <p:cNvPicPr>
            <a:picLocks noGrp="1" noChangeAspect="1"/>
          </p:cNvPicPr>
          <p:nvPr>
            <p:ph type="pic" idx="15"/>
          </p:nvPr>
        </p:nvPicPr>
        <p:blipFill>
          <a:blip r:embed="rId3">
            <a:extLst/>
          </a:blip>
          <a:srcRect l="6790" r="6790"/>
          <a:stretch>
            <a:fillRect/>
          </a:stretch>
        </p:blipFill>
        <p:spPr>
          <a:xfrm>
            <a:off x="1296575" y="1037137"/>
            <a:ext cx="4645849" cy="7167882"/>
          </a:xfrm>
          <a:prstGeom prst="rect">
            <a:avLst/>
          </a:prstGeom>
        </p:spPr>
      </p:pic>
      <p:sp>
        <p:nvSpPr>
          <p:cNvPr id="150" name="Shape 150"/>
          <p:cNvSpPr>
            <a:spLocks noGrp="1"/>
          </p:cNvSpPr>
          <p:nvPr>
            <p:ph type="body" sz="quarter" idx="4294967295"/>
          </p:nvPr>
        </p:nvSpPr>
        <p:spPr>
          <a:xfrm>
            <a:off x="6718300" y="5989909"/>
            <a:ext cx="5334000" cy="2117182"/>
          </a:xfrm>
          <a:prstGeom prst="rect">
            <a:avLst/>
          </a:prstGeom>
        </p:spPr>
        <p:txBody>
          <a:bodyPr anchor="t"/>
          <a:lstStyle/>
          <a:p>
            <a:pPr marL="0" indent="0" algn="ctr">
              <a:spcBef>
                <a:spcPts val="0"/>
              </a:spcBef>
              <a:buSzTx/>
              <a:buNone/>
              <a:defRPr sz="4000">
                <a:latin typeface="Apple Chancery"/>
                <a:ea typeface="Apple Chancery"/>
                <a:cs typeface="Apple Chancery"/>
                <a:sym typeface="Apple Chancery"/>
              </a:defRPr>
            </a:pPr>
            <a:r>
              <a:t>maskote, kasice, </a:t>
            </a:r>
          </a:p>
          <a:p>
            <a:pPr marL="0" indent="0" algn="ctr">
              <a:spcBef>
                <a:spcPts val="0"/>
              </a:spcBef>
              <a:buSzTx/>
              <a:buNone/>
              <a:defRPr sz="4000">
                <a:latin typeface="Apple Chancery"/>
                <a:ea typeface="Apple Chancery"/>
                <a:cs typeface="Apple Chancery"/>
                <a:sym typeface="Apple Chancery"/>
              </a:defRPr>
            </a:pPr>
            <a:r>
              <a:t>plakati, logo</a:t>
            </a:r>
          </a:p>
        </p:txBody>
      </p:sp>
      <p:pic>
        <p:nvPicPr>
          <p:cNvPr id="151" name="erasmus-logo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79400" y="136662"/>
            <a:ext cx="2493420" cy="5521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" name="KIDS.gi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992110" y="32619"/>
            <a:ext cx="1013683" cy="760262"/>
          </a:xfrm>
          <a:prstGeom prst="rect">
            <a:avLst/>
          </a:prstGeom>
          <a:ln w="12700">
            <a:miter lim="400000"/>
          </a:ln>
        </p:spPr>
      </p:pic>
      <p:sp>
        <p:nvSpPr>
          <p:cNvPr id="153" name="Shape 153"/>
          <p:cNvSpPr/>
          <p:nvPr/>
        </p:nvSpPr>
        <p:spPr>
          <a:xfrm>
            <a:off x="95950" y="8553450"/>
            <a:ext cx="12812900" cy="111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1700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Erasmus+ KA2 - Cooperation and Innovation for Good Practices</a:t>
            </a:r>
          </a:p>
          <a:p>
            <a:pPr>
              <a:defRPr sz="1700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I.primary school Čakovec, Croatia</a:t>
            </a:r>
          </a:p>
          <a:p>
            <a:pPr>
              <a:defRPr sz="1700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Keep Invest Donate Spend</a:t>
            </a:r>
          </a:p>
        </p:txBody>
      </p:sp>
    </p:spTree>
  </p:cSld>
  <p:clrMapOvr>
    <a:masterClrMapping/>
  </p:clrMapOvr>
  <p:transition xmlns:p14="http://schemas.microsoft.com/office/powerpoint/2010/main"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thumb_IMG_1676_1024-filtered.jpeg"/>
          <p:cNvPicPr>
            <a:picLocks noGrp="1" noChangeAspect="1"/>
          </p:cNvPicPr>
          <p:nvPr>
            <p:ph type="pic" idx="14"/>
          </p:nvPr>
        </p:nvPicPr>
        <p:blipFill>
          <a:blip r:embed="rId2">
            <a:extLst/>
          </a:blip>
          <a:srcRect t="1269" b="1269"/>
          <a:stretch>
            <a:fillRect/>
          </a:stretch>
        </p:blipFill>
        <p:spPr>
          <a:xfrm>
            <a:off x="6718300" y="1146757"/>
            <a:ext cx="5334000" cy="3898901"/>
          </a:xfrm>
          <a:prstGeom prst="rect">
            <a:avLst/>
          </a:prstGeom>
        </p:spPr>
      </p:pic>
      <p:pic>
        <p:nvPicPr>
          <p:cNvPr id="156" name="thumb_IMG_2304_1024.jpg"/>
          <p:cNvPicPr>
            <a:picLocks noGrp="1" noChangeAspect="1"/>
          </p:cNvPicPr>
          <p:nvPr>
            <p:ph type="pic" idx="15"/>
          </p:nvPr>
        </p:nvPicPr>
        <p:blipFill>
          <a:blip r:embed="rId3">
            <a:extLst/>
          </a:blip>
          <a:srcRect l="11888" r="21157"/>
          <a:stretch>
            <a:fillRect/>
          </a:stretch>
        </p:blipFill>
        <p:spPr>
          <a:xfrm>
            <a:off x="997646" y="1091717"/>
            <a:ext cx="5002595" cy="5603765"/>
          </a:xfrm>
          <a:prstGeom prst="rect">
            <a:avLst/>
          </a:prstGeom>
        </p:spPr>
      </p:pic>
      <p:sp>
        <p:nvSpPr>
          <p:cNvPr id="157" name="Shape 157"/>
          <p:cNvSpPr>
            <a:spLocks noGrp="1"/>
          </p:cNvSpPr>
          <p:nvPr>
            <p:ph type="body" sz="quarter" idx="4294967295"/>
          </p:nvPr>
        </p:nvSpPr>
        <p:spPr>
          <a:xfrm>
            <a:off x="6718300" y="5989909"/>
            <a:ext cx="5334000" cy="2117182"/>
          </a:xfrm>
          <a:prstGeom prst="rect">
            <a:avLst/>
          </a:prstGeom>
        </p:spPr>
        <p:txBody>
          <a:bodyPr anchor="t"/>
          <a:lstStyle/>
          <a:p>
            <a:pPr marL="0" indent="0" algn="ctr">
              <a:spcBef>
                <a:spcPts val="0"/>
              </a:spcBef>
              <a:buSzTx/>
              <a:buNone/>
              <a:defRPr sz="4000">
                <a:latin typeface="Apple Chancery"/>
                <a:ea typeface="Apple Chancery"/>
                <a:cs typeface="Apple Chancery"/>
                <a:sym typeface="Apple Chancery"/>
              </a:defRPr>
            </a:pPr>
            <a:r>
              <a:t>radionice recikliranja</a:t>
            </a:r>
          </a:p>
          <a:p>
            <a:pPr marL="0" indent="0" algn="ctr">
              <a:spcBef>
                <a:spcPts val="0"/>
              </a:spcBef>
              <a:buSzTx/>
              <a:buNone/>
              <a:defRPr sz="4000">
                <a:latin typeface="Apple Chancery"/>
                <a:ea typeface="Apple Chancery"/>
                <a:cs typeface="Apple Chancery"/>
                <a:sym typeface="Apple Chancery"/>
              </a:defRPr>
            </a:pPr>
            <a:r>
              <a:t>informatičke radionice</a:t>
            </a:r>
          </a:p>
        </p:txBody>
      </p:sp>
      <p:pic>
        <p:nvPicPr>
          <p:cNvPr id="158" name="erasmus-logo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79400" y="136662"/>
            <a:ext cx="2493420" cy="5521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KIDS.gi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992110" y="32619"/>
            <a:ext cx="1013683" cy="760262"/>
          </a:xfrm>
          <a:prstGeom prst="rect">
            <a:avLst/>
          </a:prstGeom>
          <a:ln w="12700">
            <a:miter lim="400000"/>
          </a:ln>
        </p:spPr>
      </p:pic>
      <p:sp>
        <p:nvSpPr>
          <p:cNvPr id="160" name="Shape 160"/>
          <p:cNvSpPr/>
          <p:nvPr/>
        </p:nvSpPr>
        <p:spPr>
          <a:xfrm>
            <a:off x="95950" y="8553450"/>
            <a:ext cx="12812900" cy="111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1700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Erasmus+ KA2 - Cooperation and Innovation for Good Practices</a:t>
            </a:r>
          </a:p>
          <a:p>
            <a:pPr>
              <a:defRPr sz="1700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I.primary school Čakovec, Croatia</a:t>
            </a:r>
          </a:p>
          <a:p>
            <a:pPr>
              <a:defRPr sz="1700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Keep Invest Donate Spend</a:t>
            </a:r>
          </a:p>
        </p:txBody>
      </p:sp>
    </p:spTree>
  </p:cSld>
  <p:clrMapOvr>
    <a:masterClrMapping/>
  </p:clrMapOvr>
  <p:transition xmlns:p14="http://schemas.microsoft.com/office/powerpoint/2010/main"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il_570xN.280897911.jpg"/>
          <p:cNvPicPr>
            <a:picLocks noGrp="1" noChangeAspect="1"/>
          </p:cNvPicPr>
          <p:nvPr>
            <p:ph type="pic" idx="14"/>
          </p:nvPr>
        </p:nvPicPr>
        <p:blipFill>
          <a:blip r:embed="rId2">
            <a:extLst/>
          </a:blip>
          <a:srcRect t="6142" b="6142"/>
          <a:stretch>
            <a:fillRect/>
          </a:stretch>
        </p:blipFill>
        <p:spPr>
          <a:xfrm>
            <a:off x="6718300" y="982133"/>
            <a:ext cx="5334000" cy="3898901"/>
          </a:xfrm>
          <a:prstGeom prst="rect">
            <a:avLst/>
          </a:prstGeom>
        </p:spPr>
      </p:pic>
      <p:pic>
        <p:nvPicPr>
          <p:cNvPr id="163" name="IMG_3317.jpg"/>
          <p:cNvPicPr>
            <a:picLocks noGrp="1" noChangeAspect="1"/>
          </p:cNvPicPr>
          <p:nvPr>
            <p:ph type="pic" idx="15"/>
          </p:nvPr>
        </p:nvPicPr>
        <p:blipFill>
          <a:blip r:embed="rId3">
            <a:extLst/>
          </a:blip>
          <a:srcRect l="6790" r="6790"/>
          <a:stretch>
            <a:fillRect/>
          </a:stretch>
        </p:blipFill>
        <p:spPr>
          <a:xfrm>
            <a:off x="1246514" y="959998"/>
            <a:ext cx="4745972" cy="7322358"/>
          </a:xfrm>
          <a:prstGeom prst="rect">
            <a:avLst/>
          </a:prstGeom>
        </p:spPr>
      </p:pic>
      <p:sp>
        <p:nvSpPr>
          <p:cNvPr id="164" name="Shape 164"/>
          <p:cNvSpPr>
            <a:spLocks noGrp="1"/>
          </p:cNvSpPr>
          <p:nvPr>
            <p:ph type="body" sz="quarter" idx="4294967295"/>
          </p:nvPr>
        </p:nvSpPr>
        <p:spPr>
          <a:xfrm>
            <a:off x="6718300" y="5989909"/>
            <a:ext cx="5334000" cy="2117182"/>
          </a:xfrm>
          <a:prstGeom prst="rect">
            <a:avLst/>
          </a:prstGeom>
        </p:spPr>
        <p:txBody>
          <a:bodyPr anchor="t"/>
          <a:lstStyle/>
          <a:p>
            <a:pPr marL="0" indent="0" algn="ctr">
              <a:spcBef>
                <a:spcPts val="0"/>
              </a:spcBef>
              <a:buSzTx/>
              <a:buNone/>
              <a:defRPr sz="4000">
                <a:latin typeface="Apple Chancery"/>
                <a:ea typeface="Apple Chancery"/>
                <a:cs typeface="Apple Chancery"/>
                <a:sym typeface="Apple Chancery"/>
              </a:defRPr>
            </a:pPr>
            <a:r>
              <a:t>stablo želja</a:t>
            </a:r>
          </a:p>
          <a:p>
            <a:pPr marL="0" indent="0" algn="ctr">
              <a:spcBef>
                <a:spcPts val="0"/>
              </a:spcBef>
              <a:buSzTx/>
              <a:buNone/>
              <a:defRPr sz="4000">
                <a:latin typeface="Apple Chancery"/>
                <a:ea typeface="Apple Chancery"/>
                <a:cs typeface="Apple Chancery"/>
                <a:sym typeface="Apple Chancery"/>
              </a:defRPr>
            </a:pPr>
            <a:r>
              <a:t>sadnja stabla</a:t>
            </a:r>
          </a:p>
        </p:txBody>
      </p:sp>
      <p:pic>
        <p:nvPicPr>
          <p:cNvPr id="165" name="erasmus-logo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79400" y="136662"/>
            <a:ext cx="2493420" cy="5521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6" name="KIDS.gi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992110" y="32619"/>
            <a:ext cx="1013683" cy="760262"/>
          </a:xfrm>
          <a:prstGeom prst="rect">
            <a:avLst/>
          </a:prstGeom>
          <a:ln w="12700">
            <a:miter lim="400000"/>
          </a:ln>
        </p:spPr>
      </p:pic>
      <p:sp>
        <p:nvSpPr>
          <p:cNvPr id="167" name="Shape 167"/>
          <p:cNvSpPr/>
          <p:nvPr/>
        </p:nvSpPr>
        <p:spPr>
          <a:xfrm>
            <a:off x="95950" y="8553450"/>
            <a:ext cx="12812900" cy="111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1700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Erasmus+ KA2 - Cooperation and Innovation for Good Practices</a:t>
            </a:r>
          </a:p>
          <a:p>
            <a:pPr>
              <a:defRPr sz="1700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I.primary school Čakovec, Croatia</a:t>
            </a:r>
          </a:p>
          <a:p>
            <a:pPr>
              <a:defRPr sz="1700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Keep Invest Donate Spend</a:t>
            </a:r>
          </a:p>
        </p:txBody>
      </p:sp>
    </p:spTree>
  </p:cSld>
  <p:clrMapOvr>
    <a:masterClrMapping/>
  </p:clrMapOvr>
  <p:transition xmlns:p14="http://schemas.microsoft.com/office/powerpoint/2010/main"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P1010090.jpeg"/>
          <p:cNvPicPr>
            <a:picLocks noGrp="1" noChangeAspect="1"/>
          </p:cNvPicPr>
          <p:nvPr>
            <p:ph type="pic" idx="14"/>
          </p:nvPr>
        </p:nvPicPr>
        <p:blipFill>
          <a:blip r:embed="rId2">
            <a:extLst/>
          </a:blip>
          <a:srcRect t="1269" b="1269"/>
          <a:stretch>
            <a:fillRect/>
          </a:stretch>
        </p:blipFill>
        <p:spPr>
          <a:xfrm>
            <a:off x="6853586" y="1016000"/>
            <a:ext cx="5063428" cy="3701125"/>
          </a:xfrm>
          <a:prstGeom prst="rect">
            <a:avLst/>
          </a:prstGeom>
        </p:spPr>
      </p:pic>
      <p:sp>
        <p:nvSpPr>
          <p:cNvPr id="170" name="Shape 170"/>
          <p:cNvSpPr>
            <a:spLocks noGrp="1"/>
          </p:cNvSpPr>
          <p:nvPr>
            <p:ph type="body" sz="quarter" idx="4294967295"/>
          </p:nvPr>
        </p:nvSpPr>
        <p:spPr>
          <a:xfrm>
            <a:off x="6718251" y="5732413"/>
            <a:ext cx="5334001" cy="2117181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000">
                <a:latin typeface="Apple Chancery"/>
                <a:ea typeface="Apple Chancery"/>
                <a:cs typeface="Apple Chancery"/>
                <a:sym typeface="Apple Chancery"/>
              </a:defRPr>
            </a:lvl1pPr>
          </a:lstStyle>
          <a:p>
            <a:r>
              <a:t>bajke, stripovi, kalendari,  humanitarne akcije</a:t>
            </a:r>
          </a:p>
        </p:txBody>
      </p:sp>
      <p:pic>
        <p:nvPicPr>
          <p:cNvPr id="171" name="erasmus-logo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79400" y="136662"/>
            <a:ext cx="2493420" cy="5521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2" name="KIDS.gi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992110" y="32619"/>
            <a:ext cx="1013683" cy="760262"/>
          </a:xfrm>
          <a:prstGeom prst="rect">
            <a:avLst/>
          </a:prstGeom>
          <a:ln w="12700">
            <a:miter lim="400000"/>
          </a:ln>
        </p:spPr>
      </p:pic>
      <p:sp>
        <p:nvSpPr>
          <p:cNvPr id="173" name="Shape 173"/>
          <p:cNvSpPr/>
          <p:nvPr/>
        </p:nvSpPr>
        <p:spPr>
          <a:xfrm>
            <a:off x="95950" y="8553450"/>
            <a:ext cx="12812900" cy="111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1700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Erasmus+ KA2 - Cooperation and Innovation for Good Practices</a:t>
            </a:r>
          </a:p>
          <a:p>
            <a:pPr>
              <a:defRPr sz="1700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I.primary school Čakovec, Croatia</a:t>
            </a:r>
          </a:p>
          <a:p>
            <a:pPr>
              <a:defRPr sz="1700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Keep Invest Donate Spend</a:t>
            </a:r>
          </a:p>
        </p:txBody>
      </p:sp>
      <p:pic>
        <p:nvPicPr>
          <p:cNvPr id="174" name="P1010456.jpeg"/>
          <p:cNvPicPr>
            <a:picLocks noChangeAspect="1"/>
          </p:cNvPicPr>
          <p:nvPr/>
        </p:nvPicPr>
        <p:blipFill>
          <a:blip r:embed="rId5">
            <a:extLst/>
          </a:blip>
          <a:srcRect t="1269" b="1269"/>
          <a:stretch>
            <a:fillRect/>
          </a:stretch>
        </p:blipFill>
        <p:spPr>
          <a:xfrm>
            <a:off x="1087834" y="4940375"/>
            <a:ext cx="5063428" cy="3701125"/>
          </a:xfrm>
          <a:prstGeom prst="rect">
            <a:avLst/>
          </a:prstGeom>
          <a:ln w="12700">
            <a:miter lim="400000"/>
          </a:ln>
        </p:spPr>
      </p:pic>
      <p:pic>
        <p:nvPicPr>
          <p:cNvPr id="175" name="P1010235.jpeg"/>
          <p:cNvPicPr>
            <a:picLocks noChangeAspect="1"/>
          </p:cNvPicPr>
          <p:nvPr/>
        </p:nvPicPr>
        <p:blipFill>
          <a:blip r:embed="rId6">
            <a:extLst/>
          </a:blip>
          <a:srcRect t="1269" b="1269"/>
          <a:stretch>
            <a:fillRect/>
          </a:stretch>
        </p:blipFill>
        <p:spPr>
          <a:xfrm>
            <a:off x="1087834" y="1016000"/>
            <a:ext cx="5063428" cy="37011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/>
</p:sld>
</file>

<file path=ppt/theme/theme1.xml><?xml version="1.0" encoding="utf-8"?>
<a:theme xmlns:a="http://schemas.openxmlformats.org/drawingml/2006/main" name="Gradient">
  <a:themeElements>
    <a:clrScheme name="Gradient">
      <a:dk1>
        <a:srgbClr val="FF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189B1A"/>
      </a:accent2>
      <a:accent3>
        <a:srgbClr val="008C91"/>
      </a:accent3>
      <a:accent4>
        <a:srgbClr val="5747C1"/>
      </a:accent4>
      <a:accent5>
        <a:srgbClr val="971817"/>
      </a:accent5>
      <a:accent6>
        <a:srgbClr val="BC8027"/>
      </a:accent6>
      <a:hlink>
        <a:srgbClr val="0000FF"/>
      </a:hlink>
      <a:folHlink>
        <a:srgbClr val="FF00FF"/>
      </a:folHlink>
    </a:clrScheme>
    <a:fontScheme name="Gradient">
      <a:majorFont>
        <a:latin typeface="Helvetica Neue Light"/>
        <a:ea typeface="Helvetica Neue Light"/>
        <a:cs typeface="Helvetica Neue Light"/>
      </a:majorFont>
      <a:minorFont>
        <a:latin typeface="Helvetica Neue Light"/>
        <a:ea typeface="Helvetica Neue Light"/>
        <a:cs typeface="Helvetica Neue Light"/>
      </a:minorFont>
    </a:fontScheme>
    <a:fmtScheme name="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chemeClr val="accent1"/>
            </a:gs>
            <a:gs pos="100000">
              <a:schemeClr val="accent1">
                <a:hueOff val="321132"/>
                <a:satOff val="-12043"/>
                <a:lumOff val="-7113"/>
              </a:schemeClr>
            </a:gs>
          </a:gsLst>
          <a:lin ang="5400000" scaled="0"/>
        </a:gradFill>
        <a:ln w="12700" cap="flat">
          <a:noFill/>
          <a:miter lim="400000"/>
        </a:ln>
        <a:effectLst>
          <a:outerShdw blurRad="76200" dir="18900000" rotWithShape="0">
            <a:srgbClr val="000000">
              <a:alpha val="8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23998" dir="2700000" rotWithShape="0">
                <a:srgbClr val="000000">
                  <a:alpha val="31034"/>
                </a:srgbClr>
              </a:outerShdw>
            </a:effectLst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8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Gradient">
  <a:themeElements>
    <a:clrScheme name="Gradient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189B1A"/>
      </a:accent2>
      <a:accent3>
        <a:srgbClr val="008C91"/>
      </a:accent3>
      <a:accent4>
        <a:srgbClr val="5747C1"/>
      </a:accent4>
      <a:accent5>
        <a:srgbClr val="971817"/>
      </a:accent5>
      <a:accent6>
        <a:srgbClr val="BC8027"/>
      </a:accent6>
      <a:hlink>
        <a:srgbClr val="0000FF"/>
      </a:hlink>
      <a:folHlink>
        <a:srgbClr val="FF00FF"/>
      </a:folHlink>
    </a:clrScheme>
    <a:fontScheme name="Gradient">
      <a:majorFont>
        <a:latin typeface="Helvetica Neue Light"/>
        <a:ea typeface="Helvetica Neue Light"/>
        <a:cs typeface="Helvetica Neue Light"/>
      </a:majorFont>
      <a:minorFont>
        <a:latin typeface="Helvetica Neue Light"/>
        <a:ea typeface="Helvetica Neue Light"/>
        <a:cs typeface="Helvetica Neue Light"/>
      </a:minorFont>
    </a:fontScheme>
    <a:fmtScheme name="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chemeClr val="accent1"/>
            </a:gs>
            <a:gs pos="100000">
              <a:schemeClr val="accent1">
                <a:hueOff val="321132"/>
                <a:satOff val="-12043"/>
                <a:lumOff val="-7113"/>
              </a:schemeClr>
            </a:gs>
          </a:gsLst>
          <a:lin ang="5400000" scaled="0"/>
        </a:gradFill>
        <a:ln w="12700" cap="flat">
          <a:noFill/>
          <a:miter lim="400000"/>
        </a:ln>
        <a:effectLst>
          <a:outerShdw blurRad="76200" dir="18900000" rotWithShape="0">
            <a:srgbClr val="000000">
              <a:alpha val="8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23998" dir="2700000" rotWithShape="0">
                <a:srgbClr val="000000">
                  <a:alpha val="31034"/>
                </a:srgbClr>
              </a:outerShdw>
            </a:effectLst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8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839</Words>
  <Application>Microsoft Macintosh PowerPoint</Application>
  <PresentationFormat>Custom</PresentationFormat>
  <Paragraphs>144</Paragraphs>
  <Slides>22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Gradient</vt:lpstr>
      <vt:lpstr>Uloga IKT u razvoju financijske pismenosti  Ivana Ružić I. osnovna škola Čakovec </vt:lpstr>
      <vt:lpstr>PowerPoint Presentation</vt:lpstr>
      <vt:lpstr>Zašto je djecu potrebno učiti financijsku pismenost?</vt:lpstr>
      <vt:lpstr>Ciljevi:  razvoj kreativnosti, inovativnosti, suradnje,  uz podršku IKT kao temeljnog alata u razvoju financijske pismenosti, digitalnih kompetencija i kompetencija za cjeloživotno učenje</vt:lpstr>
      <vt:lpstr>Aktivnosti (Učenici - Roditelji - Učitelji)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Aktivnosti (Učenici - Roditelji - Učitelji)</vt:lpstr>
      <vt:lpstr>PowerPoint Presentation</vt:lpstr>
      <vt:lpstr>Aktivnosti (Učenici - Roditelji - Učitelji)</vt:lpstr>
      <vt:lpstr>scenariji učenja radionice digitalni obrazovni sadržaji razmjena ideja i primjera dobre prakse međunarodne konferencije i seminari</vt:lpstr>
      <vt:lpstr>Rezultati</vt:lpstr>
      <vt:lpstr>iPad lab tableti (Android, Windows, iOS) 3D pisač Lego Mindstorms Apple Sphero pametni telefoni FisherTechnik</vt:lpstr>
      <vt:lpstr>Socrative, Kahoot, Blender,  Aurasma, Joomla,  Game Maker, Scratch, Kodu,  Construct, Visual Basic,  RoboPro, Bankaroo, Story2go,   3DIlustrator, Pixton, Kizoa, Moovly, Alice,… </vt:lpstr>
      <vt:lpstr>Hvala na pažnji!  ivana.ruzic@skole.hr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Uloga IKT u razvoju financijske pismenosti  Ivana Ružić I. osnovna škola Čakovec </dc:title>
  <cp:lastModifiedBy>Ivana Ruzic</cp:lastModifiedBy>
  <cp:revision>1</cp:revision>
  <dcterms:modified xsi:type="dcterms:W3CDTF">2016-11-11T09:02:55Z</dcterms:modified>
</cp:coreProperties>
</file>