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84" r:id="rId2"/>
    <p:sldId id="257" r:id="rId3"/>
    <p:sldId id="285" r:id="rId4"/>
    <p:sldId id="265" r:id="rId5"/>
    <p:sldId id="266" r:id="rId6"/>
    <p:sldId id="267" r:id="rId7"/>
    <p:sldId id="269" r:id="rId8"/>
    <p:sldId id="270" r:id="rId9"/>
    <p:sldId id="271" r:id="rId10"/>
    <p:sldId id="278" r:id="rId11"/>
    <p:sldId id="279" r:id="rId12"/>
    <p:sldId id="294" r:id="rId13"/>
    <p:sldId id="286" r:id="rId14"/>
    <p:sldId id="287" r:id="rId15"/>
    <p:sldId id="288" r:id="rId16"/>
    <p:sldId id="289" r:id="rId17"/>
    <p:sldId id="290" r:id="rId18"/>
    <p:sldId id="292" r:id="rId19"/>
    <p:sldId id="291" r:id="rId20"/>
    <p:sldId id="293" r:id="rId21"/>
    <p:sldId id="280" r:id="rId22"/>
    <p:sldId id="282" r:id="rId23"/>
  </p:sldIdLst>
  <p:sldSz cx="9144000" cy="6858000" type="screen4x3"/>
  <p:notesSz cx="6858000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738D935-DEB6-435C-BB50-2589B868B22D}">
          <p14:sldIdLst>
            <p14:sldId id="284"/>
            <p14:sldId id="257"/>
            <p14:sldId id="285"/>
            <p14:sldId id="265"/>
            <p14:sldId id="266"/>
            <p14:sldId id="267"/>
            <p14:sldId id="269"/>
            <p14:sldId id="270"/>
            <p14:sldId id="271"/>
            <p14:sldId id="278"/>
            <p14:sldId id="279"/>
            <p14:sldId id="294"/>
            <p14:sldId id="286"/>
            <p14:sldId id="287"/>
            <p14:sldId id="288"/>
            <p14:sldId id="289"/>
            <p14:sldId id="290"/>
            <p14:sldId id="292"/>
            <p14:sldId id="291"/>
            <p14:sldId id="293"/>
            <p14:sldId id="280"/>
          </p14:sldIdLst>
        </p14:section>
        <p14:section name="Untitled Section" id="{CBE83245-DA72-40FF-8971-CE53247A9D8F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ja\Documents\Sanja_Edge\doktorat\novi%20&#269;lanak\android%20samo%20dobre%20igre.xlsx" TargetMode="External"/><Relationship Id="rId1" Type="http://schemas.openxmlformats.org/officeDocument/2006/relationships/image" Target="../media/image9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Karakteristike dobre </a:t>
            </a:r>
            <a:r>
              <a:rPr lang="hr-HR"/>
              <a:t>video </a:t>
            </a:r>
            <a:r>
              <a:rPr lang="en-US"/>
              <a:t>igre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309867723488206"/>
          <c:y val="1.4152620412402084E-2"/>
          <c:w val="0.67754412642864104"/>
          <c:h val="0.93047889990582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'Test igrica'!$R$3</c:f>
              <c:strCache>
                <c:ptCount val="1"/>
                <c:pt idx="0">
                  <c:v>G1. identitet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igrica'!$R$70</c:f>
              <c:numCache>
                <c:formatCode>0.00%</c:formatCode>
                <c:ptCount val="1"/>
                <c:pt idx="0">
                  <c:v>0.30645161290322581</c:v>
                </c:pt>
              </c:numCache>
            </c:numRef>
          </c:val>
        </c:ser>
        <c:ser>
          <c:idx val="1"/>
          <c:order val="1"/>
          <c:tx>
            <c:strRef>
              <c:f>'Test igrica'!$S$3</c:f>
              <c:strCache>
                <c:ptCount val="1"/>
                <c:pt idx="0">
                  <c:v>G2. interakcija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351475913458497E-17"/>
                  <c:y val="0.345770515597721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'Test igrica'!$S$70</c:f>
              <c:numCache>
                <c:formatCode>0.00%</c:formatCode>
                <c:ptCount val="1"/>
                <c:pt idx="0">
                  <c:v>0.90322580645161288</c:v>
                </c:pt>
              </c:numCache>
            </c:numRef>
          </c:val>
        </c:ser>
        <c:ser>
          <c:idx val="2"/>
          <c:order val="2"/>
          <c:tx>
            <c:strRef>
              <c:f>'Test igrica'!$T$3</c:f>
              <c:strCache>
                <c:ptCount val="1"/>
                <c:pt idx="0">
                  <c:v>G3. produkcija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igrica'!$T$70</c:f>
              <c:numCache>
                <c:formatCode>0.00%</c:formatCode>
                <c:ptCount val="1"/>
                <c:pt idx="0">
                  <c:v>0.87096774193548387</c:v>
                </c:pt>
              </c:numCache>
            </c:numRef>
          </c:val>
        </c:ser>
        <c:ser>
          <c:idx val="3"/>
          <c:order val="3"/>
          <c:tx>
            <c:strRef>
              <c:f>'Test igrica'!$U$3</c:f>
              <c:strCache>
                <c:ptCount val="1"/>
                <c:pt idx="0">
                  <c:v>G4. riskiranje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3520668209310348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'Test igrica'!$U$70</c:f>
              <c:numCache>
                <c:formatCode>0.00%</c:formatCode>
                <c:ptCount val="1"/>
                <c:pt idx="0">
                  <c:v>0.91935483870967738</c:v>
                </c:pt>
              </c:numCache>
            </c:numRef>
          </c:val>
        </c:ser>
        <c:ser>
          <c:idx val="4"/>
          <c:order val="4"/>
          <c:tx>
            <c:strRef>
              <c:f>'Test igrica'!$V$3</c:f>
              <c:strCache>
                <c:ptCount val="1"/>
                <c:pt idx="0">
                  <c:v>G5. prilagodba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igrica'!$V$70</c:f>
              <c:numCache>
                <c:formatCode>0.00%</c:formatCode>
                <c:ptCount val="1"/>
                <c:pt idx="0">
                  <c:v>0.90322580645161288</c:v>
                </c:pt>
              </c:numCache>
            </c:numRef>
          </c:val>
        </c:ser>
        <c:ser>
          <c:idx val="5"/>
          <c:order val="5"/>
          <c:tx>
            <c:strRef>
              <c:f>'Test igrica'!$W$3</c:f>
              <c:strCache>
                <c:ptCount val="1"/>
                <c:pt idx="0">
                  <c:v>G6. djelatnost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igrica'!$W$70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'Test igrica'!$X$3</c:f>
              <c:strCache>
                <c:ptCount val="1"/>
                <c:pt idx="0">
                  <c:v>G7. nivoi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igrica'!$X$70</c:f>
              <c:numCache>
                <c:formatCode>0.00%</c:formatCode>
                <c:ptCount val="1"/>
                <c:pt idx="0">
                  <c:v>0.43548387096774194</c:v>
                </c:pt>
              </c:numCache>
            </c:numRef>
          </c:val>
        </c:ser>
        <c:ser>
          <c:idx val="7"/>
          <c:order val="7"/>
          <c:tx>
            <c:strRef>
              <c:f>'Test igrica'!$Y$3</c:f>
              <c:strCache>
                <c:ptCount val="1"/>
                <c:pt idx="0">
                  <c:v>G8. izazov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igrica'!$Y$70</c:f>
              <c:numCache>
                <c:formatCode>0.00%</c:formatCode>
                <c:ptCount val="1"/>
                <c:pt idx="0">
                  <c:v>0.56451612903225812</c:v>
                </c:pt>
              </c:numCache>
            </c:numRef>
          </c:val>
        </c:ser>
        <c:ser>
          <c:idx val="8"/>
          <c:order val="8"/>
          <c:tx>
            <c:strRef>
              <c:f>'Test igrica'!$Z$3</c:f>
              <c:strCache>
                <c:ptCount val="1"/>
                <c:pt idx="0">
                  <c:v>G9. informacije na zahtjev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igrica'!$Z$70</c:f>
              <c:numCache>
                <c:formatCode>0.00%</c:formatCode>
                <c:ptCount val="1"/>
                <c:pt idx="0">
                  <c:v>3.2258064516129031E-2</c:v>
                </c:pt>
              </c:numCache>
            </c:numRef>
          </c:val>
        </c:ser>
        <c:ser>
          <c:idx val="9"/>
          <c:order val="9"/>
          <c:tx>
            <c:strRef>
              <c:f>'Test igrica'!$AA$3</c:f>
              <c:strCache>
                <c:ptCount val="1"/>
                <c:pt idx="0">
                  <c:v>G10. kontekst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igrica'!$AA$70</c:f>
              <c:numCache>
                <c:formatCode>0.00%</c:formatCode>
                <c:ptCount val="1"/>
                <c:pt idx="0">
                  <c:v>0.20967741935483872</c:v>
                </c:pt>
              </c:numCache>
            </c:numRef>
          </c:val>
        </c:ser>
        <c:ser>
          <c:idx val="10"/>
          <c:order val="10"/>
          <c:tx>
            <c:strRef>
              <c:f>'Test igrica'!$AB$3</c:f>
              <c:strCache>
                <c:ptCount val="1"/>
                <c:pt idx="0">
                  <c:v>G11. ugodne frustracije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igrica'!$AB$70</c:f>
              <c:numCache>
                <c:formatCode>0.00%</c:formatCode>
                <c:ptCount val="1"/>
                <c:pt idx="0">
                  <c:v>0.29032258064516131</c:v>
                </c:pt>
              </c:numCache>
            </c:numRef>
          </c:val>
        </c:ser>
        <c:ser>
          <c:idx val="11"/>
          <c:order val="11"/>
          <c:tx>
            <c:strRef>
              <c:f>'Test igrica'!$AC$3</c:f>
              <c:strCache>
                <c:ptCount val="1"/>
                <c:pt idx="0">
                  <c:v>G12. sustavno razmišljanje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igrica'!$AC$70</c:f>
              <c:numCache>
                <c:formatCode>0.00%</c:formatCode>
                <c:ptCount val="1"/>
                <c:pt idx="0">
                  <c:v>4.8387096774193547E-2</c:v>
                </c:pt>
              </c:numCache>
            </c:numRef>
          </c:val>
        </c:ser>
        <c:ser>
          <c:idx val="12"/>
          <c:order val="12"/>
          <c:tx>
            <c:strRef>
              <c:f>'Test igrica'!$AD$3</c:f>
              <c:strCache>
                <c:ptCount val="1"/>
                <c:pt idx="0">
                  <c:v>G13. istraživanje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05903653833965E-17"/>
                  <c:y val="5.48347373748747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'Test igrica'!$AD$70</c:f>
              <c:numCache>
                <c:formatCode>0.00%</c:formatCode>
                <c:ptCount val="1"/>
                <c:pt idx="0">
                  <c:v>4.8387096774193547E-2</c:v>
                </c:pt>
              </c:numCache>
            </c:numRef>
          </c:val>
        </c:ser>
        <c:ser>
          <c:idx val="13"/>
          <c:order val="13"/>
          <c:tx>
            <c:strRef>
              <c:f>'Test igrica'!$AE$3</c:f>
              <c:strCache>
                <c:ptCount val="1"/>
                <c:pt idx="0">
                  <c:v>G14. široko znanje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99005064219986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'Test igrica'!$AE$70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4"/>
          <c:order val="14"/>
          <c:tx>
            <c:strRef>
              <c:f>'Test igrica'!$AF$3</c:f>
              <c:strCache>
                <c:ptCount val="1"/>
                <c:pt idx="0">
                  <c:v>G15. timovi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5.68585897771389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'Test igrica'!$AF$70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5"/>
          <c:order val="15"/>
          <c:tx>
            <c:strRef>
              <c:f>'Test igrica'!$AG$3</c:f>
              <c:strCache>
                <c:ptCount val="1"/>
                <c:pt idx="0">
                  <c:v>G16. izvođenje prije kompetencija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'Test igrica'!$AG$70</c:f>
              <c:numCache>
                <c:formatCode>0.00%</c:formatCode>
                <c:ptCount val="1"/>
                <c:pt idx="0">
                  <c:v>0.33870967741935482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465472"/>
        <c:axId val="153467432"/>
      </c:barChart>
      <c:catAx>
        <c:axId val="153465472"/>
        <c:scaling>
          <c:orientation val="minMax"/>
        </c:scaling>
        <c:delete val="1"/>
        <c:axPos val="b"/>
        <c:majorTickMark val="out"/>
        <c:minorTickMark val="none"/>
        <c:tickLblPos val="none"/>
        <c:crossAx val="153467432"/>
        <c:crosses val="autoZero"/>
        <c:auto val="1"/>
        <c:lblAlgn val="ctr"/>
        <c:lblOffset val="100"/>
        <c:noMultiLvlLbl val="0"/>
      </c:catAx>
      <c:valAx>
        <c:axId val="1534674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53465472"/>
        <c:crosses val="autoZero"/>
        <c:crossBetween val="between"/>
      </c:valAx>
    </c:plotArea>
    <c:legend>
      <c:legendPos val="r"/>
      <c:legendEntry>
        <c:idx val="15"/>
        <c:txPr>
          <a:bodyPr/>
          <a:lstStyle/>
          <a:p>
            <a:pPr>
              <a:defRPr sz="900"/>
            </a:pPr>
            <a:endParaRPr lang="sr-Latn-RS"/>
          </a:p>
        </c:txPr>
      </c:legendEntry>
      <c:layout>
        <c:manualLayout>
          <c:xMode val="edge"/>
          <c:yMode val="edge"/>
          <c:x val="0.77753263457961797"/>
          <c:y val="8.6452234011289125E-2"/>
          <c:w val="0.22246736542038206"/>
          <c:h val="0.85384155419521557"/>
        </c:manualLayout>
      </c:layout>
      <c:overlay val="1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BB705-CE60-4258-BC3A-FFD2D772E8F6}" type="datetimeFigureOut">
              <a:rPr lang="hr-HR" smtClean="0"/>
              <a:pPr/>
              <a:t>22.10.2016.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C437-5C30-46B6-BD52-2B7BA06ACA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32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40313-5EFC-4BBF-97EE-97054D6D267C}" type="datetimeFigureOut">
              <a:rPr lang="hr-HR" smtClean="0"/>
              <a:pPr/>
              <a:t>22.10.2016.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15A13-0EE9-48F7-8BDD-E74AA7DB40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63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645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454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236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387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599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934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242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299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121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0401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646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175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5A13-0EE9-48F7-8BDD-E74AA7DB40C5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12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  <p:sp>
        <p:nvSpPr>
          <p:cNvPr id="8" name="Rounded Rectangle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s-E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s-E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6FE93BB7-1B8B-4448-B1A1-4E816117372A}" type="slidenum">
              <a:rPr lang="es-ES" altLang="sr-Latn-RS" smtClean="0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ademics.com/games/grand_prix/grand_pri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ademicskillbuilder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225" y="1052736"/>
            <a:ext cx="5318521" cy="279390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800" b="1" dirty="0"/>
              <a:t>Mogu li besplatne igre na </a:t>
            </a:r>
            <a:r>
              <a:rPr lang="hr-HR" sz="4800" b="1" dirty="0" err="1"/>
              <a:t>tabletima</a:t>
            </a:r>
            <a:r>
              <a:rPr lang="hr-HR" sz="4800" b="1" dirty="0"/>
              <a:t> potaknuti učenike na učenje tablice množenja i </a:t>
            </a:r>
            <a:r>
              <a:rPr lang="hr-HR" sz="4800" b="1" dirty="0" smtClean="0"/>
              <a:t>dijeljenja?</a:t>
            </a:r>
            <a:endParaRPr lang="hr-HR" sz="48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805264"/>
            <a:ext cx="6480720" cy="622176"/>
          </a:xfrm>
        </p:spPr>
        <p:txBody>
          <a:bodyPr>
            <a:noAutofit/>
          </a:bodyPr>
          <a:lstStyle/>
          <a:p>
            <a:r>
              <a:rPr lang="hr-HR" sz="3600" baseline="-25000" dirty="0" smtClean="0"/>
              <a:t>Sanja </a:t>
            </a:r>
            <a:r>
              <a:rPr lang="hr-HR" sz="3600" baseline="-25000" dirty="0" err="1" smtClean="0"/>
              <a:t>Loparić</a:t>
            </a:r>
            <a:r>
              <a:rPr lang="hr-HR" sz="3600" baseline="-25000" dirty="0" smtClean="0"/>
              <a:t>, </a:t>
            </a:r>
            <a:r>
              <a:rPr lang="hr-HR" sz="3600" baseline="-25000" dirty="0" err="1" smtClean="0"/>
              <a:t>prof</a:t>
            </a:r>
            <a:r>
              <a:rPr lang="hr-HR" sz="3600" baseline="-25000" dirty="0" smtClean="0"/>
              <a:t>. matematike i informatike</a:t>
            </a:r>
          </a:p>
          <a:p>
            <a:r>
              <a:rPr lang="hr-HR" sz="3600" baseline="-25000" dirty="0" smtClean="0"/>
              <a:t>Tehnička škola Čakovec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6733604" y="6242774"/>
            <a:ext cx="241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Rovinj, 11.11.2016.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81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819944"/>
          </a:xfrm>
        </p:spPr>
        <p:txBody>
          <a:bodyPr/>
          <a:lstStyle/>
          <a:p>
            <a:pPr algn="l"/>
            <a:r>
              <a:rPr lang="hr-HR" b="1" dirty="0" smtClean="0"/>
              <a:t>Rezultati: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91680" y="1600202"/>
            <a:ext cx="699512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r-HR" sz="2800" dirty="0" smtClean="0"/>
              <a:t>Uspjeh učenika koji uvježbavaju pomoću računalnih igri bolji</a:t>
            </a:r>
          </a:p>
          <a:p>
            <a:pPr>
              <a:lnSpc>
                <a:spcPct val="100000"/>
              </a:lnSpc>
            </a:pPr>
            <a:r>
              <a:rPr lang="hr-HR" sz="2800" dirty="0" smtClean="0"/>
              <a:t>Postotak </a:t>
            </a:r>
            <a:r>
              <a:rPr lang="hr-HR" sz="2800" dirty="0"/>
              <a:t>učenika 2. razreda s pristupom Internetu velik</a:t>
            </a:r>
          </a:p>
          <a:p>
            <a:pPr>
              <a:lnSpc>
                <a:spcPct val="100000"/>
              </a:lnSpc>
            </a:pPr>
            <a:r>
              <a:rPr lang="hr-HR" sz="2800" dirty="0"/>
              <a:t>Upotreba računalnih igrica dobro prihvaćena</a:t>
            </a:r>
          </a:p>
          <a:p>
            <a:pPr>
              <a:lnSpc>
                <a:spcPct val="100000"/>
              </a:lnSpc>
            </a:pPr>
            <a:r>
              <a:rPr lang="hr-HR" sz="2800" dirty="0"/>
              <a:t>Zaboravljanje nakon upotrebe igrica manje </a:t>
            </a:r>
            <a:endParaRPr lang="hr-HR" sz="2800" dirty="0" smtClean="0"/>
          </a:p>
          <a:p>
            <a:pPr>
              <a:lnSpc>
                <a:spcPct val="100000"/>
              </a:lnSpc>
            </a:pPr>
            <a:r>
              <a:rPr lang="hr-HR" sz="2800" dirty="0" smtClean="0"/>
              <a:t>Motivacija za učenje veća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62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8199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b="1" dirty="0" err="1"/>
              <a:t>t</a:t>
            </a:r>
            <a:r>
              <a:rPr lang="hr-HR" b="1" dirty="0" err="1" smtClean="0"/>
              <a:t>ablet</a:t>
            </a:r>
            <a:r>
              <a:rPr lang="hr-HR" b="1" dirty="0" smtClean="0"/>
              <a:t>          :        računalo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600202"/>
            <a:ext cx="77152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sz="2800" dirty="0" err="1"/>
              <a:t>tablet</a:t>
            </a:r>
            <a:r>
              <a:rPr lang="hr-HR" sz="2800" dirty="0"/>
              <a:t> je manjih dimenzija, pa ne zauzima puno mjesta na školskoj klupi</a:t>
            </a:r>
          </a:p>
          <a:p>
            <a:pPr lvl="0"/>
            <a:r>
              <a:rPr lang="hr-HR" sz="2800" dirty="0"/>
              <a:t>lagan je i lako prenosiv</a:t>
            </a:r>
          </a:p>
          <a:p>
            <a:pPr lvl="0"/>
            <a:r>
              <a:rPr lang="hr-HR" sz="2800" dirty="0"/>
              <a:t>može se koristiti bilo kada i bilo gdje</a:t>
            </a:r>
          </a:p>
          <a:p>
            <a:pPr lvl="0"/>
            <a:r>
              <a:rPr lang="hr-HR" sz="2800" dirty="0"/>
              <a:t>zbog zaslona osjetljivog na dodir, jednostavan je za korištenje</a:t>
            </a:r>
          </a:p>
          <a:p>
            <a:pPr lvl="0"/>
            <a:r>
              <a:rPr lang="hr-HR" sz="2800" dirty="0"/>
              <a:t>neovisan je o vanjskim priključcima</a:t>
            </a:r>
          </a:p>
          <a:p>
            <a:pPr lvl="0"/>
            <a:r>
              <a:rPr lang="hr-HR" sz="2800" dirty="0"/>
              <a:t>predviđen je za upotrebu preko grafičkih slika iako podržava i tekstualni rad</a:t>
            </a:r>
          </a:p>
          <a:p>
            <a:pPr lvl="0"/>
            <a:r>
              <a:rPr lang="hr-HR" sz="2800" dirty="0"/>
              <a:t>jednostavno se spaja na bežične mreže</a:t>
            </a:r>
          </a:p>
          <a:p>
            <a:r>
              <a:rPr lang="hr-HR" sz="2800" dirty="0"/>
              <a:t>aplikacije se mogu koristiti i </a:t>
            </a:r>
            <a:r>
              <a:rPr lang="hr-HR" sz="2800" i="1" dirty="0" smtClean="0"/>
              <a:t>offline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88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600201"/>
            <a:ext cx="7569995" cy="2486025"/>
          </a:xfrm>
        </p:spPr>
        <p:txBody>
          <a:bodyPr>
            <a:normAutofit fontScale="90000"/>
          </a:bodyPr>
          <a:lstStyle/>
          <a:p>
            <a:r>
              <a:rPr lang="hr-HR" sz="3200" b="1" dirty="0"/>
              <a:t>Mogu li besplatne igre na </a:t>
            </a:r>
            <a:r>
              <a:rPr lang="hr-HR" sz="3200" b="1" dirty="0" err="1"/>
              <a:t>tabletima</a:t>
            </a:r>
            <a:r>
              <a:rPr lang="hr-HR" sz="3200" b="1" dirty="0"/>
              <a:t> potaknuti učenike na učenje tablice množenja i dijeljenja</a:t>
            </a:r>
            <a:r>
              <a:rPr lang="hr-HR" sz="3200" b="1" dirty="0" smtClean="0"/>
              <a:t>?</a:t>
            </a:r>
            <a:br>
              <a:rPr lang="hr-HR" sz="3200" b="1" dirty="0" smtClean="0"/>
            </a:b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Kakva je kvaliteta besplatnih igri za učenje tablice množenja i dijeljenja dostupnih na mobilnim uređajima?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9268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16 glavnih karakteristika dobre edukativne </a:t>
            </a:r>
            <a:r>
              <a:rPr lang="hr-HR" dirty="0" smtClean="0"/>
              <a:t>videoigre (Gee, 2007)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G1: identitet - omogućuje </a:t>
            </a:r>
            <a:r>
              <a:rPr lang="hr-HR" dirty="0" err="1"/>
              <a:t>logiranje</a:t>
            </a:r>
            <a:r>
              <a:rPr lang="hr-HR" dirty="0"/>
              <a:t>, nastavak igre ili igranje s drugima</a:t>
            </a:r>
          </a:p>
          <a:p>
            <a:r>
              <a:rPr lang="hr-HR" dirty="0"/>
              <a:t>G2: interakcija - dobiva se povratna informacija i novi problem u skladu s odgovorom</a:t>
            </a:r>
          </a:p>
          <a:p>
            <a:r>
              <a:rPr lang="hr-HR" dirty="0"/>
              <a:t>G3: produkcija - igrač sam kreira svoju igru na temelju svojih akcija i odluka </a:t>
            </a:r>
          </a:p>
          <a:p>
            <a:r>
              <a:rPr lang="hr-HR" dirty="0"/>
              <a:t>G4: mogućnost riskiranja - postoje posljedice za pogreške, ali je moguć nastavak igre nakon pogreške</a:t>
            </a:r>
          </a:p>
          <a:p>
            <a:r>
              <a:rPr lang="hr-HR" dirty="0"/>
              <a:t>G5: prilagodba - u skladu sa stilom učenja i igranja, ponuđeni su različiti nivoi i rješavanje problema na različite </a:t>
            </a:r>
            <a:r>
              <a:rPr lang="hr-HR" dirty="0" smtClean="0"/>
              <a:t>načine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19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16 glavnih karakteristika dobre edukativne </a:t>
            </a:r>
            <a:r>
              <a:rPr lang="hr-HR" dirty="0" smtClean="0"/>
              <a:t>videoigre (Gee, 2007)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1800" dirty="0"/>
              <a:t>G6: djelatnost - nudi osjećaj djelatnosti i kontrole nad igrom</a:t>
            </a:r>
          </a:p>
          <a:p>
            <a:r>
              <a:rPr lang="hr-HR" sz="1800" dirty="0"/>
              <a:t>G7: nivoi - problemi se nadovezuju jedni na druge, dobro rješavanje prethodnog problema stvara predispozicije za rješavanje sljedećeg </a:t>
            </a:r>
          </a:p>
          <a:p>
            <a:r>
              <a:rPr lang="hr-HR" sz="1800" dirty="0"/>
              <a:t>G8: izazov - nakon rješavanja problema i automatizacije, postavlja se novi izazov u kojem se ponavlja i prethodni problem</a:t>
            </a:r>
          </a:p>
          <a:p>
            <a:r>
              <a:rPr lang="hr-HR" sz="1800" dirty="0" smtClean="0"/>
              <a:t>G9</a:t>
            </a:r>
            <a:r>
              <a:rPr lang="hr-HR" sz="1800" dirty="0"/>
              <a:t>: informacije na zahtjev - informacije su dostupne na zahtjev ili točno u određenom trenutku u kojem su igraču potrebne i u kojem ih može dobro iskoristiti</a:t>
            </a:r>
          </a:p>
          <a:p>
            <a:r>
              <a:rPr lang="hr-HR" sz="1800" dirty="0"/>
              <a:t>G10: kontekst - problem je u kontekstu koji nije samo tekstualno opisan, već i različitim slikama, dijalogom, akcijama</a:t>
            </a:r>
          </a:p>
          <a:p>
            <a:r>
              <a:rPr lang="hr-HR" sz="1800" dirty="0"/>
              <a:t>G11: ugodne frustracije - igra je izvodljiva, ali izazovna, na rubu kompetencija </a:t>
            </a:r>
            <a:r>
              <a:rPr lang="hr-HR" sz="1800" dirty="0" smtClean="0"/>
              <a:t>igrača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6566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16 glavnih karakteristika dobre edukativne </a:t>
            </a:r>
            <a:r>
              <a:rPr lang="hr-HR" dirty="0" smtClean="0"/>
              <a:t>videoigre (Gee, 2007)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G12: sustavno razmišljanje - potiče na razmišljanje o povezanosti činjenica, događaja ili vještina</a:t>
            </a:r>
          </a:p>
          <a:p>
            <a:r>
              <a:rPr lang="hr-HR" dirty="0"/>
              <a:t>G13: istraživanje - potiče na istraživanje, proučavanje s raznih strana, a ne samo linearno učenje</a:t>
            </a:r>
          </a:p>
          <a:p>
            <a:r>
              <a:rPr lang="hr-HR" dirty="0"/>
              <a:t>G14: široko znanje - interdisciplinarno učenje, povezivanje s drugim igračima omogućava učenje i od drugih osoba (suigrača ili protivnika) i drugih pojmova</a:t>
            </a:r>
          </a:p>
          <a:p>
            <a:r>
              <a:rPr lang="hr-HR" dirty="0"/>
              <a:t>G15: igra u timovima - igrači su povezani bez obzira na spol, etničku pripadnost, imovinsko stanje, prethodno znanje i sposobnost te imaju zajednički cilj kojem pridonose svatko u skladu sa svojim mogućnostima</a:t>
            </a:r>
          </a:p>
          <a:p>
            <a:r>
              <a:rPr lang="hr-HR" dirty="0"/>
              <a:t>G16: izvođenje prije kompetencije - igrač može pokušati riješiti problem prije nego nauči - učenje pomoću pokušaja i pogrešaka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16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Metodologija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hr-HR" dirty="0"/>
              <a:t>Analizirane su digitalne igre dobivene pretraživanjem Android App Marketplace, uz ključne riječi „free </a:t>
            </a:r>
            <a:r>
              <a:rPr lang="hr-HR" dirty="0" err="1"/>
              <a:t>games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division</a:t>
            </a:r>
            <a:r>
              <a:rPr lang="hr-HR" dirty="0"/>
              <a:t>“ te dodatna ograničenja:</a:t>
            </a:r>
          </a:p>
          <a:p>
            <a:pPr lvl="0"/>
            <a:r>
              <a:rPr lang="hr-HR" dirty="0"/>
              <a:t>Igra je besplatna</a:t>
            </a:r>
          </a:p>
          <a:p>
            <a:pPr lvl="0"/>
            <a:r>
              <a:rPr lang="hr-HR" dirty="0"/>
              <a:t>Obuhvaća tablicu množenja i/ili dijeljenja brojeva do 100</a:t>
            </a:r>
          </a:p>
          <a:p>
            <a:pPr lvl="0"/>
            <a:r>
              <a:rPr lang="hr-HR" dirty="0"/>
              <a:t>Namijenjena je učenicima 1., 2. ili 3. razreda osnovne škole </a:t>
            </a:r>
          </a:p>
          <a:p>
            <a:pPr lvl="0"/>
            <a:r>
              <a:rPr lang="hr-HR" dirty="0"/>
              <a:t>Korišteno pismo je latinica</a:t>
            </a:r>
          </a:p>
          <a:p>
            <a:pPr lvl="0"/>
            <a:r>
              <a:rPr lang="hr-HR" dirty="0"/>
              <a:t>Jezik je hrvatski, srpski, slovenski ili engleski</a:t>
            </a:r>
          </a:p>
          <a:p>
            <a:r>
              <a:rPr lang="hr-HR" dirty="0"/>
              <a:t>Od 191 besplatne </a:t>
            </a:r>
            <a:r>
              <a:rPr lang="hr-HR" dirty="0" smtClean="0"/>
              <a:t>igre </a:t>
            </a:r>
            <a:r>
              <a:rPr lang="hr-HR" dirty="0"/>
              <a:t>dodatnih pet uvjeta zadovoljile su 62 igre koje su detaljnije analizirane.</a:t>
            </a:r>
          </a:p>
        </p:txBody>
      </p:sp>
    </p:spTree>
    <p:extLst>
      <p:ext uri="{BB962C8B-B14F-4D97-AF65-F5344CB8AC3E}">
        <p14:creationId xmlns:p14="http://schemas.microsoft.com/office/powerpoint/2010/main" val="3832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Rezultati </a:t>
            </a:r>
            <a:r>
              <a:rPr lang="hr-HR" b="1" dirty="0" smtClean="0"/>
              <a:t>analize: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nijedna od besplatnih igara koje su na tržištu ne sadrži svih 16 komponenti </a:t>
            </a:r>
            <a:endParaRPr lang="hr-HR" dirty="0" smtClean="0"/>
          </a:p>
          <a:p>
            <a:r>
              <a:rPr lang="hr-HR" dirty="0"/>
              <a:t>Najbolja je igra </a:t>
            </a:r>
            <a:r>
              <a:rPr lang="hr-HR" i="1" dirty="0" err="1"/>
              <a:t>Bubble</a:t>
            </a:r>
            <a:r>
              <a:rPr lang="hr-HR" i="1" dirty="0"/>
              <a:t> Pop </a:t>
            </a:r>
            <a:r>
              <a:rPr lang="hr-HR" i="1" dirty="0" err="1"/>
              <a:t>Multiplication</a:t>
            </a:r>
            <a:r>
              <a:rPr lang="hr-HR" i="1" dirty="0"/>
              <a:t> Free</a:t>
            </a:r>
            <a:r>
              <a:rPr lang="hr-HR" dirty="0"/>
              <a:t> koja posjeduje 13 od 16 komponenti (nedostaju informacije na zahtjev, široko znanje i igra u timovima</a:t>
            </a:r>
            <a:r>
              <a:rPr lang="hr-HR" dirty="0" smtClean="0"/>
              <a:t>)</a:t>
            </a:r>
          </a:p>
          <a:p>
            <a:r>
              <a:rPr lang="hr-HR" dirty="0"/>
              <a:t>samo tri komponente, dobre videoigre ima igra </a:t>
            </a:r>
            <a:r>
              <a:rPr lang="hr-HR" i="1" dirty="0"/>
              <a:t>2x2 </a:t>
            </a:r>
            <a:r>
              <a:rPr lang="hr-HR" i="1" dirty="0" err="1"/>
              <a:t>easy</a:t>
            </a:r>
            <a:r>
              <a:rPr lang="hr-HR" i="1" dirty="0"/>
              <a:t> </a:t>
            </a:r>
            <a:r>
              <a:rPr lang="hr-HR" i="1" dirty="0" err="1"/>
              <a:t>Multiplication</a:t>
            </a:r>
            <a:r>
              <a:rPr lang="hr-HR" i="1" dirty="0"/>
              <a:t> Lite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59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Rezultati </a:t>
            </a:r>
            <a:r>
              <a:rPr lang="hr-HR" b="1" dirty="0" smtClean="0"/>
              <a:t>analize: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 igre igračima daju osjećaj djelatnosti i kontrole nad igrom, </a:t>
            </a:r>
            <a:endParaRPr lang="hr-HR" dirty="0" smtClean="0"/>
          </a:p>
          <a:p>
            <a:r>
              <a:rPr lang="hr-HR" dirty="0" smtClean="0"/>
              <a:t>91,94 </a:t>
            </a:r>
            <a:r>
              <a:rPr lang="hr-HR" dirty="0"/>
              <a:t>% igara </a:t>
            </a:r>
            <a:r>
              <a:rPr lang="hr-HR" dirty="0" smtClean="0"/>
              <a:t>omogućava riskiranje</a:t>
            </a:r>
          </a:p>
          <a:p>
            <a:r>
              <a:rPr lang="hr-HR" dirty="0" smtClean="0"/>
              <a:t>90,32 </a:t>
            </a:r>
            <a:r>
              <a:rPr lang="hr-HR" dirty="0"/>
              <a:t>% njih omogućava interakciju, daje povratnu informaciju i ima mogućnost prilagodbe biranjem nivoa ili računanja samo s određenim brojem. </a:t>
            </a:r>
            <a:endParaRPr lang="hr-HR" dirty="0" smtClean="0"/>
          </a:p>
          <a:p>
            <a:r>
              <a:rPr lang="hr-HR" dirty="0" smtClean="0"/>
              <a:t>nijedna </a:t>
            </a:r>
            <a:r>
              <a:rPr lang="hr-HR" dirty="0"/>
              <a:t>od igara ne zahtijeva šire znanje ili igru u timovima</a:t>
            </a:r>
          </a:p>
        </p:txBody>
      </p:sp>
    </p:spTree>
    <p:extLst>
      <p:ext uri="{BB962C8B-B14F-4D97-AF65-F5344CB8AC3E}">
        <p14:creationId xmlns:p14="http://schemas.microsoft.com/office/powerpoint/2010/main" val="12037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695450" y="347662"/>
          <a:ext cx="5753100" cy="616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3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i="1" dirty="0">
                <a:solidFill>
                  <a:schemeClr val="tx1"/>
                </a:solidFill>
              </a:rPr>
              <a:t>Kad djeca nisu u mogućnosti savladati osnovne matematičke vještine zbrajanja, oduzimanja, množenja i dijeljenja, cijela njihova matematička karijera je na lotu</a:t>
            </a:r>
            <a:r>
              <a:rPr lang="hr-HR" sz="3200" b="1" dirty="0">
                <a:solidFill>
                  <a:schemeClr val="tx1"/>
                </a:solidFill>
              </a:rPr>
              <a:t> (</a:t>
            </a:r>
            <a:r>
              <a:rPr lang="hr-HR" sz="3200" b="1" dirty="0" err="1">
                <a:solidFill>
                  <a:schemeClr val="tx1"/>
                </a:solidFill>
              </a:rPr>
              <a:t>Alexander</a:t>
            </a:r>
            <a:r>
              <a:rPr lang="hr-HR" sz="3200" b="1" dirty="0">
                <a:solidFill>
                  <a:schemeClr val="tx1"/>
                </a:solidFill>
              </a:rPr>
              <a:t>, F</a:t>
            </a:r>
            <a:r>
              <a:rPr lang="hr-HR" sz="3200" b="1" dirty="0" smtClean="0">
                <a:solidFill>
                  <a:schemeClr val="tx1"/>
                </a:solidFill>
              </a:rPr>
              <a:t>. D.)</a:t>
            </a:r>
            <a:endParaRPr lang="sr-Latn-RS" altLang="sr-Latn-R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Zaključak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Ne zadržavaju pažnju učenika</a:t>
            </a:r>
          </a:p>
          <a:p>
            <a:pPr>
              <a:buFontTx/>
              <a:buChar char="-"/>
            </a:pPr>
            <a:r>
              <a:rPr lang="hr-HR" dirty="0" smtClean="0"/>
              <a:t>Vizualno i sadržajno „siromašne”</a:t>
            </a:r>
          </a:p>
          <a:p>
            <a:pPr>
              <a:buFontTx/>
              <a:buChar char="-"/>
            </a:pPr>
            <a:r>
              <a:rPr lang="hr-HR" dirty="0" smtClean="0"/>
              <a:t>Ne potiču aktivno učenje</a:t>
            </a:r>
          </a:p>
          <a:p>
            <a:pPr>
              <a:buFontTx/>
              <a:buChar char="-"/>
            </a:pPr>
            <a:r>
              <a:rPr lang="hr-HR" dirty="0" smtClean="0"/>
              <a:t>Slaba socijalna interakcija</a:t>
            </a:r>
          </a:p>
          <a:p>
            <a:pPr>
              <a:buFontTx/>
              <a:buChar char="-"/>
            </a:pPr>
            <a:r>
              <a:rPr lang="hr-HR" dirty="0" smtClean="0"/>
              <a:t>Samo kratkotrajni </a:t>
            </a:r>
            <a:r>
              <a:rPr lang="hr-HR" dirty="0" err="1" smtClean="0"/>
              <a:t>drill</a:t>
            </a:r>
            <a:endParaRPr lang="hr-HR" dirty="0" smtClean="0"/>
          </a:p>
          <a:p>
            <a:pPr marL="45720" indent="0">
              <a:buNone/>
            </a:pPr>
            <a:r>
              <a:rPr lang="hr-HR" dirty="0" smtClean="0"/>
              <a:t> </a:t>
            </a:r>
          </a:p>
          <a:p>
            <a:pPr>
              <a:buFontTx/>
              <a:buChar char="-"/>
            </a:pP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800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Pitanja?</a:t>
            </a:r>
            <a:endParaRPr lang="hr-HR" b="1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5364089" y="5157192"/>
            <a:ext cx="3528392" cy="478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r-HR" smtClean="0"/>
              <a:t>sanja.loparic@ck.t-com.hr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70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5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5318521" cy="2793906"/>
          </a:xfrm>
        </p:spPr>
        <p:txBody>
          <a:bodyPr/>
          <a:lstStyle/>
          <a:p>
            <a:pPr algn="ctr"/>
            <a:r>
              <a:rPr lang="hr-HR" b="1" dirty="0" smtClean="0"/>
              <a:t>Zahvaljujem na pažnji!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8289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Učenje tablice množenja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844824"/>
            <a:ext cx="7029450" cy="4114800"/>
          </a:xfrm>
        </p:spPr>
        <p:txBody>
          <a:bodyPr>
            <a:normAutofit/>
          </a:bodyPr>
          <a:lstStyle/>
          <a:p>
            <a:pPr lvl="0"/>
            <a:r>
              <a:rPr lang="hr-HR" sz="2800" dirty="0" smtClean="0"/>
              <a:t>Vizualno predočavanje</a:t>
            </a:r>
          </a:p>
          <a:p>
            <a:pPr lvl="0"/>
            <a:r>
              <a:rPr lang="hr-HR" sz="2800" dirty="0" smtClean="0"/>
              <a:t>Direktno prebrojavanje</a:t>
            </a:r>
          </a:p>
          <a:p>
            <a:pPr lvl="0"/>
            <a:r>
              <a:rPr lang="hr-HR" sz="2800" dirty="0" smtClean="0"/>
              <a:t>Množenje </a:t>
            </a:r>
            <a:r>
              <a:rPr lang="hr-HR" sz="2800" dirty="0"/>
              <a:t>kao uzastopno zbrajanje </a:t>
            </a:r>
          </a:p>
          <a:p>
            <a:pPr lvl="0"/>
            <a:r>
              <a:rPr lang="hr-HR" sz="2800" dirty="0"/>
              <a:t>Površina pravokutnika </a:t>
            </a:r>
          </a:p>
          <a:p>
            <a:pPr lvl="0"/>
            <a:r>
              <a:rPr lang="hr-HR" sz="2800" dirty="0" err="1"/>
              <a:t>Komutativnost</a:t>
            </a:r>
            <a:r>
              <a:rPr lang="hr-HR" sz="2800" dirty="0"/>
              <a:t> množenja</a:t>
            </a:r>
          </a:p>
          <a:p>
            <a:pPr lvl="0"/>
            <a:r>
              <a:rPr lang="hr-HR" sz="2800" dirty="0" err="1"/>
              <a:t>Multiplikativne</a:t>
            </a:r>
            <a:r>
              <a:rPr lang="hr-HR" sz="2800" dirty="0"/>
              <a:t> promjene</a:t>
            </a:r>
          </a:p>
          <a:p>
            <a:pPr lvl="0"/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038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8199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r-HR" b="1" dirty="0" smtClean="0"/>
              <a:t>Učenje tablice množenja</a:t>
            </a:r>
            <a:endParaRPr lang="hr-HR" b="1" dirty="0"/>
          </a:p>
        </p:txBody>
      </p:sp>
      <p:sp>
        <p:nvSpPr>
          <p:cNvPr id="5" name="Down Arrow 4"/>
          <p:cNvSpPr/>
          <p:nvPr/>
        </p:nvSpPr>
        <p:spPr>
          <a:xfrm>
            <a:off x="3923928" y="1412776"/>
            <a:ext cx="72008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611560" y="3212976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latin typeface="+mn-lt"/>
              </a:rPr>
              <a:t>Automatizacija tablice množenja (učenje napamet)</a:t>
            </a:r>
            <a:endParaRPr lang="hr-H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7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Automatizacija </a:t>
            </a:r>
            <a:r>
              <a:rPr lang="hr-HR" b="1" dirty="0" smtClean="0"/>
              <a:t>tablice množenja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Kako zainteresirati učenike starosti 8-9 godina za učenje tablice množenja napamet?</a:t>
            </a:r>
          </a:p>
          <a:p>
            <a:r>
              <a:rPr lang="hr-HR" sz="3200" dirty="0" smtClean="0"/>
              <a:t>Može </a:t>
            </a:r>
            <a:r>
              <a:rPr lang="hr-HR" sz="3200" dirty="0"/>
              <a:t>li se povećati efikasnost </a:t>
            </a:r>
            <a:r>
              <a:rPr lang="hr-HR" sz="3200" dirty="0" smtClean="0"/>
              <a:t>učenja?</a:t>
            </a:r>
            <a:endParaRPr lang="hr-HR" sz="3200" dirty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411760" y="4653136"/>
            <a:ext cx="6120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RAČUNALNA DIDAKTIČKA </a:t>
            </a:r>
            <a:r>
              <a:rPr lang="hr-HR" sz="2800" b="1" dirty="0"/>
              <a:t>IGRA?</a:t>
            </a:r>
          </a:p>
        </p:txBody>
      </p:sp>
    </p:spTree>
    <p:extLst>
      <p:ext uri="{BB962C8B-B14F-4D97-AF65-F5344CB8AC3E}">
        <p14:creationId xmlns:p14="http://schemas.microsoft.com/office/powerpoint/2010/main" val="137833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7479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hr-HR" b="1" dirty="0"/>
              <a:t>P</a:t>
            </a:r>
            <a:r>
              <a:rPr lang="hr-HR" b="1" dirty="0" smtClean="0"/>
              <a:t>edagoški eksperiment 2012./2013.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drugi razredi </a:t>
            </a:r>
            <a:r>
              <a:rPr lang="hr-HR" sz="3200" dirty="0"/>
              <a:t>pet međimurskih osnovnih škola: </a:t>
            </a:r>
            <a:r>
              <a:rPr lang="hr-HR" sz="3200" dirty="0" smtClean="0"/>
              <a:t>1.OŠ </a:t>
            </a:r>
            <a:r>
              <a:rPr lang="hr-HR" sz="3200" dirty="0"/>
              <a:t>Čakovec, 2. OŠ Čakovec, 3.OŠ Čakovec, OŠ </a:t>
            </a:r>
            <a:r>
              <a:rPr lang="hr-HR" sz="3200" dirty="0" err="1"/>
              <a:t>Ivanovec</a:t>
            </a:r>
            <a:r>
              <a:rPr lang="hr-HR" sz="3200" dirty="0"/>
              <a:t> i OŠ </a:t>
            </a:r>
            <a:r>
              <a:rPr lang="hr-HR" sz="3200" dirty="0" smtClean="0"/>
              <a:t>„Ivana Gorana Kovačića” Sveti </a:t>
            </a:r>
            <a:r>
              <a:rPr lang="hr-HR" sz="3200" dirty="0"/>
              <a:t>Juraj na </a:t>
            </a:r>
            <a:r>
              <a:rPr lang="hr-HR" sz="3200" dirty="0" smtClean="0"/>
              <a:t>Bregu. </a:t>
            </a:r>
          </a:p>
          <a:p>
            <a:r>
              <a:rPr lang="hr-HR" sz="3200" dirty="0" smtClean="0"/>
              <a:t>Uzorak - 121 učenik</a:t>
            </a:r>
          </a:p>
          <a:p>
            <a:r>
              <a:rPr lang="hr-HR" sz="3200" dirty="0" smtClean="0"/>
              <a:t>Trajanje 2 školska sata</a:t>
            </a:r>
            <a:endParaRPr lang="hr-HR" sz="3200" dirty="0"/>
          </a:p>
        </p:txBody>
      </p:sp>
      <p:pic>
        <p:nvPicPr>
          <p:cNvPr id="4" name="Slika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447669"/>
            <a:ext cx="2377316" cy="136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/>
              <a:t>POSTUPAK – </a:t>
            </a:r>
            <a:r>
              <a:rPr lang="hr-HR" sz="4000" b="1" dirty="0" err="1"/>
              <a:t>eksperimentala</a:t>
            </a:r>
            <a:r>
              <a:rPr lang="hr-HR" sz="4000" b="1" dirty="0"/>
              <a:t> skupina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1600202"/>
            <a:ext cx="7211144" cy="4525963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/>
              <a:t>INICIJALNO TESTIRANJE nakon obrađene teme tablica množenja– diktat1</a:t>
            </a:r>
          </a:p>
          <a:p>
            <a:r>
              <a:rPr lang="hr-HR" sz="2800" u="sng" dirty="0">
                <a:hlinkClick r:id="rId3"/>
              </a:rPr>
              <a:t>http://www.arcademicskillbuilders.com/</a:t>
            </a:r>
            <a:r>
              <a:rPr lang="hr-HR" sz="2800" dirty="0"/>
              <a:t> </a:t>
            </a:r>
          </a:p>
          <a:p>
            <a:r>
              <a:rPr lang="hr-HR" sz="2800" dirty="0"/>
              <a:t>DZ - nastavni listić na kraju kojeg  je naveden link na web stranicu s igricama</a:t>
            </a:r>
          </a:p>
          <a:p>
            <a:pPr marL="0" indent="0">
              <a:buNone/>
            </a:pPr>
            <a:r>
              <a:rPr lang="hr-HR" sz="2800" dirty="0"/>
              <a:t>TESTIRANJE nakon tjedan dana uvježbavanja – diktat2</a:t>
            </a:r>
          </a:p>
          <a:p>
            <a:pPr marL="0" indent="0">
              <a:buNone/>
            </a:pPr>
            <a:r>
              <a:rPr lang="hr-HR" sz="2800" dirty="0"/>
              <a:t>TESTIRANJE nakon 6 mjeseci – diktat3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77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/>
              <a:t>POSTUPAK – kontrolna skupina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1600202"/>
            <a:ext cx="7211144" cy="4525963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/>
              <a:t>INICIJALNO TESTIRANJE nakon obrađene teme tablica množenja – diktat1</a:t>
            </a:r>
          </a:p>
          <a:p>
            <a:r>
              <a:rPr lang="hr-HR" sz="2800" dirty="0"/>
              <a:t>uvježbavanje tradicionalnim metodama (NL, igrice, …)</a:t>
            </a:r>
          </a:p>
          <a:p>
            <a:r>
              <a:rPr lang="hr-HR" sz="2800" dirty="0"/>
              <a:t>DZ - nastavni listić </a:t>
            </a:r>
          </a:p>
          <a:p>
            <a:pPr marL="0" indent="0">
              <a:buNone/>
            </a:pPr>
            <a:r>
              <a:rPr lang="hr-HR" sz="2800" dirty="0"/>
              <a:t>TESTIRANJE nakon tjedan dana uvježbavanja – diktat2</a:t>
            </a:r>
          </a:p>
          <a:p>
            <a:pPr marL="0" indent="0">
              <a:buNone/>
            </a:pPr>
            <a:r>
              <a:rPr lang="hr-HR" sz="2800" dirty="0"/>
              <a:t>TESTIRANJE nakon 6 mjeseci – diktat3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18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b="1" dirty="0" smtClean="0"/>
              <a:t>Rezultati diktata</a:t>
            </a:r>
            <a:endParaRPr lang="hr-H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700809"/>
            <a:ext cx="5826555" cy="436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8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Template_kongres</Template>
  <TotalTime>4961</TotalTime>
  <Words>945</Words>
  <Application>Microsoft Office PowerPoint</Application>
  <PresentationFormat>On-screen Show (4:3)</PresentationFormat>
  <Paragraphs>116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Euphemia</vt:lpstr>
      <vt:lpstr>Wingdings</vt:lpstr>
      <vt:lpstr>Children Happy 16x9</vt:lpstr>
      <vt:lpstr>Mogu li besplatne igre na tabletima potaknuti učenike na učenje tablice množenja i dijeljenja?</vt:lpstr>
      <vt:lpstr>PowerPoint Presentation</vt:lpstr>
      <vt:lpstr>Učenje tablice množenja </vt:lpstr>
      <vt:lpstr>Učenje tablice množenja</vt:lpstr>
      <vt:lpstr>Automatizacija tablice množenja </vt:lpstr>
      <vt:lpstr>Pedagoški eksperiment 2012./2013.</vt:lpstr>
      <vt:lpstr>POSTUPAK – eksperimentala skupina</vt:lpstr>
      <vt:lpstr>POSTUPAK – kontrolna skupina</vt:lpstr>
      <vt:lpstr>Rezultati diktata</vt:lpstr>
      <vt:lpstr>Rezultati: </vt:lpstr>
      <vt:lpstr>tablet          :        računalo</vt:lpstr>
      <vt:lpstr>Mogu li besplatne igre na tabletima potaknuti učenike na učenje tablice množenja i dijeljenja?  Kakva je kvaliteta besplatnih igri za učenje tablice množenja i dijeljenja dostupnih na mobilnim uređajima?</vt:lpstr>
      <vt:lpstr>16 glavnih karakteristika dobre edukativne videoigre (Gee, 2007)</vt:lpstr>
      <vt:lpstr>16 glavnih karakteristika dobre edukativne videoigre (Gee, 2007)</vt:lpstr>
      <vt:lpstr>16 glavnih karakteristika dobre edukativne videoigre (Gee, 2007)</vt:lpstr>
      <vt:lpstr>Metodologija</vt:lpstr>
      <vt:lpstr>Rezultati analize:</vt:lpstr>
      <vt:lpstr>Rezultati analize:</vt:lpstr>
      <vt:lpstr>PowerPoint Presentation</vt:lpstr>
      <vt:lpstr>Zaključak</vt:lpstr>
      <vt:lpstr>Pitanja?</vt:lpstr>
      <vt:lpstr>Zahvaljujem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Može li učenje tablice množenja biti zabavno?</dc:title>
  <dc:creator>Sanja Loparić</dc:creator>
  <cp:lastModifiedBy>Sanja Loparić</cp:lastModifiedBy>
  <cp:revision>44</cp:revision>
  <cp:lastPrinted>2014-06-25T15:44:58Z</cp:lastPrinted>
  <dcterms:created xsi:type="dcterms:W3CDTF">2014-06-02T09:38:52Z</dcterms:created>
  <dcterms:modified xsi:type="dcterms:W3CDTF">2016-10-22T09:58:25Z</dcterms:modified>
</cp:coreProperties>
</file>