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63" r:id="rId2"/>
    <p:sldId id="265" r:id="rId3"/>
    <p:sldId id="258" r:id="rId4"/>
    <p:sldId id="266" r:id="rId5"/>
    <p:sldId id="267" r:id="rId6"/>
    <p:sldId id="268" r:id="rId7"/>
    <p:sldId id="269" r:id="rId8"/>
    <p:sldId id="273" r:id="rId9"/>
    <p:sldId id="272" r:id="rId10"/>
    <p:sldId id="271" r:id="rId11"/>
    <p:sldId id="270" r:id="rId12"/>
    <p:sldId id="274" r:id="rId13"/>
    <p:sldId id="275" r:id="rId14"/>
    <p:sldId id="276" r:id="rId15"/>
    <p:sldId id="277" r:id="rId16"/>
    <p:sldId id="278" r:id="rId17"/>
    <p:sldId id="260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9" autoAdjust="0"/>
    <p:restoredTop sz="94660"/>
  </p:normalViewPr>
  <p:slideViewPr>
    <p:cSldViewPr snapToGrid="0">
      <p:cViewPr>
        <p:scale>
          <a:sx n="87" d="100"/>
          <a:sy n="87" d="100"/>
        </p:scale>
        <p:origin x="60" y="-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B0125-5B99-4933-BFEF-4E299BAEF42F}" type="datetimeFigureOut">
              <a:rPr lang="hr-BA" smtClean="0"/>
              <a:t>17.11.2016.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BA910-01D1-43D5-9464-77BF3255C243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02529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47937"/>
            <a:ext cx="9144000" cy="774784"/>
          </a:xfrm>
        </p:spPr>
        <p:txBody>
          <a:bodyPr anchor="b">
            <a:normAutofit/>
          </a:bodyPr>
          <a:lstStyle>
            <a:lvl1pPr algn="r"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414796"/>
            <a:ext cx="9144000" cy="432551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708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99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75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74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1" y="486493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47" y="659541"/>
            <a:ext cx="1719154" cy="22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1" y="486493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12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528136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210260"/>
            <a:ext cx="10515600" cy="273375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5" y="5999747"/>
            <a:ext cx="1873546" cy="61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7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847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76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84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78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28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A5A5-2AD9-4520-91CD-440CA45FCE21}" type="datetimeFigureOut">
              <a:rPr lang="hr-HR" smtClean="0"/>
              <a:t>17.11.2016.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630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8084" y="5170915"/>
            <a:ext cx="5542547" cy="796748"/>
          </a:xfrm>
        </p:spPr>
        <p:txBody>
          <a:bodyPr>
            <a:normAutofit/>
          </a:bodyPr>
          <a:lstStyle/>
          <a:p>
            <a:r>
              <a:rPr lang="hr-HR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Projekt je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sufinancirala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Europska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unija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iz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 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Europskog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socijalnog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fonda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hr-HR" sz="11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Više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informacija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o EU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fondovima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možete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pronaći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na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 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www.strukturnifondovi.hr</a:t>
            </a:r>
            <a:endParaRPr lang="hr-HR" sz="11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094" y="679890"/>
            <a:ext cx="2458537" cy="283465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129463" y="6063057"/>
            <a:ext cx="6857998" cy="25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i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Sadržaj ovog materijala isključiva je odgovornost Hrvatske akademske i istraživačke mreže - CARNet.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70566" y="4127682"/>
            <a:ext cx="3945604" cy="828687"/>
            <a:chOff x="5728574" y="4498360"/>
            <a:chExt cx="3168707" cy="6655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56" r="21700"/>
            <a:stretch/>
          </p:blipFill>
          <p:spPr>
            <a:xfrm>
              <a:off x="8084578" y="4498360"/>
              <a:ext cx="812703" cy="6655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34"/>
            <a:stretch/>
          </p:blipFill>
          <p:spPr>
            <a:xfrm>
              <a:off x="5728574" y="4498360"/>
              <a:ext cx="2388732" cy="665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109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 što Vas je ovaj razgovor potaknuo – što ćete inicirati, učiniti da se iskustva suradnje češće događaju u radnom životu?</a:t>
            </a:r>
          </a:p>
          <a:p>
            <a:endParaRPr lang="hr-HR" dirty="0"/>
          </a:p>
          <a:p>
            <a:r>
              <a:rPr lang="hr-HR" dirty="0"/>
              <a:t>Koji mali korak ćete poduzeti?</a:t>
            </a:r>
          </a:p>
          <a:p>
            <a:r>
              <a:rPr lang="hr-HR" dirty="0"/>
              <a:t>Tko će Vam biti podrška?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684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97DC"/>
                </a:solidFill>
              </a:rPr>
              <a:t>Virtualna zajednica praktičara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Zatvorena i zaštićena, strukovna mreža namijenjena isključivo sudionicima e-Škole projekta </a:t>
            </a:r>
          </a:p>
          <a:p>
            <a:r>
              <a:rPr lang="hr-HR" dirty="0">
                <a:solidFill>
                  <a:srgbClr val="0097DC"/>
                </a:solidFill>
              </a:rPr>
              <a:t>Svrha mreže</a:t>
            </a:r>
          </a:p>
          <a:p>
            <a:r>
              <a:rPr lang="hr-HR" dirty="0"/>
              <a:t>Omogućiti umrežavanje nastavnika i učitelja kako bi podijeli svoje iskustvo i znanje u korištenju tehnologije i primjeni digitalno obrazovnih sadržaja</a:t>
            </a:r>
          </a:p>
          <a:p>
            <a:r>
              <a:rPr lang="hr-HR" dirty="0">
                <a:solidFill>
                  <a:srgbClr val="0097DC"/>
                </a:solidFill>
              </a:rPr>
              <a:t>Tko je prisutan na mreži?</a:t>
            </a:r>
          </a:p>
          <a:p>
            <a:r>
              <a:rPr lang="hr-HR" dirty="0"/>
              <a:t>Zaposlenici e-Škola, treneri i edukatori i </a:t>
            </a:r>
            <a:br>
              <a:rPr lang="hr-HR" dirty="0"/>
            </a:br>
            <a:r>
              <a:rPr lang="hr-HR" dirty="0"/>
              <a:t>ovlašteni suradnici na projektu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520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356469" y="307385"/>
            <a:ext cx="7805136" cy="105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9FE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>
                <a:solidFill>
                  <a:srgbClr val="0097DC"/>
                </a:solidFill>
              </a:rPr>
              <a:t>Pristupanje Yammer mreži</a:t>
            </a:r>
            <a:endParaRPr lang="en-US" dirty="0">
              <a:solidFill>
                <a:srgbClr val="0097DC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8104" r="7678" b="-5466"/>
          <a:stretch/>
        </p:blipFill>
        <p:spPr>
          <a:xfrm>
            <a:off x="439947" y="1257105"/>
            <a:ext cx="6233842" cy="4651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" name="Rectangle 31"/>
          <p:cNvSpPr/>
          <p:nvPr/>
        </p:nvSpPr>
        <p:spPr>
          <a:xfrm>
            <a:off x="1630951" y="4777721"/>
            <a:ext cx="1133964" cy="189093"/>
          </a:xfrm>
          <a:prstGeom prst="rect">
            <a:avLst/>
          </a:prstGeom>
          <a:noFill/>
          <a:ln w="38100">
            <a:solidFill>
              <a:srgbClr val="FF4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4792" fontAlgn="base">
              <a:spcBef>
                <a:spcPct val="0"/>
              </a:spcBef>
              <a:spcAft>
                <a:spcPct val="0"/>
              </a:spcAft>
            </a:pPr>
            <a:endParaRPr lang="hr-HR" sz="1350" dirty="0">
              <a:solidFill>
                <a:srgbClr val="FFFFFF"/>
              </a:solidFill>
              <a:latin typeface="Segoe UI"/>
            </a:endParaRPr>
          </a:p>
        </p:txBody>
      </p:sp>
      <p:cxnSp>
        <p:nvCxnSpPr>
          <p:cNvPr id="33" name="Elbow Connector 32"/>
          <p:cNvCxnSpPr/>
          <p:nvPr/>
        </p:nvCxnSpPr>
        <p:spPr>
          <a:xfrm rot="10800000" flipV="1">
            <a:off x="1724297" y="5223159"/>
            <a:ext cx="2277484" cy="312547"/>
          </a:xfrm>
          <a:prstGeom prst="bentConnector3">
            <a:avLst>
              <a:gd name="adj1" fmla="val 50000"/>
            </a:avLst>
          </a:prstGeom>
          <a:ln w="19050" cmpd="sng">
            <a:solidFill>
              <a:srgbClr val="FF4C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 bwMode="auto">
          <a:xfrm>
            <a:off x="2831781" y="4622630"/>
            <a:ext cx="384741" cy="384741"/>
          </a:xfrm>
          <a:prstGeom prst="ellipse">
            <a:avLst/>
          </a:prstGeom>
          <a:solidFill>
            <a:srgbClr val="FF4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57" fontAlgn="base">
              <a:spcBef>
                <a:spcPct val="0"/>
              </a:spcBef>
              <a:spcAft>
                <a:spcPct val="0"/>
              </a:spcAft>
            </a:pPr>
            <a:r>
              <a:rPr lang="hr-HR" sz="16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2</a:t>
            </a: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114410" y="5223160"/>
            <a:ext cx="384741" cy="384741"/>
          </a:xfrm>
          <a:prstGeom prst="ellipse">
            <a:avLst/>
          </a:prstGeom>
          <a:solidFill>
            <a:srgbClr val="FF4C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9" tIns="34299" rIns="34299" bIns="342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57" fontAlgn="base">
              <a:spcBef>
                <a:spcPct val="0"/>
              </a:spcBef>
              <a:spcAft>
                <a:spcPct val="0"/>
              </a:spcAft>
            </a:pPr>
            <a:r>
              <a:rPr lang="hr-HR" sz="165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1</a:t>
            </a:r>
            <a:endParaRPr lang="en-US" sz="16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Rectangle 16"/>
          <p:cNvSpPr/>
          <p:nvPr/>
        </p:nvSpPr>
        <p:spPr>
          <a:xfrm>
            <a:off x="4049486" y="4876497"/>
            <a:ext cx="4796454" cy="702537"/>
          </a:xfrm>
          <a:prstGeom prst="rect">
            <a:avLst/>
          </a:prstGeom>
          <a:solidFill>
            <a:srgbClr val="0097D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4792" fontAlgn="base">
              <a:spcBef>
                <a:spcPct val="0"/>
              </a:spcBef>
              <a:spcAft>
                <a:spcPct val="0"/>
              </a:spcAft>
            </a:pPr>
            <a:r>
              <a:rPr lang="hr-HR" sz="12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rPr>
              <a:t>Nastavnici koji su članovi </a:t>
            </a:r>
            <a:r>
              <a:rPr lang="hr-HR" sz="1200" kern="0" dirty="0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rPr>
              <a:t>Yammer</a:t>
            </a:r>
            <a:r>
              <a:rPr lang="hr-HR" sz="12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rPr>
              <a:t> </a:t>
            </a:r>
            <a:r>
              <a:rPr lang="hr-HR" sz="1200" kern="0" dirty="0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rPr>
              <a:t>skole.hr</a:t>
            </a:r>
            <a:r>
              <a:rPr lang="hr-HR" sz="12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rPr>
              <a:t> mreže, a dobili su na svoj e-mail pozivnicu za </a:t>
            </a:r>
            <a:r>
              <a:rPr lang="hr-HR" sz="1200" kern="0" dirty="0" err="1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rPr>
              <a:t>Yammer</a:t>
            </a:r>
            <a:r>
              <a:rPr lang="hr-HR" sz="12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rPr>
              <a:t> e-škole: Virtualna zajednica mreža istoj pristupaju na način koji je pokazan na slici (korak br.1 i 2)</a:t>
            </a:r>
            <a:endParaRPr lang="en-US" sz="1200" kern="0" dirty="0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 rot="10800000">
            <a:off x="5381965" y="1630654"/>
            <a:ext cx="2779640" cy="1212679"/>
            <a:chOff x="4939412" y="798286"/>
            <a:chExt cx="1878059" cy="807973"/>
          </a:xfrm>
        </p:grpSpPr>
        <p:sp>
          <p:nvSpPr>
            <p:cNvPr id="38" name="Freeform 37"/>
            <p:cNvSpPr/>
            <p:nvPr/>
          </p:nvSpPr>
          <p:spPr bwMode="auto">
            <a:xfrm rot="8100000" flipH="1">
              <a:off x="6016155" y="804942"/>
              <a:ext cx="801316" cy="801317"/>
            </a:xfrm>
            <a:custGeom>
              <a:avLst/>
              <a:gdLst>
                <a:gd name="connsiteX0" fmla="*/ 419544 w 518144"/>
                <a:gd name="connsiteY0" fmla="*/ 98600 h 518144"/>
                <a:gd name="connsiteX1" fmla="*/ 100323 w 518144"/>
                <a:gd name="connsiteY1" fmla="*/ 98600 h 518144"/>
                <a:gd name="connsiteX2" fmla="*/ 100323 w 518144"/>
                <a:gd name="connsiteY2" fmla="*/ 417821 h 518144"/>
                <a:gd name="connsiteX3" fmla="*/ 419544 w 518144"/>
                <a:gd name="connsiteY3" fmla="*/ 417821 h 518144"/>
                <a:gd name="connsiteX4" fmla="*/ 419544 w 518144"/>
                <a:gd name="connsiteY4" fmla="*/ 98600 h 518144"/>
                <a:gd name="connsiteX5" fmla="*/ 518144 w 518144"/>
                <a:gd name="connsiteY5" fmla="*/ 0 h 518144"/>
                <a:gd name="connsiteX6" fmla="*/ 518144 w 518144"/>
                <a:gd name="connsiteY6" fmla="*/ 259072 h 518144"/>
                <a:gd name="connsiteX7" fmla="*/ 259072 w 518144"/>
                <a:gd name="connsiteY7" fmla="*/ 518144 h 518144"/>
                <a:gd name="connsiteX8" fmla="*/ 0 w 518144"/>
                <a:gd name="connsiteY8" fmla="*/ 259072 h 518144"/>
                <a:gd name="connsiteX9" fmla="*/ 259072 w 518144"/>
                <a:gd name="connsiteY9" fmla="*/ 0 h 51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144" h="518144">
                  <a:moveTo>
                    <a:pt x="419544" y="98600"/>
                  </a:moveTo>
                  <a:cubicBezTo>
                    <a:pt x="331393" y="10450"/>
                    <a:pt x="188473" y="10450"/>
                    <a:pt x="100323" y="98600"/>
                  </a:cubicBezTo>
                  <a:cubicBezTo>
                    <a:pt x="12173" y="186751"/>
                    <a:pt x="12173" y="329671"/>
                    <a:pt x="100323" y="417821"/>
                  </a:cubicBezTo>
                  <a:cubicBezTo>
                    <a:pt x="188473" y="505971"/>
                    <a:pt x="331393" y="505971"/>
                    <a:pt x="419544" y="417821"/>
                  </a:cubicBezTo>
                  <a:cubicBezTo>
                    <a:pt x="507694" y="329671"/>
                    <a:pt x="507694" y="186751"/>
                    <a:pt x="419544" y="98600"/>
                  </a:cubicBezTo>
                  <a:close/>
                  <a:moveTo>
                    <a:pt x="518144" y="0"/>
                  </a:moveTo>
                  <a:lnTo>
                    <a:pt x="518144" y="259072"/>
                  </a:lnTo>
                  <a:cubicBezTo>
                    <a:pt x="518144" y="402154"/>
                    <a:pt x="402154" y="518144"/>
                    <a:pt x="259072" y="518144"/>
                  </a:cubicBezTo>
                  <a:cubicBezTo>
                    <a:pt x="115990" y="518144"/>
                    <a:pt x="0" y="402154"/>
                    <a:pt x="0" y="259072"/>
                  </a:cubicBezTo>
                  <a:cubicBezTo>
                    <a:pt x="0" y="115990"/>
                    <a:pt x="115990" y="0"/>
                    <a:pt x="259072" y="0"/>
                  </a:cubicBezTo>
                  <a:close/>
                </a:path>
              </a:pathLst>
            </a:custGeom>
            <a:solidFill>
              <a:srgbClr val="CCCCC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98" tIns="34299" rIns="0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57">
                <a:defRPr/>
              </a:pPr>
              <a:endParaRPr lang="en-US" sz="165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9" name="Rounded Rectangle 38"/>
            <p:cNvSpPr/>
            <p:nvPr/>
          </p:nvSpPr>
          <p:spPr bwMode="auto">
            <a:xfrm rot="10800000" flipH="1">
              <a:off x="4939412" y="798286"/>
              <a:ext cx="1840961" cy="806461"/>
            </a:xfrm>
            <a:prstGeom prst="roundRect">
              <a:avLst>
                <a:gd name="adj" fmla="val 50000"/>
              </a:avLst>
            </a:prstGeom>
            <a:solidFill>
              <a:srgbClr val="CCCCC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98" tIns="34299" rIns="0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699634" eaLnBrk="0" hangingPunct="0">
                <a:defRPr/>
              </a:pPr>
              <a:r>
                <a:rPr lang="hr-HR" sz="1200" kern="0" dirty="0">
                  <a:gradFill>
                    <a:gsLst>
                      <a:gs pos="13889">
                        <a:srgbClr val="505050"/>
                      </a:gs>
                      <a:gs pos="28704">
                        <a:srgbClr val="505050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Svi nastavnici i učenici škola u Hrvatskoj imaju pristup </a:t>
              </a:r>
              <a:r>
                <a:rPr lang="hr-HR" sz="1200" kern="0" dirty="0" err="1">
                  <a:gradFill>
                    <a:gsLst>
                      <a:gs pos="13889">
                        <a:srgbClr val="505050"/>
                      </a:gs>
                      <a:gs pos="28704">
                        <a:srgbClr val="505050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Yammer</a:t>
              </a:r>
              <a:r>
                <a:rPr lang="hr-HR" sz="1200" kern="0" dirty="0">
                  <a:gradFill>
                    <a:gsLst>
                      <a:gs pos="13889">
                        <a:srgbClr val="505050"/>
                      </a:gs>
                      <a:gs pos="28704">
                        <a:srgbClr val="505050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 mreži naziv skole.hr</a:t>
              </a:r>
              <a:endParaRPr lang="en-US" sz="1200" b="1" kern="0" dirty="0">
                <a:solidFill>
                  <a:srgbClr val="FF4C00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rot="10800000">
            <a:off x="5491780" y="3117374"/>
            <a:ext cx="2779640" cy="1212679"/>
            <a:chOff x="4939412" y="798286"/>
            <a:chExt cx="1878059" cy="807973"/>
          </a:xfrm>
        </p:grpSpPr>
        <p:sp>
          <p:nvSpPr>
            <p:cNvPr id="41" name="Freeform 40"/>
            <p:cNvSpPr/>
            <p:nvPr/>
          </p:nvSpPr>
          <p:spPr bwMode="auto">
            <a:xfrm rot="8100000" flipH="1">
              <a:off x="6016155" y="804942"/>
              <a:ext cx="801316" cy="801317"/>
            </a:xfrm>
            <a:custGeom>
              <a:avLst/>
              <a:gdLst>
                <a:gd name="connsiteX0" fmla="*/ 419544 w 518144"/>
                <a:gd name="connsiteY0" fmla="*/ 98600 h 518144"/>
                <a:gd name="connsiteX1" fmla="*/ 100323 w 518144"/>
                <a:gd name="connsiteY1" fmla="*/ 98600 h 518144"/>
                <a:gd name="connsiteX2" fmla="*/ 100323 w 518144"/>
                <a:gd name="connsiteY2" fmla="*/ 417821 h 518144"/>
                <a:gd name="connsiteX3" fmla="*/ 419544 w 518144"/>
                <a:gd name="connsiteY3" fmla="*/ 417821 h 518144"/>
                <a:gd name="connsiteX4" fmla="*/ 419544 w 518144"/>
                <a:gd name="connsiteY4" fmla="*/ 98600 h 518144"/>
                <a:gd name="connsiteX5" fmla="*/ 518144 w 518144"/>
                <a:gd name="connsiteY5" fmla="*/ 0 h 518144"/>
                <a:gd name="connsiteX6" fmla="*/ 518144 w 518144"/>
                <a:gd name="connsiteY6" fmla="*/ 259072 h 518144"/>
                <a:gd name="connsiteX7" fmla="*/ 259072 w 518144"/>
                <a:gd name="connsiteY7" fmla="*/ 518144 h 518144"/>
                <a:gd name="connsiteX8" fmla="*/ 0 w 518144"/>
                <a:gd name="connsiteY8" fmla="*/ 259072 h 518144"/>
                <a:gd name="connsiteX9" fmla="*/ 259072 w 518144"/>
                <a:gd name="connsiteY9" fmla="*/ 0 h 51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144" h="518144">
                  <a:moveTo>
                    <a:pt x="419544" y="98600"/>
                  </a:moveTo>
                  <a:cubicBezTo>
                    <a:pt x="331393" y="10450"/>
                    <a:pt x="188473" y="10450"/>
                    <a:pt x="100323" y="98600"/>
                  </a:cubicBezTo>
                  <a:cubicBezTo>
                    <a:pt x="12173" y="186751"/>
                    <a:pt x="12173" y="329671"/>
                    <a:pt x="100323" y="417821"/>
                  </a:cubicBezTo>
                  <a:cubicBezTo>
                    <a:pt x="188473" y="505971"/>
                    <a:pt x="331393" y="505971"/>
                    <a:pt x="419544" y="417821"/>
                  </a:cubicBezTo>
                  <a:cubicBezTo>
                    <a:pt x="507694" y="329671"/>
                    <a:pt x="507694" y="186751"/>
                    <a:pt x="419544" y="98600"/>
                  </a:cubicBezTo>
                  <a:close/>
                  <a:moveTo>
                    <a:pt x="518144" y="0"/>
                  </a:moveTo>
                  <a:lnTo>
                    <a:pt x="518144" y="259072"/>
                  </a:lnTo>
                  <a:cubicBezTo>
                    <a:pt x="518144" y="402154"/>
                    <a:pt x="402154" y="518144"/>
                    <a:pt x="259072" y="518144"/>
                  </a:cubicBezTo>
                  <a:cubicBezTo>
                    <a:pt x="115990" y="518144"/>
                    <a:pt x="0" y="402154"/>
                    <a:pt x="0" y="259072"/>
                  </a:cubicBezTo>
                  <a:cubicBezTo>
                    <a:pt x="0" y="115990"/>
                    <a:pt x="115990" y="0"/>
                    <a:pt x="259072" y="0"/>
                  </a:cubicBezTo>
                  <a:close/>
                </a:path>
              </a:pathLst>
            </a:custGeom>
            <a:solidFill>
              <a:srgbClr val="CCCCC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98" tIns="34299" rIns="0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57">
                <a:defRPr/>
              </a:pPr>
              <a:endParaRPr lang="en-US" sz="165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 rot="10800000" flipH="1">
              <a:off x="4939412" y="798286"/>
              <a:ext cx="1840961" cy="806461"/>
            </a:xfrm>
            <a:prstGeom prst="roundRect">
              <a:avLst>
                <a:gd name="adj" fmla="val 50000"/>
              </a:avLst>
            </a:prstGeom>
            <a:solidFill>
              <a:srgbClr val="CCCCC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98" tIns="34299" rIns="0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99634" eaLnBrk="0" hangingPunct="0">
                <a:defRPr/>
              </a:pPr>
              <a:r>
                <a:rPr lang="hr-HR" sz="1200" kern="0" dirty="0">
                  <a:gradFill>
                    <a:gsLst>
                      <a:gs pos="13889">
                        <a:srgbClr val="505050"/>
                      </a:gs>
                      <a:gs pos="28704">
                        <a:srgbClr val="505050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Za potrebe komunikacije i suradnje u projektu e-Škole kreirana je posebna </a:t>
              </a:r>
              <a:r>
                <a:rPr lang="hr-HR" sz="1200" kern="0" dirty="0" err="1">
                  <a:gradFill>
                    <a:gsLst>
                      <a:gs pos="13889">
                        <a:srgbClr val="505050"/>
                      </a:gs>
                      <a:gs pos="28704">
                        <a:srgbClr val="505050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Yammer</a:t>
              </a:r>
              <a:r>
                <a:rPr lang="hr-HR" sz="1200" kern="0" dirty="0">
                  <a:gradFill>
                    <a:gsLst>
                      <a:gs pos="13889">
                        <a:srgbClr val="505050"/>
                      </a:gs>
                      <a:gs pos="28704">
                        <a:srgbClr val="505050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 mreža namijenjena isključivo praktičarima u e-Školama</a:t>
              </a:r>
              <a:endParaRPr lang="en-US" sz="1200" b="1" kern="0" dirty="0">
                <a:solidFill>
                  <a:srgbClr val="FF4C00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864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97DC"/>
                </a:solidFill>
              </a:rPr>
              <a:t>Moja uloga na </a:t>
            </a:r>
            <a:r>
              <a:rPr lang="hr-HR" dirty="0" err="1">
                <a:solidFill>
                  <a:srgbClr val="0097DC"/>
                </a:solidFill>
              </a:rPr>
              <a:t>Yammer</a:t>
            </a:r>
            <a:r>
              <a:rPr lang="hr-HR" dirty="0">
                <a:solidFill>
                  <a:srgbClr val="0097DC"/>
                </a:solidFill>
              </a:rPr>
              <a:t> mreži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Podijeliti iskustvo i dobru praksu u primjeni digitalnih obrazovnih sadržaja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Promovirati školske uspjehe u e-Škole projektu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Postavljati pitanja kako bi i dobiveni odgovori koristili i drugim kolegama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Izraziti izazove s kojima se suočavate u provedbi projekta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Podijeliti materijale koje ste pripremili, a smatrate da bi bili korisni drugima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Podijeliti web poveznicu nekog zanimljivog alata koji se koristi u nastavi uz opis kako ga vi koristite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r-HR" dirty="0"/>
              <a:t>Povezati se s kolegama i u neformalnom okruženju i temama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5334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1209" y="639191"/>
            <a:ext cx="7805136" cy="527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9FE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>
                <a:solidFill>
                  <a:srgbClr val="0097DC"/>
                </a:solidFill>
              </a:rPr>
              <a:t>Primjeri dobre prakse na mreži</a:t>
            </a:r>
            <a:endParaRPr lang="hr-HR" dirty="0">
              <a:solidFill>
                <a:srgbClr val="0097D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44" y="1323703"/>
            <a:ext cx="3684173" cy="4680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2" t="1604"/>
          <a:stretch/>
        </p:blipFill>
        <p:spPr>
          <a:xfrm>
            <a:off x="4403777" y="1323703"/>
            <a:ext cx="4470099" cy="4295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4600573" y="1982269"/>
            <a:ext cx="2549163" cy="3636747"/>
          </a:xfrm>
          <a:prstGeom prst="rect">
            <a:avLst/>
          </a:prstGeom>
          <a:noFill/>
          <a:ln w="38100">
            <a:solidFill>
              <a:srgbClr val="FF4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4792" fontAlgn="base">
              <a:spcBef>
                <a:spcPct val="0"/>
              </a:spcBef>
              <a:spcAft>
                <a:spcPct val="0"/>
              </a:spcAft>
            </a:pPr>
            <a:endParaRPr lang="hr-HR" sz="135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8835" y="2204337"/>
            <a:ext cx="3296581" cy="3636747"/>
          </a:xfrm>
          <a:prstGeom prst="rect">
            <a:avLst/>
          </a:prstGeom>
          <a:noFill/>
          <a:ln w="38100">
            <a:solidFill>
              <a:srgbClr val="FF4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4792" fontAlgn="base">
              <a:spcBef>
                <a:spcPct val="0"/>
              </a:spcBef>
              <a:spcAft>
                <a:spcPct val="0"/>
              </a:spcAft>
            </a:pPr>
            <a:endParaRPr lang="hr-HR" sz="1350">
              <a:solidFill>
                <a:srgbClr val="FFFFFF"/>
              </a:solidFill>
              <a:latin typeface="Segoe UI"/>
            </a:endParaRPr>
          </a:p>
        </p:txBody>
      </p:sp>
      <p:grpSp>
        <p:nvGrpSpPr>
          <p:cNvPr id="13" name="Group 12"/>
          <p:cNvGrpSpPr/>
          <p:nvPr/>
        </p:nvGrpSpPr>
        <p:grpSpPr>
          <a:xfrm rot="10800000">
            <a:off x="3015573" y="4873619"/>
            <a:ext cx="2779640" cy="1212679"/>
            <a:chOff x="4939412" y="798286"/>
            <a:chExt cx="1878059" cy="807973"/>
          </a:xfrm>
        </p:grpSpPr>
        <p:sp>
          <p:nvSpPr>
            <p:cNvPr id="14" name="Freeform 13"/>
            <p:cNvSpPr/>
            <p:nvPr/>
          </p:nvSpPr>
          <p:spPr bwMode="auto">
            <a:xfrm rot="8100000" flipH="1">
              <a:off x="6016155" y="804942"/>
              <a:ext cx="801316" cy="801317"/>
            </a:xfrm>
            <a:custGeom>
              <a:avLst/>
              <a:gdLst>
                <a:gd name="connsiteX0" fmla="*/ 419544 w 518144"/>
                <a:gd name="connsiteY0" fmla="*/ 98600 h 518144"/>
                <a:gd name="connsiteX1" fmla="*/ 100323 w 518144"/>
                <a:gd name="connsiteY1" fmla="*/ 98600 h 518144"/>
                <a:gd name="connsiteX2" fmla="*/ 100323 w 518144"/>
                <a:gd name="connsiteY2" fmla="*/ 417821 h 518144"/>
                <a:gd name="connsiteX3" fmla="*/ 419544 w 518144"/>
                <a:gd name="connsiteY3" fmla="*/ 417821 h 518144"/>
                <a:gd name="connsiteX4" fmla="*/ 419544 w 518144"/>
                <a:gd name="connsiteY4" fmla="*/ 98600 h 518144"/>
                <a:gd name="connsiteX5" fmla="*/ 518144 w 518144"/>
                <a:gd name="connsiteY5" fmla="*/ 0 h 518144"/>
                <a:gd name="connsiteX6" fmla="*/ 518144 w 518144"/>
                <a:gd name="connsiteY6" fmla="*/ 259072 h 518144"/>
                <a:gd name="connsiteX7" fmla="*/ 259072 w 518144"/>
                <a:gd name="connsiteY7" fmla="*/ 518144 h 518144"/>
                <a:gd name="connsiteX8" fmla="*/ 0 w 518144"/>
                <a:gd name="connsiteY8" fmla="*/ 259072 h 518144"/>
                <a:gd name="connsiteX9" fmla="*/ 259072 w 518144"/>
                <a:gd name="connsiteY9" fmla="*/ 0 h 51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144" h="518144">
                  <a:moveTo>
                    <a:pt x="419544" y="98600"/>
                  </a:moveTo>
                  <a:cubicBezTo>
                    <a:pt x="331393" y="10450"/>
                    <a:pt x="188473" y="10450"/>
                    <a:pt x="100323" y="98600"/>
                  </a:cubicBezTo>
                  <a:cubicBezTo>
                    <a:pt x="12173" y="186751"/>
                    <a:pt x="12173" y="329671"/>
                    <a:pt x="100323" y="417821"/>
                  </a:cubicBezTo>
                  <a:cubicBezTo>
                    <a:pt x="188473" y="505971"/>
                    <a:pt x="331393" y="505971"/>
                    <a:pt x="419544" y="417821"/>
                  </a:cubicBezTo>
                  <a:cubicBezTo>
                    <a:pt x="507694" y="329671"/>
                    <a:pt x="507694" y="186751"/>
                    <a:pt x="419544" y="98600"/>
                  </a:cubicBezTo>
                  <a:close/>
                  <a:moveTo>
                    <a:pt x="518144" y="0"/>
                  </a:moveTo>
                  <a:lnTo>
                    <a:pt x="518144" y="259072"/>
                  </a:lnTo>
                  <a:cubicBezTo>
                    <a:pt x="518144" y="402154"/>
                    <a:pt x="402154" y="518144"/>
                    <a:pt x="259072" y="518144"/>
                  </a:cubicBezTo>
                  <a:cubicBezTo>
                    <a:pt x="115990" y="518144"/>
                    <a:pt x="0" y="402154"/>
                    <a:pt x="0" y="259072"/>
                  </a:cubicBezTo>
                  <a:cubicBezTo>
                    <a:pt x="0" y="115990"/>
                    <a:pt x="115990" y="0"/>
                    <a:pt x="259072" y="0"/>
                  </a:cubicBezTo>
                  <a:close/>
                </a:path>
              </a:pathLst>
            </a:custGeom>
            <a:solidFill>
              <a:srgbClr val="CCCCC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98" tIns="34299" rIns="0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57">
                <a:defRPr/>
              </a:pPr>
              <a:endParaRPr lang="en-US" sz="165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 rot="10800000" flipH="1">
              <a:off x="4939412" y="798286"/>
              <a:ext cx="1840961" cy="806461"/>
            </a:xfrm>
            <a:prstGeom prst="roundRect">
              <a:avLst>
                <a:gd name="adj" fmla="val 50000"/>
              </a:avLst>
            </a:prstGeom>
            <a:solidFill>
              <a:srgbClr val="CCCCC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98" tIns="34299" rIns="0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699634" eaLnBrk="0" hangingPunct="0">
                <a:defRPr/>
              </a:pPr>
              <a:r>
                <a:rPr lang="hr-HR" sz="1200" kern="0" dirty="0">
                  <a:gradFill>
                    <a:gsLst>
                      <a:gs pos="13889">
                        <a:srgbClr val="505050"/>
                      </a:gs>
                      <a:gs pos="28704">
                        <a:srgbClr val="505050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Baza pitanja i odgovora od </a:t>
              </a:r>
              <a:r>
                <a:rPr lang="hr-HR" sz="1200" kern="0" dirty="0" err="1">
                  <a:gradFill>
                    <a:gsLst>
                      <a:gs pos="13889">
                        <a:srgbClr val="505050"/>
                      </a:gs>
                      <a:gs pos="28704">
                        <a:srgbClr val="505050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CARNet</a:t>
              </a:r>
              <a:r>
                <a:rPr lang="hr-HR" sz="1200" kern="0" dirty="0">
                  <a:gradFill>
                    <a:gsLst>
                      <a:gs pos="13889">
                        <a:srgbClr val="505050"/>
                      </a:gs>
                      <a:gs pos="28704">
                        <a:srgbClr val="505050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 </a:t>
              </a:r>
              <a:r>
                <a:rPr lang="hr-HR" sz="1200" kern="0" dirty="0" err="1">
                  <a:gradFill>
                    <a:gsLst>
                      <a:gs pos="13889">
                        <a:srgbClr val="505050"/>
                      </a:gs>
                      <a:gs pos="28704">
                        <a:srgbClr val="505050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Helpdeska</a:t>
              </a:r>
              <a:endParaRPr lang="en-US" sz="1200" b="1" kern="0" dirty="0">
                <a:solidFill>
                  <a:srgbClr val="FF4C00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10800000">
            <a:off x="6200571" y="3738129"/>
            <a:ext cx="2779640" cy="1212679"/>
            <a:chOff x="4939412" y="798286"/>
            <a:chExt cx="1878059" cy="807973"/>
          </a:xfrm>
        </p:grpSpPr>
        <p:sp>
          <p:nvSpPr>
            <p:cNvPr id="17" name="Freeform 16"/>
            <p:cNvSpPr/>
            <p:nvPr/>
          </p:nvSpPr>
          <p:spPr bwMode="auto">
            <a:xfrm rot="8100000" flipH="1">
              <a:off x="6016155" y="804942"/>
              <a:ext cx="801316" cy="801317"/>
            </a:xfrm>
            <a:custGeom>
              <a:avLst/>
              <a:gdLst>
                <a:gd name="connsiteX0" fmla="*/ 419544 w 518144"/>
                <a:gd name="connsiteY0" fmla="*/ 98600 h 518144"/>
                <a:gd name="connsiteX1" fmla="*/ 100323 w 518144"/>
                <a:gd name="connsiteY1" fmla="*/ 98600 h 518144"/>
                <a:gd name="connsiteX2" fmla="*/ 100323 w 518144"/>
                <a:gd name="connsiteY2" fmla="*/ 417821 h 518144"/>
                <a:gd name="connsiteX3" fmla="*/ 419544 w 518144"/>
                <a:gd name="connsiteY3" fmla="*/ 417821 h 518144"/>
                <a:gd name="connsiteX4" fmla="*/ 419544 w 518144"/>
                <a:gd name="connsiteY4" fmla="*/ 98600 h 518144"/>
                <a:gd name="connsiteX5" fmla="*/ 518144 w 518144"/>
                <a:gd name="connsiteY5" fmla="*/ 0 h 518144"/>
                <a:gd name="connsiteX6" fmla="*/ 518144 w 518144"/>
                <a:gd name="connsiteY6" fmla="*/ 259072 h 518144"/>
                <a:gd name="connsiteX7" fmla="*/ 259072 w 518144"/>
                <a:gd name="connsiteY7" fmla="*/ 518144 h 518144"/>
                <a:gd name="connsiteX8" fmla="*/ 0 w 518144"/>
                <a:gd name="connsiteY8" fmla="*/ 259072 h 518144"/>
                <a:gd name="connsiteX9" fmla="*/ 259072 w 518144"/>
                <a:gd name="connsiteY9" fmla="*/ 0 h 51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144" h="518144">
                  <a:moveTo>
                    <a:pt x="419544" y="98600"/>
                  </a:moveTo>
                  <a:cubicBezTo>
                    <a:pt x="331393" y="10450"/>
                    <a:pt x="188473" y="10450"/>
                    <a:pt x="100323" y="98600"/>
                  </a:cubicBezTo>
                  <a:cubicBezTo>
                    <a:pt x="12173" y="186751"/>
                    <a:pt x="12173" y="329671"/>
                    <a:pt x="100323" y="417821"/>
                  </a:cubicBezTo>
                  <a:cubicBezTo>
                    <a:pt x="188473" y="505971"/>
                    <a:pt x="331393" y="505971"/>
                    <a:pt x="419544" y="417821"/>
                  </a:cubicBezTo>
                  <a:cubicBezTo>
                    <a:pt x="507694" y="329671"/>
                    <a:pt x="507694" y="186751"/>
                    <a:pt x="419544" y="98600"/>
                  </a:cubicBezTo>
                  <a:close/>
                  <a:moveTo>
                    <a:pt x="518144" y="0"/>
                  </a:moveTo>
                  <a:lnTo>
                    <a:pt x="518144" y="259072"/>
                  </a:lnTo>
                  <a:cubicBezTo>
                    <a:pt x="518144" y="402154"/>
                    <a:pt x="402154" y="518144"/>
                    <a:pt x="259072" y="518144"/>
                  </a:cubicBezTo>
                  <a:cubicBezTo>
                    <a:pt x="115990" y="518144"/>
                    <a:pt x="0" y="402154"/>
                    <a:pt x="0" y="259072"/>
                  </a:cubicBezTo>
                  <a:cubicBezTo>
                    <a:pt x="0" y="115990"/>
                    <a:pt x="115990" y="0"/>
                    <a:pt x="259072" y="0"/>
                  </a:cubicBezTo>
                  <a:close/>
                </a:path>
              </a:pathLst>
            </a:custGeom>
            <a:solidFill>
              <a:srgbClr val="CCCCC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98" tIns="34299" rIns="0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57">
                <a:defRPr/>
              </a:pPr>
              <a:endParaRPr lang="en-US" sz="165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 rot="10800000" flipH="1">
              <a:off x="4939412" y="798286"/>
              <a:ext cx="1840961" cy="806461"/>
            </a:xfrm>
            <a:prstGeom prst="roundRect">
              <a:avLst>
                <a:gd name="adj" fmla="val 50000"/>
              </a:avLst>
            </a:prstGeom>
            <a:solidFill>
              <a:srgbClr val="CCCCC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98" tIns="34299" rIns="0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699634" eaLnBrk="0" hangingPunct="0">
                <a:defRPr/>
              </a:pPr>
              <a:r>
                <a:rPr lang="hr-HR" sz="1200" kern="0" dirty="0">
                  <a:gradFill>
                    <a:gsLst>
                      <a:gs pos="13889">
                        <a:srgbClr val="505050"/>
                      </a:gs>
                      <a:gs pos="28704">
                        <a:srgbClr val="505050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Neograničen prostor za pohranu svih vrsta datoteka Word, PowerPoint, Video, Fotografije, Excel, web poveznice</a:t>
              </a:r>
              <a:endParaRPr lang="en-US" sz="1200" b="1" kern="0" dirty="0">
                <a:solidFill>
                  <a:srgbClr val="FF4C00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395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09007" y="491438"/>
            <a:ext cx="7805136" cy="1051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9FE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dirty="0">
                <a:solidFill>
                  <a:srgbClr val="0097DC"/>
                </a:solidFill>
              </a:rPr>
              <a:t>Kako 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9511" y="1535744"/>
            <a:ext cx="4079220" cy="4202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Pridružite se grupama koje vas interesiraju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Unutar odabrane grupe napišite objavu (pitanje, komentar ili iskustvo, priču uspješnicu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Pratite dnevna događanja na mreži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600" dirty="0"/>
              <a:t>Preuzmite i mobilnu aplikaciju kako biste mogli imati pristup mreži i preko pametnog telefona</a:t>
            </a:r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23" y="1017186"/>
            <a:ext cx="4727553" cy="5064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6"/>
          <p:cNvSpPr/>
          <p:nvPr/>
        </p:nvSpPr>
        <p:spPr>
          <a:xfrm>
            <a:off x="4355438" y="1323703"/>
            <a:ext cx="1270299" cy="4667794"/>
          </a:xfrm>
          <a:prstGeom prst="rect">
            <a:avLst/>
          </a:prstGeom>
          <a:noFill/>
          <a:ln w="28575" cmpd="sng">
            <a:solidFill>
              <a:srgbClr val="FF4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4792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prstClr val="white"/>
                </a:solidFill>
                <a:latin typeface="Segoe UI"/>
              </a:rPr>
              <a:t>..</a:t>
            </a:r>
          </a:p>
        </p:txBody>
      </p:sp>
      <p:grpSp>
        <p:nvGrpSpPr>
          <p:cNvPr id="9" name="Group 8"/>
          <p:cNvGrpSpPr/>
          <p:nvPr/>
        </p:nvGrpSpPr>
        <p:grpSpPr>
          <a:xfrm rot="10800000">
            <a:off x="5795213" y="1634030"/>
            <a:ext cx="2779640" cy="1212679"/>
            <a:chOff x="4939412" y="798286"/>
            <a:chExt cx="1878059" cy="807973"/>
          </a:xfrm>
        </p:grpSpPr>
        <p:sp>
          <p:nvSpPr>
            <p:cNvPr id="10" name="Freeform 9"/>
            <p:cNvSpPr/>
            <p:nvPr/>
          </p:nvSpPr>
          <p:spPr bwMode="auto">
            <a:xfrm rot="8100000" flipH="1">
              <a:off x="6016155" y="804942"/>
              <a:ext cx="801316" cy="801317"/>
            </a:xfrm>
            <a:custGeom>
              <a:avLst/>
              <a:gdLst>
                <a:gd name="connsiteX0" fmla="*/ 419544 w 518144"/>
                <a:gd name="connsiteY0" fmla="*/ 98600 h 518144"/>
                <a:gd name="connsiteX1" fmla="*/ 100323 w 518144"/>
                <a:gd name="connsiteY1" fmla="*/ 98600 h 518144"/>
                <a:gd name="connsiteX2" fmla="*/ 100323 w 518144"/>
                <a:gd name="connsiteY2" fmla="*/ 417821 h 518144"/>
                <a:gd name="connsiteX3" fmla="*/ 419544 w 518144"/>
                <a:gd name="connsiteY3" fmla="*/ 417821 h 518144"/>
                <a:gd name="connsiteX4" fmla="*/ 419544 w 518144"/>
                <a:gd name="connsiteY4" fmla="*/ 98600 h 518144"/>
                <a:gd name="connsiteX5" fmla="*/ 518144 w 518144"/>
                <a:gd name="connsiteY5" fmla="*/ 0 h 518144"/>
                <a:gd name="connsiteX6" fmla="*/ 518144 w 518144"/>
                <a:gd name="connsiteY6" fmla="*/ 259072 h 518144"/>
                <a:gd name="connsiteX7" fmla="*/ 259072 w 518144"/>
                <a:gd name="connsiteY7" fmla="*/ 518144 h 518144"/>
                <a:gd name="connsiteX8" fmla="*/ 0 w 518144"/>
                <a:gd name="connsiteY8" fmla="*/ 259072 h 518144"/>
                <a:gd name="connsiteX9" fmla="*/ 259072 w 518144"/>
                <a:gd name="connsiteY9" fmla="*/ 0 h 518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144" h="518144">
                  <a:moveTo>
                    <a:pt x="419544" y="98600"/>
                  </a:moveTo>
                  <a:cubicBezTo>
                    <a:pt x="331393" y="10450"/>
                    <a:pt x="188473" y="10450"/>
                    <a:pt x="100323" y="98600"/>
                  </a:cubicBezTo>
                  <a:cubicBezTo>
                    <a:pt x="12173" y="186751"/>
                    <a:pt x="12173" y="329671"/>
                    <a:pt x="100323" y="417821"/>
                  </a:cubicBezTo>
                  <a:cubicBezTo>
                    <a:pt x="188473" y="505971"/>
                    <a:pt x="331393" y="505971"/>
                    <a:pt x="419544" y="417821"/>
                  </a:cubicBezTo>
                  <a:cubicBezTo>
                    <a:pt x="507694" y="329671"/>
                    <a:pt x="507694" y="186751"/>
                    <a:pt x="419544" y="98600"/>
                  </a:cubicBezTo>
                  <a:close/>
                  <a:moveTo>
                    <a:pt x="518144" y="0"/>
                  </a:moveTo>
                  <a:lnTo>
                    <a:pt x="518144" y="259072"/>
                  </a:lnTo>
                  <a:cubicBezTo>
                    <a:pt x="518144" y="402154"/>
                    <a:pt x="402154" y="518144"/>
                    <a:pt x="259072" y="518144"/>
                  </a:cubicBezTo>
                  <a:cubicBezTo>
                    <a:pt x="115990" y="518144"/>
                    <a:pt x="0" y="402154"/>
                    <a:pt x="0" y="259072"/>
                  </a:cubicBezTo>
                  <a:cubicBezTo>
                    <a:pt x="0" y="115990"/>
                    <a:pt x="115990" y="0"/>
                    <a:pt x="259072" y="0"/>
                  </a:cubicBezTo>
                  <a:close/>
                </a:path>
              </a:pathLst>
            </a:custGeom>
            <a:solidFill>
              <a:srgbClr val="CCCCC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98" tIns="34299" rIns="0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57">
                <a:defRPr/>
              </a:pPr>
              <a:endParaRPr lang="en-US" sz="165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 rot="10800000" flipH="1">
              <a:off x="4939412" y="798286"/>
              <a:ext cx="1840961" cy="806461"/>
            </a:xfrm>
            <a:prstGeom prst="roundRect">
              <a:avLst>
                <a:gd name="adj" fmla="val 50000"/>
              </a:avLst>
            </a:prstGeom>
            <a:solidFill>
              <a:srgbClr val="CCCCCC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98" tIns="34299" rIns="0" bIns="342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defTabSz="699634" eaLnBrk="0" hangingPunct="0">
                <a:defRPr/>
              </a:pPr>
              <a:r>
                <a:rPr lang="hr-HR" sz="1200" kern="0" dirty="0">
                  <a:gradFill>
                    <a:gsLst>
                      <a:gs pos="13889">
                        <a:srgbClr val="505050"/>
                      </a:gs>
                      <a:gs pos="28704">
                        <a:srgbClr val="505050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Popis svih grupa kreiranih na mreži</a:t>
              </a:r>
              <a:endParaRPr lang="en-US" sz="1200" b="1" kern="0" dirty="0">
                <a:solidFill>
                  <a:srgbClr val="FF4C00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897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2018" r="26709"/>
          <a:stretch/>
        </p:blipFill>
        <p:spPr>
          <a:xfrm>
            <a:off x="5105387" y="1285667"/>
            <a:ext cx="3728063" cy="3796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Naslov 2"/>
          <p:cNvSpPr>
            <a:spLocks noGrp="1"/>
          </p:cNvSpPr>
          <p:nvPr>
            <p:ph type="title"/>
          </p:nvPr>
        </p:nvSpPr>
        <p:spPr>
          <a:xfrm>
            <a:off x="56715" y="510273"/>
            <a:ext cx="7805136" cy="1051497"/>
          </a:xfrm>
        </p:spPr>
        <p:txBody>
          <a:bodyPr>
            <a:normAutofit/>
          </a:bodyPr>
          <a:lstStyle/>
          <a:p>
            <a:r>
              <a:rPr lang="hr-HR" sz="2900" dirty="0">
                <a:solidFill>
                  <a:srgbClr val="0097DC"/>
                </a:solidFill>
              </a:rPr>
              <a:t>Pomoć pri korištenju mreže </a:t>
            </a:r>
            <a:endParaRPr lang="en-US" sz="2900" dirty="0">
              <a:solidFill>
                <a:srgbClr val="0097DC"/>
              </a:solidFill>
            </a:endParaRPr>
          </a:p>
        </p:txBody>
      </p:sp>
      <p:sp>
        <p:nvSpPr>
          <p:cNvPr id="14" name="Rezervirano mjesto teksta 3"/>
          <p:cNvSpPr txBox="1">
            <a:spLocks/>
          </p:cNvSpPr>
          <p:nvPr/>
        </p:nvSpPr>
        <p:spPr>
          <a:xfrm>
            <a:off x="120994" y="1537363"/>
            <a:ext cx="4975315" cy="420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r-HR" sz="1200" b="1">
                <a:solidFill>
                  <a:srgbClr val="0097DC"/>
                </a:solidFill>
                <a:latin typeface="Segoe UI "/>
                <a:cs typeface="Segoe UI Light" panose="020B0502040204020203" pitchFamily="34" charset="0"/>
              </a:rPr>
              <a:t>Tko su Yammer asistent i CARNet helpdesk?</a:t>
            </a:r>
          </a:p>
          <a:p>
            <a:pPr>
              <a:lnSpc>
                <a:spcPct val="150000"/>
              </a:lnSpc>
            </a:pPr>
            <a:r>
              <a:rPr lang="hr-HR" sz="1200">
                <a:latin typeface="Segoe UI "/>
                <a:cs typeface="Segoe UI Light" panose="020B0502040204020203" pitchFamily="34" charset="0"/>
              </a:rPr>
              <a:t>T</a:t>
            </a:r>
            <a:r>
              <a:rPr lang="hr-HR" sz="1200">
                <a:solidFill>
                  <a:schemeClr val="tx1"/>
                </a:solidFill>
                <a:latin typeface="Segoe UI "/>
                <a:cs typeface="Segoe UI Light" panose="020B0502040204020203" pitchFamily="34" charset="0"/>
              </a:rPr>
              <a:t>im koji pruža podršku na Yammer mreži</a:t>
            </a:r>
          </a:p>
          <a:p>
            <a:pPr lvl="1">
              <a:lnSpc>
                <a:spcPct val="150000"/>
              </a:lnSpc>
            </a:pPr>
            <a:r>
              <a:rPr lang="hr-HR" sz="1200" b="1">
                <a:solidFill>
                  <a:srgbClr val="FF4C00"/>
                </a:solidFill>
                <a:latin typeface="Segoe UI "/>
                <a:cs typeface="Segoe UI Light" panose="020B0502040204020203" pitchFamily="34" charset="0"/>
              </a:rPr>
              <a:t>Yammer asistent </a:t>
            </a:r>
            <a:r>
              <a:rPr lang="hr-HR" sz="1200">
                <a:solidFill>
                  <a:schemeClr val="tx1"/>
                </a:solidFill>
                <a:latin typeface="Segoe UI "/>
                <a:cs typeface="Segoe UI Light" panose="020B0502040204020203" pitchFamily="34" charset="0"/>
              </a:rPr>
              <a:t>– podrška oko korištenja Yammer mreže</a:t>
            </a:r>
          </a:p>
          <a:p>
            <a:pPr lvl="1">
              <a:lnSpc>
                <a:spcPct val="150000"/>
              </a:lnSpc>
            </a:pPr>
            <a:r>
              <a:rPr lang="hr-HR" sz="1200" b="1">
                <a:solidFill>
                  <a:srgbClr val="FF4C00"/>
                </a:solidFill>
                <a:latin typeface="Segoe UI "/>
                <a:cs typeface="Segoe UI Light" panose="020B0502040204020203" pitchFamily="34" charset="0"/>
              </a:rPr>
              <a:t>CARNet Helpdesk – </a:t>
            </a:r>
            <a:r>
              <a:rPr lang="hr-HR" sz="1200">
                <a:solidFill>
                  <a:schemeClr val="tx1"/>
                </a:solidFill>
                <a:latin typeface="Segoe UI "/>
                <a:cs typeface="Segoe UI Light" panose="020B0502040204020203" pitchFamily="34" charset="0"/>
              </a:rPr>
              <a:t>podrška u projektu e-Škole</a:t>
            </a:r>
          </a:p>
          <a:p>
            <a:pPr lvl="2">
              <a:lnSpc>
                <a:spcPct val="150000"/>
              </a:lnSpc>
            </a:pPr>
            <a:endParaRPr lang="hr-HR" sz="1200">
              <a:solidFill>
                <a:schemeClr val="tx1"/>
              </a:solidFill>
              <a:latin typeface="Segoe UI 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1200" b="1">
                <a:solidFill>
                  <a:srgbClr val="0097DC"/>
                </a:solidFill>
                <a:latin typeface="Segoe UI "/>
                <a:cs typeface="Segoe UI Light" panose="020B0502040204020203" pitchFamily="34" charset="0"/>
              </a:rPr>
              <a:t>Kako potražiti profile Yammer asistent i CARNet Helpdesk?</a:t>
            </a:r>
          </a:p>
          <a:p>
            <a:pPr>
              <a:lnSpc>
                <a:spcPct val="150000"/>
              </a:lnSpc>
            </a:pPr>
            <a:r>
              <a:rPr lang="hr-HR" sz="1200">
                <a:solidFill>
                  <a:schemeClr val="tx1"/>
                </a:solidFill>
                <a:latin typeface="Segoe UI "/>
                <a:cs typeface="Segoe UI Light" panose="020B0502040204020203" pitchFamily="34" charset="0"/>
              </a:rPr>
              <a:t>U Yammer grupama </a:t>
            </a:r>
            <a:r>
              <a:rPr lang="hr-HR" sz="1200" b="1">
                <a:solidFill>
                  <a:srgbClr val="FF4C00"/>
                </a:solidFill>
                <a:latin typeface="Segoe UI "/>
                <a:cs typeface="Segoe UI Light" panose="020B0502040204020203" pitchFamily="34" charset="0"/>
              </a:rPr>
              <a:t>CARNet Helpdesk </a:t>
            </a:r>
            <a:r>
              <a:rPr lang="hr-HR" sz="1200">
                <a:solidFill>
                  <a:schemeClr val="tx1"/>
                </a:solidFill>
                <a:latin typeface="Segoe UI "/>
                <a:cs typeface="Segoe UI Light" panose="020B0502040204020203" pitchFamily="34" charset="0"/>
              </a:rPr>
              <a:t>ili </a:t>
            </a:r>
            <a:r>
              <a:rPr lang="hr-HR" sz="1200" b="1">
                <a:solidFill>
                  <a:srgbClr val="FF4C00"/>
                </a:solidFill>
                <a:latin typeface="Segoe UI "/>
                <a:cs typeface="Segoe UI Light" panose="020B0502040204020203" pitchFamily="34" charset="0"/>
              </a:rPr>
              <a:t>Kako korisiti Yammer ? </a:t>
            </a:r>
            <a:r>
              <a:rPr lang="hr-HR" sz="1200">
                <a:solidFill>
                  <a:schemeClr val="tx1"/>
                </a:solidFill>
                <a:latin typeface="Segoe UI "/>
                <a:cs typeface="Segoe UI Light" panose="020B0502040204020203" pitchFamily="34" charset="0"/>
              </a:rPr>
              <a:t>utipkajte @Yammer asistent ili @CARnet helpdesk i postavite pitanje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hr-HR" sz="1200">
              <a:solidFill>
                <a:schemeClr val="tx1"/>
              </a:solidFill>
              <a:latin typeface="Segoe UI "/>
              <a:cs typeface="Segoe UI Light" panose="020B0502040204020203" pitchFamily="34" charset="0"/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hr-HR" sz="1200">
              <a:solidFill>
                <a:schemeClr val="bg1"/>
              </a:solidFill>
              <a:latin typeface="Segoe UI "/>
              <a:cs typeface="Segoe UI Light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98" y="5155554"/>
            <a:ext cx="864225" cy="864225"/>
          </a:xfrm>
          <a:prstGeom prst="rect">
            <a:avLst/>
          </a:prstGeom>
        </p:spPr>
      </p:pic>
      <p:sp>
        <p:nvSpPr>
          <p:cNvPr id="16" name="Text Placeholder 5"/>
          <p:cNvSpPr txBox="1">
            <a:spLocks/>
          </p:cNvSpPr>
          <p:nvPr/>
        </p:nvSpPr>
        <p:spPr>
          <a:xfrm>
            <a:off x="992039" y="5581832"/>
            <a:ext cx="4465396" cy="265296"/>
          </a:xfrm>
          <a:prstGeom prst="rect">
            <a:avLst/>
          </a:prstGeom>
          <a:solidFill>
            <a:srgbClr val="0097DC"/>
          </a:solidFill>
          <a:ln w="12700" cmpd="sng">
            <a:noFill/>
            <a:headEnd type="oval"/>
            <a:tailEnd type="oval"/>
          </a:ln>
        </p:spPr>
        <p:txBody>
          <a:bodyPr vert="horz" wrap="square" lIns="137196" tIns="68598" rIns="68598" bIns="68598" rtlCol="0" anchor="ctr">
            <a:normAutofit fontScale="62500" lnSpcReduction="20000"/>
          </a:bodyPr>
          <a:lstStyle>
            <a:lvl1pPr marL="0" indent="0" algn="l" defTabSz="912813" rtl="0" fontAlgn="base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Arial" pitchFamily="34" charset="0"/>
              <a:buNone/>
              <a:defRPr sz="4000" kern="1200" spc="-10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0" indent="0" algn="l" defTabSz="912813" rtl="0" fontAlgn="base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90000"/>
              <a:buFont typeface="Arial" pitchFamily="34" charset="0"/>
              <a:buNone/>
              <a:tabLst>
                <a:tab pos="630238" algn="l"/>
              </a:tabLst>
              <a:defRPr sz="2000" kern="1200" spc="-50" baseline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0" indent="0" algn="l" defTabSz="912813" rtl="0" fontAlgn="base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90000"/>
              <a:buFont typeface="Arial" pitchFamily="34" charset="0"/>
              <a:buNone/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0" indent="0" algn="l" defTabSz="912813" rtl="0" fontAlgn="base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90000"/>
              <a:buFont typeface="Arial" pitchFamily="34" charset="0"/>
              <a:buNone/>
              <a:tabLst>
                <a:tab pos="914400" algn="l"/>
              </a:tabLst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4pPr>
            <a:lvl5pPr marL="0" indent="0" algn="l" defTabSz="912813" rtl="0" fontAlgn="base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SzPct val="90000"/>
              <a:buFont typeface="Arial" pitchFamily="34" charset="0"/>
              <a:buNone/>
              <a:defRPr sz="2000" kern="120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86000">
                      <a:schemeClr val="tx1">
                        <a:lumMod val="75000"/>
                        <a:lumOff val="2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4792">
              <a:spcBef>
                <a:spcPct val="0"/>
              </a:spcBef>
              <a:spcAft>
                <a:spcPct val="0"/>
              </a:spcAft>
            </a:pPr>
            <a:r>
              <a:rPr lang="hr-HR" sz="1900" spc="0" dirty="0">
                <a:solidFill>
                  <a:srgbClr val="FFFFFF"/>
                </a:solidFill>
                <a:latin typeface="Segoe UI "/>
                <a:cs typeface="Segoe UI Light" panose="020B0502040204020203" pitchFamily="34" charset="0"/>
              </a:rPr>
              <a:t>Službeni profili </a:t>
            </a:r>
            <a:r>
              <a:rPr lang="hr-HR" sz="1900" spc="0" dirty="0" err="1">
                <a:solidFill>
                  <a:srgbClr val="FFFFFF"/>
                </a:solidFill>
                <a:latin typeface="Segoe UI "/>
                <a:cs typeface="Segoe UI Light" panose="020B0502040204020203" pitchFamily="34" charset="0"/>
              </a:rPr>
              <a:t>Yammer</a:t>
            </a:r>
            <a:r>
              <a:rPr lang="hr-HR" sz="1900" spc="0" dirty="0">
                <a:solidFill>
                  <a:srgbClr val="FFFFFF"/>
                </a:solidFill>
                <a:latin typeface="Segoe UI "/>
                <a:cs typeface="Segoe UI Light" panose="020B0502040204020203" pitchFamily="34" charset="0"/>
              </a:rPr>
              <a:t> virtualni asistent i </a:t>
            </a:r>
            <a:r>
              <a:rPr lang="hr-HR" sz="1900" spc="0" dirty="0" err="1">
                <a:solidFill>
                  <a:srgbClr val="FFFFFF"/>
                </a:solidFill>
                <a:latin typeface="Segoe UI "/>
                <a:cs typeface="Segoe UI Light" panose="020B0502040204020203" pitchFamily="34" charset="0"/>
              </a:rPr>
              <a:t>CARNet</a:t>
            </a:r>
            <a:r>
              <a:rPr lang="hr-HR" sz="1900" spc="0" dirty="0">
                <a:solidFill>
                  <a:srgbClr val="FFFFFF"/>
                </a:solidFill>
                <a:latin typeface="Segoe UI "/>
                <a:cs typeface="Segoe UI Light" panose="020B0502040204020203" pitchFamily="34" charset="0"/>
              </a:rPr>
              <a:t> </a:t>
            </a:r>
            <a:r>
              <a:rPr lang="hr-HR" sz="1900" spc="0" dirty="0" err="1">
                <a:solidFill>
                  <a:srgbClr val="FFFFFF"/>
                </a:solidFill>
                <a:latin typeface="Segoe UI "/>
                <a:cs typeface="Segoe UI Light" panose="020B0502040204020203" pitchFamily="34" charset="0"/>
              </a:rPr>
              <a:t>Helpdesk</a:t>
            </a:r>
            <a:endParaRPr lang="hr-HR" sz="3001" spc="-75" dirty="0">
              <a:gradFill flip="none" rotWithShape="1">
                <a:gsLst>
                  <a:gs pos="0">
                    <a:srgbClr val="000000">
                      <a:lumMod val="65000"/>
                      <a:lumOff val="35000"/>
                    </a:srgbClr>
                  </a:gs>
                  <a:gs pos="86000">
                    <a:srgbClr val="000000">
                      <a:lumMod val="75000"/>
                      <a:lumOff val="25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72" y="5217237"/>
            <a:ext cx="1025879" cy="729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177441" y="4663749"/>
            <a:ext cx="1555063" cy="300680"/>
          </a:xfrm>
          <a:prstGeom prst="rect">
            <a:avLst/>
          </a:prstGeom>
          <a:noFill/>
          <a:ln w="38100">
            <a:solidFill>
              <a:srgbClr val="FF4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4792" fontAlgn="base">
              <a:spcBef>
                <a:spcPct val="0"/>
              </a:spcBef>
              <a:spcAft>
                <a:spcPct val="0"/>
              </a:spcAft>
            </a:pPr>
            <a:endParaRPr lang="hr-HR" sz="1350">
              <a:solidFill>
                <a:srgbClr val="FFFFFF"/>
              </a:solidFill>
              <a:latin typeface="Segoe U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77441" y="4290056"/>
            <a:ext cx="1555063" cy="300680"/>
          </a:xfrm>
          <a:prstGeom prst="rect">
            <a:avLst/>
          </a:prstGeom>
          <a:noFill/>
          <a:ln w="38100">
            <a:solidFill>
              <a:srgbClr val="FF4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4792" fontAlgn="base">
              <a:spcBef>
                <a:spcPct val="0"/>
              </a:spcBef>
              <a:spcAft>
                <a:spcPct val="0"/>
              </a:spcAft>
            </a:pPr>
            <a:endParaRPr lang="hr-HR" sz="1350">
              <a:solidFill>
                <a:srgbClr val="FFFFFF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74154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9052" y="5399043"/>
            <a:ext cx="4585393" cy="641977"/>
          </a:xfrm>
        </p:spPr>
        <p:txBody>
          <a:bodyPr>
            <a:normAutofit/>
          </a:bodyPr>
          <a:lstStyle/>
          <a:p>
            <a:r>
              <a:rPr lang="hr-HR" sz="9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Projekt je sufinancirala Europska unija iz europskih strukturnih i investicijskih fondova.</a:t>
            </a:r>
          </a:p>
          <a:p>
            <a:r>
              <a:rPr lang="hr-HR" sz="9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Više informacija o EU fondovima možete naći na web stranicama Ministarstva regionalnoga razvoja i fondova Europske unije: www.strukturnifondovi.hr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42" y="4252803"/>
            <a:ext cx="1403682" cy="161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24" y="4514857"/>
            <a:ext cx="4986449" cy="5816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44173" y="810879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r-HR" sz="8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Hvala na pažnji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273842" y="6138198"/>
            <a:ext cx="6857998" cy="25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i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Sadržaj ovog materijala isključiva je odgovornost Hrvatske akademske i istraživačke mreže - CARNet.</a:t>
            </a:r>
          </a:p>
        </p:txBody>
      </p:sp>
    </p:spTree>
    <p:extLst>
      <p:ext uri="{BB962C8B-B14F-4D97-AF65-F5344CB8AC3E}">
        <p14:creationId xmlns:p14="http://schemas.microsoft.com/office/powerpoint/2010/main" val="378900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030144"/>
            <a:ext cx="9144000" cy="774784"/>
          </a:xfrm>
        </p:spPr>
        <p:txBody>
          <a:bodyPr/>
          <a:lstStyle/>
          <a:p>
            <a:r>
              <a:rPr lang="hr-HR" dirty="0"/>
              <a:t>R</a:t>
            </a:r>
            <a:r>
              <a:rPr lang="ta-IN" dirty="0"/>
              <a:t>adionica zajednice praktičara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1400" dirty="0"/>
              <a:t>Jasminka Sabol Mužinić</a:t>
            </a:r>
          </a:p>
          <a:p>
            <a:r>
              <a:rPr lang="hr-HR" sz="1400" dirty="0"/>
              <a:t>savjetnica za razvoj zajednice praktičara</a:t>
            </a:r>
          </a:p>
        </p:txBody>
      </p:sp>
    </p:spTree>
    <p:extLst>
      <p:ext uri="{BB962C8B-B14F-4D97-AF65-F5344CB8AC3E}">
        <p14:creationId xmlns:p14="http://schemas.microsoft.com/office/powerpoint/2010/main" val="26345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/>
              <a:t>Prisjetite se i popričajte: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10515600" cy="27337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Prisjetite se i osobi pored sebe ispričajte jednu anegdotu o vašem radu - neku sličicu o učenicima ili radu u školi koju rado prepričavate jer je smiješna…</a:t>
            </a:r>
          </a:p>
          <a:p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Ako ste ispričali svoju priču, prisluškujte druge…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Nemojte se sramiti, to su vaši kolege i kolegice…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Upoznajte se s još nekim.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Saznajte što rade, o čemu razmišljaju</a:t>
            </a:r>
          </a:p>
          <a:p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756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Zajednica praktičara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učitelji, STEM nastavnici, ostali nastavnici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voditelji projektnih timova u školama – koordinacija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ravnatelji škola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uz podršku </a:t>
            </a:r>
            <a:r>
              <a:rPr lang="hr-HR" dirty="0" err="1"/>
              <a:t>CARNeta</a:t>
            </a:r>
            <a:r>
              <a:rPr lang="hr-HR" dirty="0"/>
              <a:t> i partnera na projektu</a:t>
            </a:r>
            <a:br>
              <a:rPr lang="hr-HR" dirty="0"/>
            </a:br>
            <a:br>
              <a:rPr lang="hr-HR" dirty="0"/>
            </a:br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b="1" dirty="0"/>
              <a:t>susreti uživo, </a:t>
            </a:r>
            <a:r>
              <a:rPr lang="hr-HR" b="1" dirty="0" err="1"/>
              <a:t>webinari</a:t>
            </a:r>
            <a:r>
              <a:rPr lang="hr-HR" b="1" dirty="0"/>
              <a:t>, zajednički projekti</a:t>
            </a:r>
            <a:br>
              <a:rPr lang="hr-HR" b="1" dirty="0"/>
            </a:br>
            <a:r>
              <a:rPr lang="hr-HR" b="1" dirty="0"/>
              <a:t>i sigurna dedicirana online platforma </a:t>
            </a:r>
            <a:r>
              <a:rPr lang="hr-HR" b="1" dirty="0" err="1"/>
              <a:t>Yammer</a:t>
            </a: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564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Možda važnije, što je zajednica praktičara?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Projekt e-Škole je obuhvatan i zahtijevan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Provodi se opremanje, digitalizacija i podizanje digitalnih kompetencije nastavnika, te uvođenje novih načina korištenja tehnologije u škole.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 Jedna od važnih poluga uspješnosti projekta je </a:t>
            </a:r>
            <a:r>
              <a:rPr lang="hr-HR" b="1" dirty="0"/>
              <a:t>povezivanje i razmjena iskustva sudionika na projektu</a:t>
            </a:r>
            <a:r>
              <a:rPr lang="hr-HR" dirty="0"/>
              <a:t>, te kreiranje Virtualne zajednice praktičara za različite grupe sudionika.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1706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Čemu služi zajednica praktičara?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razmjena i povećanja znanja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članovi uče jedni od drugih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imaju prilike razvijati 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omogućuje se povećanje i usmjereni razvoj </a:t>
            </a:r>
            <a:br>
              <a:rPr lang="hr-HR" dirty="0"/>
            </a:br>
            <a:r>
              <a:rPr lang="hr-HR" dirty="0"/>
              <a:t>kompetencija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078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Aktivnosti koje ćemo poticati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210260"/>
            <a:ext cx="10394531" cy="3210039"/>
          </a:xfrm>
        </p:spPr>
        <p:txBody>
          <a:bodyPr>
            <a:normAutofit fontScale="325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4300" dirty="0"/>
              <a:t>građenje povezanosti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4300" dirty="0"/>
              <a:t>povećavanje razumijevanja i zajedničkih uvida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4300" dirty="0"/>
              <a:t>omogućavanje dijaloga i razmjene iskustva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4300" dirty="0"/>
              <a:t>stimuliranje učenja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4300" dirty="0"/>
              <a:t>pomoć poboljšanju prakse (moderirana i međusobna)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4300" dirty="0"/>
              <a:t>sudjelovanje u forumu razmjene znanja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4300" dirty="0"/>
              <a:t>zajedničko rješavanje uobičajenih/novih problema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4300" dirty="0"/>
              <a:t>uvidi u najbolje prakse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4300" dirty="0"/>
              <a:t>procesi suradnje – slobodna razmjena ideja i informacija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4300" dirty="0"/>
              <a:t>pomoć ljudima da uče i rade zajedno – kroz smislene zadatke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r-HR" sz="4300" dirty="0"/>
              <a:t>prilagođavanje novim potrebama tehnologije i školskog sustava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673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Pitanje o iskustvu učenja: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MALA GRUPA (3-4)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dirty="0"/>
              <a:t>Prisjetite se i ispričajte jedni drugima </a:t>
            </a:r>
            <a:br>
              <a:rPr lang="hr-HR" dirty="0"/>
            </a:br>
            <a:br>
              <a:rPr lang="hr-HR" dirty="0"/>
            </a:br>
            <a:r>
              <a:rPr lang="hr-HR" dirty="0"/>
              <a:t>situacije kada ste bili </a:t>
            </a:r>
            <a:r>
              <a:rPr lang="hr-HR" b="1" dirty="0"/>
              <a:t>zadovoljni </a:t>
            </a:r>
            <a:r>
              <a:rPr lang="hr-HR" dirty="0"/>
              <a:t>kako ste neku ideju o suradnji uspjeli </a:t>
            </a:r>
            <a:r>
              <a:rPr lang="hr-HR" b="1" dirty="0"/>
              <a:t>ostvariti u praksi</a:t>
            </a:r>
            <a:r>
              <a:rPr lang="hr-HR" dirty="0"/>
              <a:t>… kada ste bili inspirirani i potaknuti zajedničkim radom</a:t>
            </a:r>
          </a:p>
          <a:p>
            <a:r>
              <a:rPr lang="hr-HR" dirty="0"/>
              <a:t>      (projekt, zadatak, ispit, priprema, istraživanje)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145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Što je </a:t>
            </a:r>
            <a:r>
              <a:rPr lang="hr-HR" dirty="0" err="1"/>
              <a:t>doprinjelo</a:t>
            </a:r>
            <a:r>
              <a:rPr lang="hr-HR" dirty="0"/>
              <a:t>, učinilo suradnju i razmjenu znanja mogućim?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Zapišite na papir a onda i na </a:t>
            </a:r>
            <a:r>
              <a:rPr lang="hr-HR" dirty="0" err="1"/>
              <a:t>flip-chart</a:t>
            </a:r>
            <a:r>
              <a:rPr lang="hr-HR" dirty="0"/>
              <a:t> (a kasnije i na </a:t>
            </a:r>
            <a:r>
              <a:rPr lang="hr-HR" dirty="0" err="1"/>
              <a:t>Yammer</a:t>
            </a:r>
            <a:r>
              <a:rPr lang="hr-HR" dirty="0"/>
              <a:t>) one okolnosti koje su omogućile, potaknule dale priliku da se tako nešto dogodi… vanjski uvjeti, okolina, vaš pristup i stav, pristup i stav drugih…?</a:t>
            </a:r>
          </a:p>
          <a:p>
            <a:endParaRPr lang="hr-HR" dirty="0"/>
          </a:p>
          <a:p>
            <a:r>
              <a:rPr lang="hr-HR" dirty="0"/>
              <a:t>Popišite, opišite, definirajte, </a:t>
            </a:r>
            <a:br>
              <a:rPr lang="hr-HR" dirty="0"/>
            </a:br>
            <a:r>
              <a:rPr lang="hr-HR" dirty="0"/>
              <a:t>nacrtajte, analizirajte, skicirajte…</a:t>
            </a:r>
            <a:br>
              <a:rPr lang="hr-HR" dirty="0"/>
            </a:br>
            <a:r>
              <a:rPr lang="hr-HR" dirty="0"/>
              <a:t>ključne doprinose dobroj razmjeni znanja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321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-Skole_PPT_A_B_AB" id="{71D731D3-5529-D942-B070-F1A5DD9A5D5A}" vid="{13C306F2-F1C0-CE47-904A-53755D3233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e-Skole_PPT_A_B_AB</Template>
  <TotalTime>68</TotalTime>
  <Words>761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Open Sans</vt:lpstr>
      <vt:lpstr>Segoe UI</vt:lpstr>
      <vt:lpstr>Segoe UI </vt:lpstr>
      <vt:lpstr>Segoe UI Light</vt:lpstr>
      <vt:lpstr>Wingdings</vt:lpstr>
      <vt:lpstr>Office Theme</vt:lpstr>
      <vt:lpstr>PowerPoint Presentation</vt:lpstr>
      <vt:lpstr>Radionica zajednice praktičara</vt:lpstr>
      <vt:lpstr>Prisjetite se i popričajte: </vt:lpstr>
      <vt:lpstr>Zajednica praktičara</vt:lpstr>
      <vt:lpstr>Možda važnije, što je zajednica praktičara?</vt:lpstr>
      <vt:lpstr>Čemu služi zajednica praktičara?</vt:lpstr>
      <vt:lpstr>Aktivnosti koje ćemo poticati</vt:lpstr>
      <vt:lpstr>Pitanje o iskustvu učenja: </vt:lpstr>
      <vt:lpstr>Što je doprinjelo, učinilo suradnju i razmjenu znanja mogućim?</vt:lpstr>
      <vt:lpstr>PowerPoint Presentation</vt:lpstr>
      <vt:lpstr>Virtualna zajednica praktičara</vt:lpstr>
      <vt:lpstr>PowerPoint Presentation</vt:lpstr>
      <vt:lpstr>Moja uloga na Yammer mreži</vt:lpstr>
      <vt:lpstr>PowerPoint Presentation</vt:lpstr>
      <vt:lpstr>PowerPoint Presentation</vt:lpstr>
      <vt:lpstr>Pomoć pri korištenju mreže </vt:lpstr>
      <vt:lpstr>PowerPoint Presentation</vt:lpstr>
    </vt:vector>
  </TitlesOfParts>
  <Company>Demode d.o.o.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Blažetić</dc:creator>
  <cp:lastModifiedBy>Ana Blažetić</cp:lastModifiedBy>
  <cp:revision>11</cp:revision>
  <dcterms:created xsi:type="dcterms:W3CDTF">2016-11-17T09:40:35Z</dcterms:created>
  <dcterms:modified xsi:type="dcterms:W3CDTF">2016-11-17T10:49:35Z</dcterms:modified>
</cp:coreProperties>
</file>