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5" r:id="rId3"/>
    <p:sldId id="317" r:id="rId4"/>
    <p:sldId id="339" r:id="rId5"/>
    <p:sldId id="344" r:id="rId6"/>
    <p:sldId id="346" r:id="rId7"/>
    <p:sldId id="347" r:id="rId8"/>
    <p:sldId id="348" r:id="rId9"/>
    <p:sldId id="363" r:id="rId10"/>
    <p:sldId id="353" r:id="rId11"/>
    <p:sldId id="354" r:id="rId12"/>
    <p:sldId id="355" r:id="rId13"/>
    <p:sldId id="356" r:id="rId14"/>
    <p:sldId id="361" r:id="rId15"/>
    <p:sldId id="364" r:id="rId16"/>
    <p:sldId id="357" r:id="rId17"/>
    <p:sldId id="358" r:id="rId18"/>
    <p:sldId id="359" r:id="rId19"/>
    <p:sldId id="360" r:id="rId20"/>
    <p:sldId id="323" r:id="rId21"/>
    <p:sldId id="324" r:id="rId22"/>
    <p:sldId id="325" r:id="rId23"/>
    <p:sldId id="330" r:id="rId24"/>
    <p:sldId id="331" r:id="rId25"/>
    <p:sldId id="337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1" autoAdjust="0"/>
    <p:restoredTop sz="80980" autoAdjust="0"/>
  </p:normalViewPr>
  <p:slideViewPr>
    <p:cSldViewPr snapToGrid="0">
      <p:cViewPr varScale="1">
        <p:scale>
          <a:sx n="89" d="100"/>
          <a:sy n="89" d="100"/>
        </p:scale>
        <p:origin x="108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328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7C96-29A4-44E0-9B60-DF3B2061638F}" type="datetimeFigureOut">
              <a:rPr lang="hr-HR" smtClean="0"/>
              <a:t>16.11.2016.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00FC2-AE30-4431-9C04-9ECA3BCEB9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3596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1D9DF-79F3-4C85-92A5-A8CE25099845}" type="datetimeFigureOut">
              <a:rPr lang="hr-HR" smtClean="0"/>
              <a:t>16.11.2016.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7DF03-1D7C-40B9-B0A2-F1ADB5DAC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164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317441"/>
            <a:ext cx="10058400" cy="1518583"/>
          </a:xfrm>
          <a:ln>
            <a:noFill/>
          </a:ln>
        </p:spPr>
        <p:txBody>
          <a:bodyPr/>
          <a:lstStyle>
            <a:lvl1pPr marL="0" indent="0" algn="ctr">
              <a:buNone/>
              <a:defRPr sz="6000" baseline="0">
                <a:latin typeface="VAGRundschriftDOTLig" panose="04000500000000000000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r>
              <a:rPr lang="hr-HR" dirty="0"/>
              <a:t>sub</a:t>
            </a: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4A9F-9BA9-445D-A343-CF78FD79FF9E}" type="datetime1">
              <a:rPr lang="en-GB" smtClean="0"/>
              <a:t>16/11/2016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5039"/>
            <a:ext cx="10058400" cy="4051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50" y="5987755"/>
            <a:ext cx="2071080" cy="7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undschriftDOT" panose="04000500000000000000" pitchFamily="8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81E-6CE8-4302-A6FC-32E4273140F8}" type="datetime1">
              <a:rPr lang="en-GB" smtClean="0"/>
              <a:t>16/11/2016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3EEA-E39D-49F1-B087-1539897BFB76}" type="datetime1">
              <a:rPr lang="en-GB" smtClean="0"/>
              <a:t>16/11/2016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C51-A315-426B-9398-2ED5EF6B98F3}" type="datetime1">
              <a:rPr lang="en-GB" smtClean="0"/>
              <a:t>16/11/2016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Zagreb, 14.07.2015.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9904"/>
            <a:ext cx="10287000" cy="666935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r>
              <a:rPr lang="hr-HR" dirty="0"/>
              <a:t>sub</a:t>
            </a: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fld id="{6619D4B7-4973-47EF-ACF4-4D2977698ABD}" type="datetime1">
              <a:rPr lang="en-GB" smtClean="0"/>
              <a:pPr/>
              <a:t>16/11/2016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8" y="137836"/>
            <a:ext cx="11892864" cy="4302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34" y="2858279"/>
            <a:ext cx="1266825" cy="1571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21" y="3532102"/>
            <a:ext cx="723683" cy="897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34" y="3542938"/>
            <a:ext cx="723683" cy="897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50" y="5987755"/>
            <a:ext cx="2071080" cy="73718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124635" y="1524000"/>
            <a:ext cx="833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5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99012"/>
            <a:ext cx="10515600" cy="1263463"/>
          </a:xfrm>
        </p:spPr>
        <p:txBody>
          <a:bodyPr anchor="b"/>
          <a:lstStyle>
            <a:lvl1pPr algn="ctr">
              <a:defRPr sz="6000" baseline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C137C76-6FF8-4796-AA74-44187B81CFCD}" type="datetime1">
              <a:rPr lang="en-GB" smtClean="0"/>
              <a:pPr/>
              <a:t>16/11/2016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/>
              <a:t>Zagreb, 14.07.2015.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85" y="562575"/>
            <a:ext cx="7292415" cy="25956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381250" y="247650"/>
            <a:ext cx="8172450" cy="291061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61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48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hr-HR" dirty="0"/>
              <a:t>	</a:t>
            </a: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aseline="0">
                <a:latin typeface="Calibri" pitchFamily="34" charset="0"/>
                <a:cs typeface="Calibri" pitchFamily="34" charset="0"/>
              </a:defRPr>
            </a:lvl1pPr>
            <a:lvl2pPr>
              <a:defRPr sz="2800" baseline="0">
                <a:latin typeface="Calibri" pitchFamily="34" charset="0"/>
                <a:cs typeface="Calibri" pitchFamily="34" charset="0"/>
              </a:defRPr>
            </a:lvl2pPr>
            <a:lvl3pPr>
              <a:defRPr sz="2400" baseline="0">
                <a:latin typeface="Calibri" pitchFamily="34" charset="0"/>
                <a:cs typeface="Calibri" pitchFamily="34" charset="0"/>
              </a:defRPr>
            </a:lvl3pPr>
            <a:lvl4pPr>
              <a:defRPr sz="2000" baseline="0">
                <a:latin typeface="Calibri" pitchFamily="34" charset="0"/>
                <a:cs typeface="Calibri" pitchFamily="34" charset="0"/>
              </a:defRPr>
            </a:lvl4pPr>
            <a:lvl5pPr>
              <a:defRPr sz="2000" baseline="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B98A5E56-9341-4153-A87C-7136F239B447}" type="datetime1">
              <a:rPr lang="en-GB" smtClean="0"/>
              <a:pPr/>
              <a:t>16/11/2016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hr-HR" dirty="0"/>
              <a:t>	</a:t>
            </a: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9FF3CB7A-B9F9-41C0-B275-09BD66041591}" type="datetime1">
              <a:rPr lang="en-GB" smtClean="0"/>
              <a:pPr/>
              <a:t>16/11/2016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hr-HR" dirty="0"/>
              <a:t>	</a:t>
            </a: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AEE028CD-37C4-466A-A9D1-E80376666171}" type="datetime1">
              <a:rPr lang="en-GB" smtClean="0"/>
              <a:pPr/>
              <a:t>16/11/2016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2212"/>
            <a:ext cx="5159375" cy="491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06" y="2455938"/>
            <a:ext cx="5159375" cy="4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hr-HR" dirty="0"/>
              <a:t>	</a:t>
            </a: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7F9C0618-5DDF-43C1-BB15-B0223AE6E386}" type="datetime1">
              <a:rPr lang="en-GB" smtClean="0"/>
              <a:pPr/>
              <a:t>16/11/2016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B70F4AF9-771B-4769-BAE3-E0D9CB81A58B}" type="datetime1">
              <a:rPr lang="en-GB" smtClean="0"/>
              <a:pPr/>
              <a:t>16/11/2016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4166A4E7-4BBC-4365-88BC-8239EC31471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437">
            <a:off x="-1095057" y="3071855"/>
            <a:ext cx="2300337" cy="28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GRundschriftDOT" panose="04000500000000000000" pitchFamily="8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531E-7C28-4AA9-906E-0F0EB90FDD86}" type="datetime1">
              <a:rPr lang="en-GB" smtClean="0"/>
              <a:t>16/11/2016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80" y="6356350"/>
            <a:ext cx="1222068" cy="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C88D-733B-4D5A-B553-67F0E149A5FB}" type="datetime1">
              <a:rPr lang="en-GB" smtClean="0"/>
              <a:t>16/11/2016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Zagreb, 14.07.2015.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6A4E7-4BBC-4365-88BC-8239EC3147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89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26236" y="4597400"/>
            <a:ext cx="9690100" cy="1041400"/>
          </a:xfrm>
        </p:spPr>
        <p:txBody>
          <a:bodyPr>
            <a:normAutofit lnSpcReduction="10000"/>
          </a:bodyPr>
          <a:lstStyle/>
          <a:p>
            <a:r>
              <a:rPr lang="hr-HR" sz="3500" dirty="0"/>
              <a:t>Manuela Kajkara, Neven Drljević, Ivica Botički</a:t>
            </a:r>
            <a:endParaRPr lang="hr-HR" sz="3500" baseline="30000" dirty="0"/>
          </a:p>
          <a:p>
            <a:r>
              <a:rPr lang="hr-HR" sz="2800" dirty="0"/>
              <a:t>Fakultet elektrotehnike i računarstva, Sveučilište u Zagrebu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037" y="335280"/>
            <a:ext cx="11854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Kako povezati virtualni i stvarni svijet: </a:t>
            </a:r>
          </a:p>
          <a:p>
            <a:pPr algn="ctr"/>
            <a:r>
              <a:rPr lang="hr-H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izvještaj o primjeni proširene stvarnosti u osnovnoškolskom obrazovanju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036" y="3581221"/>
            <a:ext cx="3166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CUC</a:t>
            </a:r>
            <a:r>
              <a:rPr lang="hr-H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2016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reenshot_2016-06-28-12-24-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reenshot_2016-06-28-14-42-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4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reenshot_2016-06-28-14-43-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4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Screenshot_2016-06-28-14-43-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reenshot_2016-06-28-12-36-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1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 descr="C:\Users\Kajkara\AppData\Local\Microsoft\Windows\INetCache\Content.Word\Marker_3_shi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59" y="1122118"/>
            <a:ext cx="4833013" cy="454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me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11" y="2189958"/>
            <a:ext cx="4574305" cy="457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31850" y="322962"/>
            <a:ext cx="10515600" cy="1263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 dirty="0"/>
              <a:t>AR.shapes</a:t>
            </a:r>
          </a:p>
        </p:txBody>
      </p:sp>
    </p:spTree>
    <p:extLst>
      <p:ext uri="{BB962C8B-B14F-4D97-AF65-F5344CB8AC3E}">
        <p14:creationId xmlns:p14="http://schemas.microsoft.com/office/powerpoint/2010/main" val="1374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reenshot_2016-06-28-13-19-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reenshot_2016-06-28-13-18-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reenshot_2016-06-28-13-18-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0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reenshot_2016-06-28-13-04-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9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0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	AR i ARLE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engl. </a:t>
            </a:r>
            <a:r>
              <a:rPr lang="hr-HR" i="1" dirty="0"/>
              <a:t>Augmented</a:t>
            </a:r>
            <a:r>
              <a:rPr lang="hr-HR" dirty="0"/>
              <a:t> </a:t>
            </a:r>
            <a:r>
              <a:rPr lang="hr-HR" i="1" dirty="0"/>
              <a:t>Reality</a:t>
            </a:r>
            <a:r>
              <a:rPr lang="hr-HR" dirty="0"/>
              <a:t>, AR – Proširena stvarnost</a:t>
            </a:r>
          </a:p>
          <a:p>
            <a:r>
              <a:rPr lang="hr-HR" dirty="0"/>
              <a:t>engl.  </a:t>
            </a:r>
            <a:r>
              <a:rPr lang="hr-HR" i="1" dirty="0"/>
              <a:t>Augmented Reality Learning Experience </a:t>
            </a:r>
            <a:r>
              <a:rPr lang="hr-HR" dirty="0"/>
              <a:t>= ARLE</a:t>
            </a:r>
          </a:p>
          <a:p>
            <a:r>
              <a:rPr lang="hr-HR" dirty="0"/>
              <a:t>Inovativni doživljaj </a:t>
            </a:r>
            <a:r>
              <a:rPr lang="hr-HR" dirty="0">
                <a:latin typeface="Times New Roman"/>
                <a:cs typeface="Times New Roman"/>
              </a:rPr>
              <a:t>→ </a:t>
            </a:r>
            <a:r>
              <a:rPr lang="hr-HR" dirty="0"/>
              <a:t>angažiranost, motiviranost</a:t>
            </a:r>
          </a:p>
          <a:p>
            <a:r>
              <a:rPr lang="hr-HR" dirty="0"/>
              <a:t>Princip dizajna ARLE-a (Cuendet i dr.):</a:t>
            </a:r>
          </a:p>
          <a:p>
            <a:pPr lvl="1"/>
            <a:r>
              <a:rPr lang="hr-HR" dirty="0"/>
              <a:t>Integracija, osnaživanje, svijest, fleksibilnost, minimalizam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2</a:t>
            </a:fld>
            <a:endParaRPr lang="en-GB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15155" y="5795493"/>
            <a:ext cx="11165983" cy="533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VAGRundschriftDOTLig" panose="04000500000000000000" pitchFamily="8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VAGRundschriftDOTLig" panose="04000500000000000000" pitchFamily="8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VAGRundschriftDOTLig" panose="04000500000000000000" pitchFamily="8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VAGRundschriftDOTLig" panose="04000500000000000000" pitchFamily="8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VAGRundschriftDOTLig" panose="04000500000000000000" pitchFamily="8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>
                <a:latin typeface="Calibri" pitchFamily="34" charset="0"/>
                <a:cs typeface="Calibri" pitchFamily="34" charset="0"/>
              </a:rPr>
              <a:t>S. Cuendet, Q. Bonnard, S. Do-Lenh, and P. Dillenbourg, “Designing augmented reality for the classroom,” </a:t>
            </a:r>
            <a:r>
              <a:rPr lang="hr-HR" i="1" dirty="0">
                <a:latin typeface="Calibri" pitchFamily="34" charset="0"/>
                <a:cs typeface="Calibri" pitchFamily="34" charset="0"/>
              </a:rPr>
              <a:t>Comput. Educ.</a:t>
            </a:r>
            <a:r>
              <a:rPr lang="hr-HR" dirty="0">
                <a:latin typeface="Calibri" pitchFamily="34" charset="0"/>
                <a:cs typeface="Calibri" pitchFamily="34" charset="0"/>
              </a:rPr>
              <a:t>, vol. 68, no. 0, pp. 557–569, Oct. 2013.</a:t>
            </a:r>
          </a:p>
          <a:p>
            <a:endParaRPr lang="hr-H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	Mehanizmi prikupljanja podataka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Suglasnost roditelja</a:t>
            </a:r>
          </a:p>
          <a:p>
            <a:r>
              <a:rPr lang="hr-HR" dirty="0"/>
              <a:t>Pozadinski podaci</a:t>
            </a:r>
          </a:p>
          <a:p>
            <a:pPr lvl="1"/>
            <a:r>
              <a:rPr lang="hr-HR" dirty="0"/>
              <a:t>Stupnjevani: slabo, srednje, jako</a:t>
            </a:r>
          </a:p>
          <a:p>
            <a:r>
              <a:rPr lang="hr-HR" dirty="0"/>
              <a:t>Odgovori se bilježe</a:t>
            </a:r>
          </a:p>
          <a:p>
            <a:r>
              <a:rPr lang="hr-HR" dirty="0"/>
              <a:t>Eksperimenti se snimaju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85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Pozadinski podaci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311104"/>
              </p:ext>
            </p:extLst>
          </p:nvPr>
        </p:nvGraphicFramePr>
        <p:xfrm>
          <a:off x="773723" y="1930356"/>
          <a:ext cx="10621108" cy="457200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17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9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7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07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Učenik</a:t>
                      </a:r>
                      <a:endParaRPr lang="hr-HR" sz="2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Angažiranost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Socio-ekonomski status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Radne navike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Podrška obitelji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Napomene učiteljice</a:t>
                      </a:r>
                      <a:endParaRPr lang="hr-HR" sz="2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a1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Slaba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Nizak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Mala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endParaRPr lang="hr-HR" sz="2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a2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Srednja</a:t>
                      </a:r>
                      <a:endParaRPr lang="hr-HR" sz="2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Visok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Dobre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Velika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Prosječan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a3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Nizak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Mala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a4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Srednji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Dobre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Velika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Prosječan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a5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Jaka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Visok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Dobre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Velika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Iznadprosječna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a6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Slaba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Nizak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Loše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Mala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a7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Srednji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Loše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ADHD 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3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a8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Srednja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Visok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Loše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  <a:latin typeface="Calibri" pitchFamily="34" charset="0"/>
                          <a:cs typeface="Calibri" pitchFamily="34" charset="0"/>
                        </a:rPr>
                        <a:t>Velika</a:t>
                      </a:r>
                      <a:endParaRPr lang="hr-HR" sz="24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ADHD</a:t>
                      </a:r>
                      <a:endParaRPr lang="hr-HR" sz="2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1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Podaci prikupljeni iz AR modula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964471"/>
              </p:ext>
            </p:extLst>
          </p:nvPr>
        </p:nvGraphicFramePr>
        <p:xfrm>
          <a:off x="130631" y="1790451"/>
          <a:ext cx="11932414" cy="512064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968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5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2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50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93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15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58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37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37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3376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55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Broj zadataka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Broj pokušaja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Vrijeme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Datum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Eksperiment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Razred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AVG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MIN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MAX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AVG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MIN(uk)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MAX(uk)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MIN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MAX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AVG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MIN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MAX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10.3.2016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1.b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14,24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94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460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0:09:13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0:00:44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0:13:47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11.3.2016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19,81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79,67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447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0:13:06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0:00:00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0:18:47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17.3.2016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14,76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29,41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99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0:11:39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0:05:11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0:30:22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17.3.2016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32,41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79,14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136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0:24:29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0:12:06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0:33:39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10.5.2016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– P. znakovi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12,09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31,3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84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0:07:09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0:00:34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0:15:18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12.5.2016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Životinje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1.b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12,06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29,44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81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0:06:22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0:02:46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0:12:38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12.5.2016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Životinje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12,06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27,47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0:07:18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0:00:42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0:13:35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6.6.2016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1.b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19,18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103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543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0:08:04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0:02:55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0:16:30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6.6.2016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19,71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51,47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196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0:09:16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0:03:05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0:18:58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6.6.2016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19,71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51,47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196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0:09:16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0:03:05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0:18:58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7.6.2016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Ljeto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30,81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75,44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162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0:10:21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0:02:39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0:16:10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02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8.6.2016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Recikliranje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9,07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23,29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62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0:06:48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Calibri" pitchFamily="34" charset="0"/>
                          <a:cs typeface="Calibri" pitchFamily="34" charset="0"/>
                        </a:rPr>
                        <a:t>0:02:14</a:t>
                      </a:r>
                      <a:endParaRPr lang="hr-HR" sz="16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0:14:01</a:t>
                      </a:r>
                      <a:endParaRPr lang="hr-HR" sz="16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5643" marR="45643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29" y="102792"/>
            <a:ext cx="3553064" cy="675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779906"/>
              </p:ext>
            </p:extLst>
          </p:nvPr>
        </p:nvGraphicFramePr>
        <p:xfrm>
          <a:off x="158261" y="87918"/>
          <a:ext cx="11840307" cy="668215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38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1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01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4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19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Broj Događaja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Događaji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4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Eksperimenti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kolaboracija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traženje pomoći - učitelj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trčanje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interakcija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hvaljenje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kompetitivnost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dosada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svađa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Ukupno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10.5.2016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14033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– P. znakovi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12.5.2016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14033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Životinje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1.b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23.5.2016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14033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Recikliranje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6.6.2016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14033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AR.math + scaffolding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73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1.b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7.6.2016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14033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Ljeto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101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101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8.6.2016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14033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AR.shapes - Recikliranje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indent="2794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1.a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2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86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Ukupno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98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85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42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Calibri" pitchFamily="34" charset="0"/>
                          <a:cs typeface="Calibri" pitchFamily="34" charset="0"/>
                        </a:rPr>
                        <a:t>23</a:t>
                      </a:r>
                      <a:endParaRPr lang="hr-HR" sz="14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464</a:t>
                      </a:r>
                      <a:endParaRPr lang="hr-HR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9447" marR="49447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57599" y="1335314"/>
            <a:ext cx="6110515" cy="4571999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64000" rtlCol="0" anchor="ctr"/>
          <a:lstStyle/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Kolaboracija (</a:t>
            </a:r>
            <a:r>
              <a:rPr lang="hr-HR" sz="2800" b="1" dirty="0">
                <a:latin typeface="Calibri" pitchFamily="34" charset="0"/>
                <a:cs typeface="Calibri" pitchFamily="34" charset="0"/>
              </a:rPr>
              <a:t>98</a:t>
            </a:r>
            <a:r>
              <a:rPr lang="hr-HR" sz="28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Traženje pomoći – učitelj (85)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Trčanje (50)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Interakcija (47)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Hvaljenje (42)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Kompetitivnost (31)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Dosada (27)</a:t>
            </a:r>
          </a:p>
          <a:p>
            <a:pPr marL="342900" indent="-342900">
              <a:buAutoNum type="arabicPeriod"/>
            </a:pPr>
            <a:r>
              <a:rPr lang="hr-HR" sz="2800" dirty="0">
                <a:latin typeface="Calibri" pitchFamily="34" charset="0"/>
                <a:cs typeface="Calibri" pitchFamily="34" charset="0"/>
              </a:rPr>
              <a:t>Svađa (23)</a:t>
            </a:r>
          </a:p>
          <a:p>
            <a:endParaRPr lang="hr-H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jkara\Dropbox\My\Photoshoped\DSC_03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372" r="9356" b="7270"/>
          <a:stretch/>
        </p:blipFill>
        <p:spPr bwMode="auto">
          <a:xfrm>
            <a:off x="-1" y="0"/>
            <a:ext cx="12197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ajkara\Dropbox\My\Photoshoped\DSC_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ajkara\Dropbox\My\Photoshoped\2016-03-17 08.59.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Manuela\Diplomski rad\CUC\Eksperimenti\Fotografije 17-3-2016\DSC_0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15825" cy="692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Manuela\Diplomski rad\CUC\Eksperimenti\Fotografije 17-3-2016\DSC_034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2" t="26273" r="13186" b="34730"/>
          <a:stretch/>
        </p:blipFill>
        <p:spPr bwMode="auto">
          <a:xfrm>
            <a:off x="2743199" y="528705"/>
            <a:ext cx="7000876" cy="60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	Zaključak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23292"/>
            <a:ext cx="10515600" cy="4730261"/>
          </a:xfrm>
        </p:spPr>
        <p:txBody>
          <a:bodyPr>
            <a:normAutofit/>
          </a:bodyPr>
          <a:lstStyle/>
          <a:p>
            <a:r>
              <a:rPr lang="hr-HR" dirty="0"/>
              <a:t>Cilj: istraživanje ponašanja djece</a:t>
            </a:r>
          </a:p>
          <a:p>
            <a:r>
              <a:rPr lang="hr-HR" dirty="0"/>
              <a:t>ARLE </a:t>
            </a:r>
          </a:p>
          <a:p>
            <a:pPr lvl="1"/>
            <a:r>
              <a:rPr lang="hr-HR" dirty="0"/>
              <a:t>dobar element </a:t>
            </a:r>
            <a:r>
              <a:rPr lang="hr-HR" dirty="0">
                <a:latin typeface="Times New Roman"/>
                <a:cs typeface="Times New Roman"/>
              </a:rPr>
              <a:t>→ </a:t>
            </a:r>
            <a:r>
              <a:rPr lang="hr-HR" dirty="0"/>
              <a:t>veća motiviranost, više rješavanja</a:t>
            </a:r>
          </a:p>
          <a:p>
            <a:pPr lvl="1"/>
            <a:r>
              <a:rPr lang="hr-HR" dirty="0"/>
              <a:t>Jednake prilike za sve učenike</a:t>
            </a:r>
          </a:p>
          <a:p>
            <a:pPr lvl="1"/>
            <a:r>
              <a:rPr lang="hr-HR" dirty="0"/>
              <a:t>ADHD</a:t>
            </a:r>
          </a:p>
          <a:p>
            <a:r>
              <a:rPr lang="hr-HR" dirty="0"/>
              <a:t>Nastavak istraživanja</a:t>
            </a:r>
          </a:p>
          <a:p>
            <a:pPr lvl="1"/>
            <a:r>
              <a:rPr lang="hr-HR" dirty="0"/>
              <a:t>Nadarena djeca?</a:t>
            </a:r>
          </a:p>
          <a:p>
            <a:pPr lvl="1"/>
            <a:r>
              <a:rPr lang="hr-HR" dirty="0"/>
              <a:t>Slabija?</a:t>
            </a:r>
          </a:p>
          <a:p>
            <a:r>
              <a:rPr lang="hr-HR" dirty="0"/>
              <a:t>Motiviranost - angažiranost</a:t>
            </a:r>
          </a:p>
        </p:txBody>
      </p:sp>
    </p:spTree>
    <p:extLst>
      <p:ext uri="{BB962C8B-B14F-4D97-AF65-F5344CB8AC3E}">
        <p14:creationId xmlns:p14="http://schemas.microsoft.com/office/powerpoint/2010/main" val="357221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26</a:t>
            </a:fld>
            <a:endParaRPr lang="en-GB"/>
          </a:p>
        </p:txBody>
      </p:sp>
      <p:sp>
        <p:nvSpPr>
          <p:cNvPr id="3" name="Subtitle 1"/>
          <p:cNvSpPr txBox="1">
            <a:spLocks/>
          </p:cNvSpPr>
          <p:nvPr/>
        </p:nvSpPr>
        <p:spPr>
          <a:xfrm>
            <a:off x="751114" y="376813"/>
            <a:ext cx="10058400" cy="15185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www.scollam.com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68447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latin typeface="Calibri" pitchFamily="34" charset="0"/>
                <a:cs typeface="Calibri" pitchFamily="34" charset="0"/>
              </a:rPr>
              <a:t>Hvala na pažnji!</a:t>
            </a:r>
            <a:endParaRPr lang="en-GB" sz="6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392474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latin typeface="Calibri" pitchFamily="34" charset="0"/>
                <a:cs typeface="Calibri" pitchFamily="34" charset="0"/>
              </a:rPr>
              <a:t>Pitanja?</a:t>
            </a:r>
            <a:endParaRPr lang="en-GB" sz="6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	Sudionici i okolina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4109568" cy="4485024"/>
          </a:xfrm>
        </p:spPr>
        <p:txBody>
          <a:bodyPr/>
          <a:lstStyle/>
          <a:p>
            <a:r>
              <a:rPr lang="hr-HR" dirty="0"/>
              <a:t>OŠ Trnjanska</a:t>
            </a:r>
          </a:p>
          <a:p>
            <a:r>
              <a:rPr lang="hr-HR" dirty="0"/>
              <a:t>Dva prva razreda i jedan drugi razred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3</a:t>
            </a:fld>
            <a:endParaRPr lang="en-GB"/>
          </a:p>
        </p:txBody>
      </p:sp>
      <p:pic>
        <p:nvPicPr>
          <p:cNvPr id="1026" name="Picture 2" descr="F:\Manuela\SCOLLAM\CUC\Prezentacija\Fotografije 17-3-2016\2016-03-17 08.57.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b="22644"/>
          <a:stretch/>
        </p:blipFill>
        <p:spPr bwMode="auto">
          <a:xfrm>
            <a:off x="4726462" y="1903583"/>
            <a:ext cx="6621306" cy="37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	Sudionici i okolina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3923035" cy="4351338"/>
          </a:xfrm>
        </p:spPr>
        <p:txBody>
          <a:bodyPr>
            <a:normAutofit/>
          </a:bodyPr>
          <a:lstStyle/>
          <a:p>
            <a:r>
              <a:rPr lang="hr-HR" dirty="0"/>
              <a:t>Tijek</a:t>
            </a:r>
          </a:p>
          <a:p>
            <a:pPr lvl="1"/>
            <a:r>
              <a:rPr lang="hr-HR" dirty="0"/>
              <a:t>Priprema tableta – instalacija, Internet veza</a:t>
            </a:r>
          </a:p>
          <a:p>
            <a:pPr lvl="1"/>
            <a:r>
              <a:rPr lang="hr-HR" dirty="0"/>
              <a:t>Podjela tableta</a:t>
            </a:r>
          </a:p>
          <a:p>
            <a:pPr lvl="1"/>
            <a:r>
              <a:rPr lang="hr-HR" dirty="0"/>
              <a:t>Uvod</a:t>
            </a:r>
          </a:p>
          <a:p>
            <a:pPr lvl="1"/>
            <a:r>
              <a:rPr lang="hr-HR" dirty="0"/>
              <a:t>Upute za rad</a:t>
            </a:r>
          </a:p>
          <a:p>
            <a:pPr lvl="1"/>
            <a:r>
              <a:rPr lang="hr-HR" dirty="0"/>
              <a:t>1 serija – 5 zadataka</a:t>
            </a:r>
          </a:p>
          <a:p>
            <a:pPr lvl="1"/>
            <a:r>
              <a:rPr lang="hr-HR" dirty="0"/>
              <a:t>Kraj?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2" descr="F:\Manuela\SCOLLAM\CUC\Eksperimenti\Fotografije 17-3-2016\DSC_0337_bl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13466" r="13466" b="11694"/>
          <a:stretch/>
        </p:blipFill>
        <p:spPr bwMode="auto">
          <a:xfrm>
            <a:off x="4713666" y="2077108"/>
            <a:ext cx="6627007" cy="37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7918" y="1788459"/>
            <a:ext cx="2891118" cy="519056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Content Placeholder 5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60395" y="369357"/>
            <a:ext cx="10769601" cy="60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7918" y="1788459"/>
            <a:ext cx="2891118" cy="519056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6" y="157267"/>
            <a:ext cx="8759333" cy="65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7918" y="1788459"/>
            <a:ext cx="2891118" cy="519056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7" y="157267"/>
            <a:ext cx="8759333" cy="65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7918" y="1788459"/>
            <a:ext cx="2891118" cy="519056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6" y="157267"/>
            <a:ext cx="8759333" cy="65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4E7-4BBC-4365-88BC-8239EC31471A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 descr="no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349" y="1844023"/>
            <a:ext cx="4575880" cy="457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o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05" y="1186513"/>
            <a:ext cx="4575880" cy="4575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831850" y="322962"/>
            <a:ext cx="10515600" cy="1263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 dirty="0"/>
              <a:t>AR.math</a:t>
            </a:r>
          </a:p>
        </p:txBody>
      </p:sp>
    </p:spTree>
    <p:extLst>
      <p:ext uri="{BB962C8B-B14F-4D97-AF65-F5344CB8AC3E}">
        <p14:creationId xmlns:p14="http://schemas.microsoft.com/office/powerpoint/2010/main" val="3058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AGrund">
      <a:majorFont>
        <a:latin typeface="VAGRundschriftDOTLig"/>
        <a:ea typeface=""/>
        <a:cs typeface=""/>
      </a:majorFont>
      <a:minorFont>
        <a:latin typeface="VAGRundschriftDOTLi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734</Words>
  <Application>Microsoft Office PowerPoint</Application>
  <PresentationFormat>Widescreen</PresentationFormat>
  <Paragraphs>500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VAGRundschriftDOT</vt:lpstr>
      <vt:lpstr>VAGRundschriftDOTLig</vt:lpstr>
      <vt:lpstr>Office Theme</vt:lpstr>
      <vt:lpstr>PowerPoint Presentation</vt:lpstr>
      <vt:lpstr> AR i ARLE</vt:lpstr>
      <vt:lpstr> Sudionici i okolina</vt:lpstr>
      <vt:lpstr> Sudionici i okolina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Mehanizmi prikupljanja podataka</vt:lpstr>
      <vt:lpstr>Pozadinski podaci</vt:lpstr>
      <vt:lpstr>Podaci prikupljeni iz AR modula</vt:lpstr>
      <vt:lpstr>PowerPoint Presentation</vt:lpstr>
      <vt:lpstr>PowerPoint Presentation</vt:lpstr>
      <vt:lpstr> Zaključak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 Čarapina</dc:creator>
  <cp:lastModifiedBy>Ana Blažetić</cp:lastModifiedBy>
  <cp:revision>80</cp:revision>
  <dcterms:created xsi:type="dcterms:W3CDTF">2015-07-07T09:31:05Z</dcterms:created>
  <dcterms:modified xsi:type="dcterms:W3CDTF">2016-11-16T09:30:19Z</dcterms:modified>
</cp:coreProperties>
</file>