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6"/>
  </p:notesMasterIdLst>
  <p:sldIdLst>
    <p:sldId id="441" r:id="rId2"/>
    <p:sldId id="423" r:id="rId3"/>
    <p:sldId id="381" r:id="rId4"/>
    <p:sldId id="409" r:id="rId5"/>
    <p:sldId id="410" r:id="rId6"/>
    <p:sldId id="412" r:id="rId7"/>
    <p:sldId id="413" r:id="rId8"/>
    <p:sldId id="414" r:id="rId9"/>
    <p:sldId id="415" r:id="rId10"/>
    <p:sldId id="417" r:id="rId11"/>
    <p:sldId id="438" r:id="rId12"/>
    <p:sldId id="439" r:id="rId13"/>
    <p:sldId id="440" r:id="rId14"/>
    <p:sldId id="426" r:id="rId15"/>
    <p:sldId id="427" r:id="rId16"/>
    <p:sldId id="429" r:id="rId17"/>
    <p:sldId id="431" r:id="rId18"/>
    <p:sldId id="435" r:id="rId19"/>
    <p:sldId id="436" r:id="rId20"/>
    <p:sldId id="403" r:id="rId21"/>
    <p:sldId id="442" r:id="rId22"/>
    <p:sldId id="424" r:id="rId23"/>
    <p:sldId id="378" r:id="rId24"/>
    <p:sldId id="3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F25F6B-19A2-C743-9D74-C93170251D76}">
          <p14:sldIdLst>
            <p14:sldId id="441"/>
            <p14:sldId id="423"/>
            <p14:sldId id="381"/>
            <p14:sldId id="409"/>
            <p14:sldId id="410"/>
            <p14:sldId id="412"/>
            <p14:sldId id="413"/>
            <p14:sldId id="414"/>
            <p14:sldId id="415"/>
            <p14:sldId id="417"/>
            <p14:sldId id="438"/>
            <p14:sldId id="439"/>
            <p14:sldId id="440"/>
            <p14:sldId id="426"/>
            <p14:sldId id="427"/>
            <p14:sldId id="429"/>
            <p14:sldId id="431"/>
            <p14:sldId id="435"/>
            <p14:sldId id="436"/>
            <p14:sldId id="403"/>
            <p14:sldId id="442"/>
            <p14:sldId id="424"/>
            <p14:sldId id="378"/>
            <p14:sldId id="394"/>
          </p14:sldIdLst>
        </p14:section>
        <p14:section name="Untitled Section" id="{AB1753F1-AAE8-6543-896A-F3DB66A7FA2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26" autoAdjust="0"/>
    <p:restoredTop sz="73921"/>
  </p:normalViewPr>
  <p:slideViewPr>
    <p:cSldViewPr snapToGrid="0" snapToObjects="1">
      <p:cViewPr>
        <p:scale>
          <a:sx n="100" d="100"/>
          <a:sy n="100" d="100"/>
        </p:scale>
        <p:origin x="848" y="-4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6C012-AB5A-9F46-8998-923550EE1FB6}" type="datetimeFigureOut">
              <a:rPr lang="en-US" smtClean="0"/>
              <a:pPr/>
              <a:t>11/9/16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DDAC8-E963-2343-868F-A4EFBBA338E8}" type="slidenum">
              <a:rPr lang="en-US" smtClean="0"/>
              <a:pPr/>
              <a:t>‹#›</a:t>
            </a:fld>
            <a:endParaRPr lang="en-US"/>
          </a:p>
        </p:txBody>
      </p:sp>
    </p:spTree>
    <p:extLst>
      <p:ext uri="{BB962C8B-B14F-4D97-AF65-F5344CB8AC3E}">
        <p14:creationId xmlns:p14="http://schemas.microsoft.com/office/powerpoint/2010/main" val="1193377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1</a:t>
            </a:fld>
            <a:endParaRPr lang="en-US"/>
          </a:p>
        </p:txBody>
      </p:sp>
    </p:spTree>
    <p:extLst>
      <p:ext uri="{BB962C8B-B14F-4D97-AF65-F5344CB8AC3E}">
        <p14:creationId xmlns:p14="http://schemas.microsoft.com/office/powerpoint/2010/main" val="273507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sz="1200" b="1" kern="1200" dirty="0" smtClean="0">
                <a:solidFill>
                  <a:schemeClr val="tx1"/>
                </a:solidFill>
                <a:latin typeface="+mn-lt"/>
                <a:ea typeface="+mn-ea"/>
                <a:cs typeface="+mn-cs"/>
              </a:rPr>
              <a:t>Oproštajna</a:t>
            </a:r>
            <a:r>
              <a:rPr lang="hr-HR" sz="1200" b="1" kern="1200" baseline="0" dirty="0" smtClean="0">
                <a:solidFill>
                  <a:schemeClr val="tx1"/>
                </a:solidFill>
                <a:latin typeface="+mn-lt"/>
                <a:ea typeface="+mn-ea"/>
                <a:cs typeface="+mn-cs"/>
              </a:rPr>
              <a:t> fotografija na kojoj su prisutni natjecatelji iz 15 zemalja koji su predstavljali</a:t>
            </a:r>
            <a:r>
              <a:rPr lang="en-US" sz="1200" b="1"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Albani</a:t>
            </a:r>
            <a:r>
              <a:rPr lang="hr-HR" sz="1200" kern="1200" dirty="0" smtClean="0">
                <a:solidFill>
                  <a:schemeClr val="tx1"/>
                </a:solidFill>
                <a:latin typeface="+mn-lt"/>
                <a:ea typeface="+mn-ea"/>
                <a:cs typeface="+mn-cs"/>
              </a:rPr>
              <a:t>ju</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Bugarsku</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Hrvatsku</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Mađarsku</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Češku</a:t>
            </a:r>
            <a:r>
              <a:rPr lang="en-US" sz="1200" kern="1200" dirty="0" smtClean="0">
                <a:solidFill>
                  <a:schemeClr val="tx1"/>
                </a:solidFill>
                <a:latin typeface="+mn-lt"/>
                <a:ea typeface="+mn-ea"/>
                <a:cs typeface="+mn-cs"/>
              </a:rPr>
              <a:t>, Kosovo, </a:t>
            </a:r>
            <a:r>
              <a:rPr lang="en-US" sz="1200" kern="1200" dirty="0" err="1" smtClean="0">
                <a:solidFill>
                  <a:schemeClr val="tx1"/>
                </a:solidFill>
                <a:latin typeface="+mn-lt"/>
                <a:ea typeface="+mn-ea"/>
                <a:cs typeface="+mn-cs"/>
              </a:rPr>
              <a:t>Latv</a:t>
            </a:r>
            <a:r>
              <a:rPr lang="hr-HR" sz="1200" kern="1200" dirty="0" smtClean="0">
                <a:solidFill>
                  <a:schemeClr val="tx1"/>
                </a:solidFill>
                <a:latin typeface="+mn-lt"/>
                <a:ea typeface="+mn-ea"/>
                <a:cs typeface="+mn-cs"/>
              </a:rPr>
              <a:t>iju</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Litvu</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Makedoniju</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Crnu</a:t>
            </a:r>
            <a:r>
              <a:rPr lang="hr-HR" sz="1200" kern="1200" baseline="0" dirty="0" smtClean="0">
                <a:solidFill>
                  <a:schemeClr val="tx1"/>
                </a:solidFill>
                <a:latin typeface="+mn-lt"/>
                <a:ea typeface="+mn-ea"/>
                <a:cs typeface="+mn-cs"/>
              </a:rPr>
              <a:t> Goru</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Poljsku</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Rumunjsku</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Srbiju</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Slovačku i Sloveniju</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r>
              <a:rPr lang="hr-HR" sz="1200" b="1" kern="1200" dirty="0" smtClean="0">
                <a:solidFill>
                  <a:schemeClr val="tx1"/>
                </a:solidFill>
                <a:latin typeface="+mn-lt"/>
                <a:ea typeface="+mn-ea"/>
                <a:cs typeface="+mn-cs"/>
              </a:rPr>
              <a:t>Njihovi mentori i organizatori</a:t>
            </a:r>
            <a:r>
              <a:rPr lang="hr-HR" sz="1200" b="1" kern="1200" baseline="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Learnatho</a:t>
            </a:r>
            <a:r>
              <a:rPr lang="hr-HR" sz="1200" b="1" kern="1200" dirty="0" smtClean="0">
                <a:solidFill>
                  <a:schemeClr val="tx1"/>
                </a:solidFill>
                <a:latin typeface="+mn-lt"/>
                <a:ea typeface="+mn-ea"/>
                <a:cs typeface="+mn-cs"/>
              </a:rPr>
              <a:t>na</a:t>
            </a:r>
            <a:r>
              <a:rPr lang="en-US" sz="1200" b="1"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11</a:t>
            </a:fld>
            <a:endParaRPr lang="en-US"/>
          </a:p>
        </p:txBody>
      </p:sp>
    </p:spTree>
    <p:extLst>
      <p:ext uri="{BB962C8B-B14F-4D97-AF65-F5344CB8AC3E}">
        <p14:creationId xmlns:p14="http://schemas.microsoft.com/office/powerpoint/2010/main" val="4000429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13</a:t>
            </a:fld>
            <a:endParaRPr lang="en-US"/>
          </a:p>
        </p:txBody>
      </p:sp>
    </p:spTree>
    <p:extLst>
      <p:ext uri="{BB962C8B-B14F-4D97-AF65-F5344CB8AC3E}">
        <p14:creationId xmlns:p14="http://schemas.microsoft.com/office/powerpoint/2010/main" val="3105837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EcoReporters je naziv pobjedničke</a:t>
            </a:r>
            <a:r>
              <a:rPr lang="hr-HR" baseline="0" dirty="0" smtClean="0"/>
              <a:t> ideje</a:t>
            </a:r>
            <a:r>
              <a:rPr lang="hr-HR" dirty="0" smtClean="0"/>
              <a:t> tima iz Srbije</a:t>
            </a:r>
            <a:r>
              <a:rPr lang="hr-HR" baseline="0" dirty="0" smtClean="0"/>
              <a:t> koja je razvijena u aplikaciju. </a:t>
            </a:r>
            <a:endParaRPr lang="en-US"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14</a:t>
            </a:fld>
            <a:endParaRPr lang="en-US"/>
          </a:p>
        </p:txBody>
      </p:sp>
    </p:spTree>
    <p:extLst>
      <p:ext uri="{BB962C8B-B14F-4D97-AF65-F5344CB8AC3E}">
        <p14:creationId xmlns:p14="http://schemas.microsoft.com/office/powerpoint/2010/main" val="2124469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Korisnik uči jezik izrađujući</a:t>
            </a:r>
            <a:r>
              <a:rPr lang="hr-HR" baseline="0" dirty="0" smtClean="0"/>
              <a:t> video projekt tematski vezan uz zaštitu okoliša koji potom dijeli s ostalim korisnicima aplikacije. Budući da je u procesu učenja motivacija jedna od osnovnih preduvjeta uspješnog učenja, snimanje video projekta može biti vrlo atraktivno srednjoškolskim učenicima kojima je u prvom redu i namijenjena ova aplikacija. </a:t>
            </a:r>
          </a:p>
          <a:p>
            <a:r>
              <a:rPr lang="hr-HR" baseline="0" dirty="0" smtClean="0"/>
              <a:t>Učenik prvo odabire temu koju će obraditi svojim projektom. </a:t>
            </a:r>
            <a:endParaRPr lang="en-US"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15</a:t>
            </a:fld>
            <a:endParaRPr lang="en-US"/>
          </a:p>
        </p:txBody>
      </p:sp>
    </p:spTree>
    <p:extLst>
      <p:ext uri="{BB962C8B-B14F-4D97-AF65-F5344CB8AC3E}">
        <p14:creationId xmlns:p14="http://schemas.microsoft.com/office/powerpoint/2010/main" val="249245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Zatim čita članak vezan uz odabranu temu.</a:t>
            </a:r>
          </a:p>
          <a:p>
            <a:r>
              <a:rPr lang="hr-HR" dirty="0" smtClean="0"/>
              <a:t>Nakon pročitanog</a:t>
            </a:r>
            <a:r>
              <a:rPr lang="hr-HR" baseline="0" dirty="0" smtClean="0"/>
              <a:t> članka ima priliku odabrati vrstu teksta koju želi napisati na odabranu temu.</a:t>
            </a:r>
            <a:endParaRPr lang="en-US"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16</a:t>
            </a:fld>
            <a:endParaRPr lang="en-US"/>
          </a:p>
        </p:txBody>
      </p:sp>
    </p:spTree>
    <p:extLst>
      <p:ext uri="{BB962C8B-B14F-4D97-AF65-F5344CB8AC3E}">
        <p14:creationId xmlns:p14="http://schemas.microsoft.com/office/powerpoint/2010/main" val="1474981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Nakon odabira</a:t>
            </a:r>
            <a:r>
              <a:rPr lang="hr-HR" baseline="0" dirty="0" smtClean="0"/>
              <a:t> vrste pisanog teksta, učenik uči koji su dijelovi odabranog teksta, a za pisanje svakog pojedinog dijela mu je ponuđeno niz savjeta.</a:t>
            </a:r>
            <a:endParaRPr lang="hr-HR"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17</a:t>
            </a:fld>
            <a:endParaRPr lang="en-US"/>
          </a:p>
        </p:txBody>
      </p:sp>
    </p:spTree>
    <p:extLst>
      <p:ext uri="{BB962C8B-B14F-4D97-AF65-F5344CB8AC3E}">
        <p14:creationId xmlns:p14="http://schemas.microsoft.com/office/powerpoint/2010/main" val="280418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Nakon što je sastavio</a:t>
            </a:r>
            <a:r>
              <a:rPr lang="hr-HR" baseline="0" dirty="0" smtClean="0"/>
              <a:t> tekst</a:t>
            </a:r>
            <a:r>
              <a:rPr lang="hr-HR" dirty="0" smtClean="0"/>
              <a:t>,</a:t>
            </a:r>
            <a:r>
              <a:rPr lang="hr-HR" baseline="0" dirty="0" smtClean="0"/>
              <a:t> prelazi na snimanje videa u kojem izlaže svoj tekst u formi u kojoj ga je napisao.</a:t>
            </a:r>
          </a:p>
          <a:p>
            <a:r>
              <a:rPr lang="hr-HR" baseline="0" dirty="0" smtClean="0"/>
              <a:t>Sljedeći korak je javna objava i dijeljenje videa čime započinje komunikaciju s ostalim korisnicima. </a:t>
            </a:r>
            <a:endParaRPr lang="en-US"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18</a:t>
            </a:fld>
            <a:endParaRPr lang="en-US"/>
          </a:p>
        </p:txBody>
      </p:sp>
    </p:spTree>
    <p:extLst>
      <p:ext uri="{BB962C8B-B14F-4D97-AF65-F5344CB8AC3E}">
        <p14:creationId xmlns:p14="http://schemas.microsoft.com/office/powerpoint/2010/main" val="197727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 li je ova </a:t>
            </a:r>
            <a:r>
              <a:rPr lang="en-US" dirty="0" err="1" smtClean="0"/>
              <a:t>aplikacija</a:t>
            </a:r>
            <a:r>
              <a:rPr lang="en-US" dirty="0" smtClean="0"/>
              <a:t> </a:t>
            </a:r>
            <a:r>
              <a:rPr lang="en-US" dirty="0" err="1" smtClean="0"/>
              <a:t>korisna</a:t>
            </a:r>
            <a:r>
              <a:rPr lang="en-US" dirty="0" smtClean="0"/>
              <a:t> za </a:t>
            </a:r>
            <a:r>
              <a:rPr lang="en-US" dirty="0" err="1" smtClean="0"/>
              <a:t>učenje</a:t>
            </a:r>
            <a:r>
              <a:rPr lang="en-US" dirty="0" smtClean="0"/>
              <a:t> u </a:t>
            </a:r>
            <a:r>
              <a:rPr lang="en-US" dirty="0" err="1" smtClean="0"/>
              <a:t>razredu</a:t>
            </a:r>
            <a:r>
              <a:rPr lang="en-US" dirty="0" smtClean="0"/>
              <a:t>? </a:t>
            </a:r>
            <a:r>
              <a:rPr lang="en-US" dirty="0" err="1" smtClean="0"/>
              <a:t>Ako</a:t>
            </a:r>
            <a:r>
              <a:rPr lang="en-US" dirty="0" smtClean="0"/>
              <a:t> </a:t>
            </a:r>
            <a:r>
              <a:rPr lang="en-US" dirty="0" err="1" smtClean="0"/>
              <a:t>smatrate</a:t>
            </a:r>
            <a:r>
              <a:rPr lang="en-US" dirty="0" smtClean="0"/>
              <a:t> da jest, </a:t>
            </a:r>
            <a:r>
              <a:rPr lang="en-US" dirty="0" err="1" smtClean="0"/>
              <a:t>kako</a:t>
            </a:r>
            <a:r>
              <a:rPr lang="en-US" dirty="0" smtClean="0"/>
              <a:t> </a:t>
            </a:r>
            <a:r>
              <a:rPr lang="en-US" dirty="0" err="1" smtClean="0"/>
              <a:t>bismo</a:t>
            </a:r>
            <a:r>
              <a:rPr lang="en-US" dirty="0" smtClean="0"/>
              <a:t> je </a:t>
            </a:r>
            <a:r>
              <a:rPr lang="en-US" dirty="0" err="1" smtClean="0"/>
              <a:t>mogli</a:t>
            </a:r>
            <a:r>
              <a:rPr lang="en-US" dirty="0" smtClean="0"/>
              <a:t> </a:t>
            </a:r>
            <a:r>
              <a:rPr lang="en-US" dirty="0" err="1" smtClean="0"/>
              <a:t>primijeniti</a:t>
            </a:r>
            <a:r>
              <a:rPr lang="en-US" dirty="0" smtClean="0"/>
              <a:t>?</a:t>
            </a:r>
          </a:p>
          <a:p>
            <a:r>
              <a:rPr lang="en-US" dirty="0" err="1" smtClean="0"/>
              <a:t>Koje</a:t>
            </a:r>
            <a:r>
              <a:rPr lang="en-US" dirty="0" smtClean="0"/>
              <a:t> </a:t>
            </a:r>
            <a:r>
              <a:rPr lang="en-US" dirty="0" err="1" smtClean="0"/>
              <a:t>su</a:t>
            </a:r>
            <a:r>
              <a:rPr lang="en-US" dirty="0" smtClean="0"/>
              <a:t> </a:t>
            </a:r>
            <a:r>
              <a:rPr lang="en-US" dirty="0" err="1" smtClean="0"/>
              <a:t>joj</a:t>
            </a:r>
            <a:r>
              <a:rPr lang="en-US" dirty="0" smtClean="0"/>
              <a:t> </a:t>
            </a:r>
            <a:r>
              <a:rPr lang="en-US" dirty="0" err="1" smtClean="0"/>
              <a:t>prednosti</a:t>
            </a:r>
            <a:r>
              <a:rPr lang="en-US" dirty="0" smtClean="0"/>
              <a:t> </a:t>
            </a:r>
            <a:r>
              <a:rPr lang="en-US" dirty="0" err="1" smtClean="0"/>
              <a:t>i</a:t>
            </a:r>
            <a:r>
              <a:rPr lang="en-US" dirty="0" smtClean="0"/>
              <a:t> mane </a:t>
            </a:r>
            <a:r>
              <a:rPr lang="en-US" dirty="0" err="1" smtClean="0"/>
              <a:t>vezane</a:t>
            </a:r>
            <a:r>
              <a:rPr lang="en-US" dirty="0" smtClean="0"/>
              <a:t> </a:t>
            </a:r>
            <a:r>
              <a:rPr lang="en-US" dirty="0" err="1" smtClean="0"/>
              <a:t>uz</a:t>
            </a:r>
            <a:r>
              <a:rPr lang="en-US" dirty="0" smtClean="0"/>
              <a:t> rad u </a:t>
            </a:r>
            <a:r>
              <a:rPr lang="en-US" dirty="0" err="1" smtClean="0"/>
              <a:t>razredu</a:t>
            </a:r>
            <a:r>
              <a:rPr lang="en-US" dirty="0" smtClean="0"/>
              <a:t>?</a:t>
            </a:r>
          </a:p>
          <a:p>
            <a:r>
              <a:rPr lang="en-US" dirty="0" err="1" smtClean="0"/>
              <a:t>Koje</a:t>
            </a:r>
            <a:r>
              <a:rPr lang="en-US" dirty="0" smtClean="0"/>
              <a:t> </a:t>
            </a:r>
            <a:r>
              <a:rPr lang="en-US" dirty="0" err="1" smtClean="0"/>
              <a:t>su</a:t>
            </a:r>
            <a:r>
              <a:rPr lang="en-US" dirty="0" smtClean="0"/>
              <a:t> </a:t>
            </a:r>
            <a:r>
              <a:rPr lang="en-US" dirty="0" err="1" smtClean="0"/>
              <a:t>joj</a:t>
            </a:r>
            <a:r>
              <a:rPr lang="en-US" dirty="0" smtClean="0"/>
              <a:t> </a:t>
            </a:r>
            <a:r>
              <a:rPr lang="en-US" dirty="0" err="1" smtClean="0"/>
              <a:t>prednosti</a:t>
            </a:r>
            <a:r>
              <a:rPr lang="en-US" dirty="0" smtClean="0"/>
              <a:t> </a:t>
            </a:r>
            <a:r>
              <a:rPr lang="en-US" dirty="0" err="1" smtClean="0"/>
              <a:t>i</a:t>
            </a:r>
            <a:r>
              <a:rPr lang="en-US" dirty="0" smtClean="0"/>
              <a:t> mane </a:t>
            </a:r>
            <a:r>
              <a:rPr lang="en-US" dirty="0" err="1" smtClean="0"/>
              <a:t>vezane</a:t>
            </a:r>
            <a:r>
              <a:rPr lang="en-US" dirty="0" smtClean="0"/>
              <a:t> </a:t>
            </a:r>
            <a:r>
              <a:rPr lang="en-US" dirty="0" err="1" smtClean="0"/>
              <a:t>uz</a:t>
            </a:r>
            <a:r>
              <a:rPr lang="en-US" dirty="0" smtClean="0"/>
              <a:t> </a:t>
            </a:r>
            <a:r>
              <a:rPr lang="en-US" dirty="0" err="1" smtClean="0"/>
              <a:t>samostalni</a:t>
            </a:r>
            <a:r>
              <a:rPr lang="en-US" dirty="0" smtClean="0"/>
              <a:t> rad </a:t>
            </a:r>
            <a:r>
              <a:rPr lang="en-US" dirty="0" err="1" smtClean="0"/>
              <a:t>kod</a:t>
            </a:r>
            <a:r>
              <a:rPr lang="en-US" dirty="0" smtClean="0"/>
              <a:t> </a:t>
            </a:r>
            <a:r>
              <a:rPr lang="en-US" dirty="0" err="1" smtClean="0"/>
              <a:t>kuće</a:t>
            </a:r>
            <a:r>
              <a:rPr lang="en-US" dirty="0" smtClean="0"/>
              <a:t>?</a:t>
            </a:r>
          </a:p>
          <a:p>
            <a:r>
              <a:rPr lang="en-US" dirty="0" smtClean="0"/>
              <a:t>Da li bi </a:t>
            </a:r>
            <a:r>
              <a:rPr lang="en-US" dirty="0" err="1" smtClean="0"/>
              <a:t>mogla</a:t>
            </a:r>
            <a:r>
              <a:rPr lang="en-US" dirty="0" smtClean="0"/>
              <a:t> </a:t>
            </a:r>
            <a:r>
              <a:rPr lang="en-US" dirty="0" err="1" smtClean="0"/>
              <a:t>poslužiti</a:t>
            </a:r>
            <a:r>
              <a:rPr lang="en-US" dirty="0" smtClean="0"/>
              <a:t> </a:t>
            </a:r>
            <a:r>
              <a:rPr lang="en-US" dirty="0" err="1" smtClean="0"/>
              <a:t>profesoru</a:t>
            </a:r>
            <a:r>
              <a:rPr lang="en-US" dirty="0" smtClean="0"/>
              <a:t> </a:t>
            </a:r>
            <a:r>
              <a:rPr lang="en-US" dirty="0" err="1" smtClean="0"/>
              <a:t>kao</a:t>
            </a:r>
            <a:r>
              <a:rPr lang="en-US" dirty="0" smtClean="0"/>
              <a:t> </a:t>
            </a:r>
            <a:r>
              <a:rPr lang="en-US" dirty="0" err="1" smtClean="0"/>
              <a:t>potpora</a:t>
            </a:r>
            <a:r>
              <a:rPr lang="en-US" dirty="0" smtClean="0"/>
              <a:t> u </a:t>
            </a:r>
            <a:r>
              <a:rPr lang="en-US" dirty="0" err="1" smtClean="0"/>
              <a:t>nastavi</a:t>
            </a:r>
            <a:r>
              <a:rPr lang="en-US" dirty="0" smtClean="0"/>
              <a:t>?</a:t>
            </a:r>
            <a:endParaRPr lang="en-US"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19</a:t>
            </a:fld>
            <a:endParaRPr lang="en-US"/>
          </a:p>
        </p:txBody>
      </p:sp>
    </p:spTree>
    <p:extLst>
      <p:ext uri="{BB962C8B-B14F-4D97-AF65-F5344CB8AC3E}">
        <p14:creationId xmlns:p14="http://schemas.microsoft.com/office/powerpoint/2010/main" val="1148939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endParaRPr lang="hr-HR" sz="1200" kern="1200" dirty="0" smtClean="0">
              <a:solidFill>
                <a:schemeClr val="tx1"/>
              </a:solidFill>
              <a:latin typeface="+mn-lt"/>
              <a:ea typeface="+mn-ea"/>
              <a:cs typeface="+mn-cs"/>
            </a:endParaRPr>
          </a:p>
          <a:p>
            <a:pPr lvl="0"/>
            <a:r>
              <a:rPr lang="hr-HR" sz="1200" kern="1200" dirty="0" smtClean="0">
                <a:solidFill>
                  <a:schemeClr val="tx1"/>
                </a:solidFill>
                <a:latin typeface="+mn-lt"/>
                <a:ea typeface="+mn-ea"/>
                <a:cs typeface="+mn-cs"/>
              </a:rPr>
              <a:t>Iako smo očekivali da ćemo učiti uglavnom o tehnologiji i učenju uz pomoć moderne tehnologije,</a:t>
            </a:r>
            <a:r>
              <a:rPr lang="hr-HR" sz="1200" kern="1200" baseline="0" dirty="0" smtClean="0">
                <a:solidFill>
                  <a:schemeClr val="tx1"/>
                </a:solidFill>
                <a:latin typeface="+mn-lt"/>
                <a:ea typeface="+mn-ea"/>
                <a:cs typeface="+mn-cs"/>
              </a:rPr>
              <a:t> zapravo smo  učili o procesu modernog učenja.</a:t>
            </a:r>
            <a:endParaRPr lang="hr-HR" sz="1200" kern="1200" dirty="0" smtClean="0">
              <a:solidFill>
                <a:schemeClr val="tx1"/>
              </a:solidFill>
              <a:latin typeface="+mn-lt"/>
              <a:ea typeface="+mn-ea"/>
              <a:cs typeface="+mn-cs"/>
            </a:endParaRPr>
          </a:p>
          <a:p>
            <a:r>
              <a:rPr lang="hr-HR" sz="1200" kern="1200" dirty="0" smtClean="0">
                <a:solidFill>
                  <a:schemeClr val="tx1"/>
                </a:solidFill>
                <a:latin typeface="+mn-lt"/>
                <a:ea typeface="+mn-ea"/>
                <a:cs typeface="+mn-cs"/>
              </a:rPr>
              <a:t>Tehnologija</a:t>
            </a:r>
            <a:r>
              <a:rPr lang="hr-HR" sz="1200" kern="1200" baseline="0" dirty="0" smtClean="0">
                <a:solidFill>
                  <a:schemeClr val="tx1"/>
                </a:solidFill>
                <a:latin typeface="+mn-lt"/>
                <a:ea typeface="+mn-ea"/>
                <a:cs typeface="+mn-cs"/>
              </a:rPr>
              <a:t> je samo pomoćno sredstvo pri učenju (nesumnjivo je zanimljiva i privlačna</a:t>
            </a:r>
            <a:r>
              <a:rPr lang="hr-HR" sz="1200" kern="1200" dirty="0" smtClean="0">
                <a:solidFill>
                  <a:schemeClr val="tx1"/>
                </a:solidFill>
                <a:latin typeface="+mn-lt"/>
                <a:ea typeface="+mn-ea"/>
                <a:cs typeface="+mn-cs"/>
              </a:rPr>
              <a:t> i stoga je treba koristiti kao pomoć u učenju).</a:t>
            </a:r>
          </a:p>
          <a:p>
            <a:r>
              <a:rPr lang="hr-HR" sz="1200" kern="1200" dirty="0" smtClean="0">
                <a:solidFill>
                  <a:schemeClr val="tx1"/>
                </a:solidFill>
                <a:latin typeface="+mn-lt"/>
                <a:ea typeface="+mn-ea"/>
                <a:cs typeface="+mn-cs"/>
              </a:rPr>
              <a:t>Moderna</a:t>
            </a:r>
            <a:r>
              <a:rPr lang="hr-HR" sz="1200" kern="1200" baseline="0" dirty="0" smtClean="0">
                <a:solidFill>
                  <a:schemeClr val="tx1"/>
                </a:solidFill>
                <a:latin typeface="+mn-lt"/>
                <a:ea typeface="+mn-ea"/>
                <a:cs typeface="+mn-cs"/>
              </a:rPr>
              <a:t> tehnologija omogućava učenje putem priče/scenarija (učenici uče igrajući igru, zahvaljujući priči koja odražava stvarni svijet. To je slučaj i s našom aplikacijom zahvaljujući kojoj učenik – korisnik – na koncu može pomoći nekim organizacijama i zaista aktivno djelovati na očuvanju okoliša).</a:t>
            </a:r>
          </a:p>
          <a:p>
            <a:r>
              <a:rPr lang="hr-HR" sz="1200" kern="1200" dirty="0" smtClean="0">
                <a:solidFill>
                  <a:schemeClr val="tx1"/>
                </a:solidFill>
                <a:latin typeface="+mn-lt"/>
                <a:ea typeface="+mn-ea"/>
                <a:cs typeface="+mn-cs"/>
              </a:rPr>
              <a:t>Također</a:t>
            </a:r>
            <a:r>
              <a:rPr lang="hr-HR" sz="1200" kern="1200" baseline="0" dirty="0" smtClean="0">
                <a:solidFill>
                  <a:schemeClr val="tx1"/>
                </a:solidFill>
                <a:latin typeface="+mn-lt"/>
                <a:ea typeface="+mn-ea"/>
                <a:cs typeface="+mn-cs"/>
              </a:rPr>
              <a:t> smo naučili da je najbolje učiti iz vlastitog iskustva i ostvarujući vlastite projekte. Bili smo uronjeni u cijeli proces s mnoštvom informacija i na kraju smo uspjeli sve uključiti u naš projekt u vrlo kratkom vremenu.  Takav način rada potiče kreativnost i brzo razmišljanje, razlikovanje važnog od nevažnog…. omogućuje kreativnost u pravom smislu riječi.</a:t>
            </a:r>
            <a:endParaRPr lang="hr-HR" sz="1200" kern="1200" dirty="0" smtClean="0">
              <a:solidFill>
                <a:schemeClr val="tx1"/>
              </a:solidFill>
              <a:latin typeface="+mn-lt"/>
              <a:ea typeface="+mn-ea"/>
              <a:cs typeface="+mn-cs"/>
            </a:endParaRPr>
          </a:p>
          <a:p>
            <a:endParaRPr lang="hr-HR" sz="1200" kern="1200" dirty="0" smtClean="0">
              <a:solidFill>
                <a:schemeClr val="tx1"/>
              </a:solidFill>
              <a:latin typeface="+mn-lt"/>
              <a:ea typeface="+mn-ea"/>
              <a:cs typeface="+mn-cs"/>
            </a:endParaRPr>
          </a:p>
          <a:p>
            <a:pPr lvl="0"/>
            <a:r>
              <a:rPr lang="hr-HR" sz="1200" kern="1200" dirty="0" smtClean="0">
                <a:solidFill>
                  <a:schemeClr val="tx1"/>
                </a:solidFill>
                <a:latin typeface="+mn-lt"/>
                <a:ea typeface="+mn-ea"/>
                <a:cs typeface="+mn-cs"/>
              </a:rPr>
              <a:t>Nadalje,</a:t>
            </a:r>
            <a:r>
              <a:rPr lang="hr-HR" sz="1200" kern="1200" baseline="0" dirty="0" smtClean="0">
                <a:solidFill>
                  <a:schemeClr val="tx1"/>
                </a:solidFill>
                <a:latin typeface="+mn-lt"/>
                <a:ea typeface="+mn-ea"/>
                <a:cs typeface="+mn-cs"/>
              </a:rPr>
              <a:t> naši su mentori igrali značajnu ulogu u našem procesu učenja, što nam je pomoglo  da promišljamo o sebi kao profesorima/mentorima. Dobar profesor/mentor podržava učenika u kreativnom procesu učenja (učenje mora biti kreativno da bi bilo zanimljivo i produktivno).</a:t>
            </a:r>
          </a:p>
          <a:p>
            <a:pPr lvl="0"/>
            <a:r>
              <a:rPr lang="hr-HR" sz="1200" kern="1200" dirty="0" smtClean="0">
                <a:solidFill>
                  <a:schemeClr val="tx1"/>
                </a:solidFill>
                <a:latin typeface="+mn-lt"/>
                <a:ea typeface="+mn-ea"/>
                <a:cs typeface="+mn-cs"/>
              </a:rPr>
              <a:t> </a:t>
            </a:r>
          </a:p>
          <a:p>
            <a:endParaRPr lang="hr-HR"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sz="1200" kern="1200" dirty="0" smtClean="0">
                <a:solidFill>
                  <a:schemeClr val="tx1"/>
                </a:solidFill>
                <a:latin typeface="+mn-lt"/>
                <a:ea typeface="+mn-ea"/>
                <a:cs typeface="+mn-cs"/>
              </a:rPr>
              <a:t>Prije nego započnemo željeli smo</a:t>
            </a:r>
            <a:r>
              <a:rPr lang="hr-HR" sz="1200" kern="1200" baseline="0" dirty="0" smtClean="0">
                <a:solidFill>
                  <a:schemeClr val="tx1"/>
                </a:solidFill>
                <a:latin typeface="+mn-lt"/>
                <a:ea typeface="+mn-ea"/>
                <a:cs typeface="+mn-cs"/>
              </a:rPr>
              <a:t> s vama podijeliti ovaj citat jer se odnosi na tehnologiju i obrazovanje, odnosno čitav novi svijet koji se otvara pred nama.</a:t>
            </a:r>
          </a:p>
          <a:p>
            <a:endParaRPr lang="hr-H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5DDAC8-E963-2343-868F-A4EFBBA338E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latin typeface="+mn-lt"/>
                <a:ea typeface="+mn-ea"/>
                <a:cs typeface="+mn-cs"/>
              </a:rPr>
              <a:t>S vama smo željeli </a:t>
            </a:r>
            <a:r>
              <a:rPr lang="hr-HR" sz="1200" kern="1200" baseline="0" dirty="0" smtClean="0">
                <a:solidFill>
                  <a:schemeClr val="tx1"/>
                </a:solidFill>
                <a:latin typeface="+mn-lt"/>
                <a:ea typeface="+mn-ea"/>
                <a:cs typeface="+mn-cs"/>
              </a:rPr>
              <a:t>podijeliti još jedan citat iz knjige </a:t>
            </a:r>
            <a:r>
              <a:rPr lang="en-US" sz="1200" b="1" kern="1200" dirty="0" smtClean="0">
                <a:solidFill>
                  <a:schemeClr val="tx1"/>
                </a:solidFill>
                <a:latin typeface="+mn-lt"/>
                <a:ea typeface="+mn-ea"/>
                <a:cs typeface="+mn-cs"/>
              </a:rPr>
              <a:t>A New Culture of Learning by Douglas Thomas &amp; John </a:t>
            </a:r>
            <a:r>
              <a:rPr lang="en-US" sz="1200" b="1" kern="1200" dirty="0" err="1" smtClean="0">
                <a:solidFill>
                  <a:schemeClr val="tx1"/>
                </a:solidFill>
                <a:latin typeface="+mn-lt"/>
                <a:ea typeface="+mn-ea"/>
                <a:cs typeface="+mn-cs"/>
              </a:rPr>
              <a:t>Seely</a:t>
            </a:r>
            <a:r>
              <a:rPr lang="en-US" sz="1200" b="1" kern="1200" dirty="0" smtClean="0">
                <a:solidFill>
                  <a:schemeClr val="tx1"/>
                </a:solidFill>
                <a:latin typeface="+mn-lt"/>
                <a:ea typeface="+mn-ea"/>
                <a:cs typeface="+mn-cs"/>
              </a:rPr>
              <a:t> Brown. </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latin typeface="+mn-lt"/>
                <a:ea typeface="+mn-ea"/>
                <a:cs typeface="+mn-cs"/>
              </a:rPr>
              <a:t>Drugim</a:t>
            </a:r>
            <a:r>
              <a:rPr lang="hr-HR" sz="1200" kern="1200" baseline="0" dirty="0" smtClean="0">
                <a:solidFill>
                  <a:schemeClr val="tx1"/>
                </a:solidFill>
                <a:latin typeface="+mn-lt"/>
                <a:ea typeface="+mn-ea"/>
                <a:cs typeface="+mn-cs"/>
              </a:rPr>
              <a:t> riječima….</a:t>
            </a:r>
            <a:endParaRPr lang="hr-HR"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23</a:t>
            </a:fld>
            <a:endParaRPr lang="en-US"/>
          </a:p>
        </p:txBody>
      </p:sp>
    </p:spTree>
    <p:extLst>
      <p:ext uri="{BB962C8B-B14F-4D97-AF65-F5344CB8AC3E}">
        <p14:creationId xmlns:p14="http://schemas.microsoft.com/office/powerpoint/2010/main" val="43818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r-HR" sz="1200" kern="1200" dirty="0" smtClean="0">
                <a:solidFill>
                  <a:schemeClr val="tx1"/>
                </a:solidFill>
                <a:latin typeface="+mn-lt"/>
                <a:ea typeface="+mn-ea"/>
                <a:cs typeface="+mn-cs"/>
              </a:rPr>
              <a:t>2015 godine tim sastavljen od troje nastavnika</a:t>
            </a:r>
            <a:r>
              <a:rPr lang="hr-HR" sz="1200" kern="1200" baseline="0" dirty="0" smtClean="0">
                <a:solidFill>
                  <a:schemeClr val="tx1"/>
                </a:solidFill>
                <a:latin typeface="+mn-lt"/>
                <a:ea typeface="+mn-ea"/>
                <a:cs typeface="+mn-cs"/>
              </a:rPr>
              <a:t> iz Splita , Zagreba i Omiša </a:t>
            </a:r>
            <a:r>
              <a:rPr lang="hr-HR" sz="1200" kern="1200" dirty="0" smtClean="0">
                <a:solidFill>
                  <a:schemeClr val="tx1"/>
                </a:solidFill>
                <a:latin typeface="+mn-lt"/>
                <a:ea typeface="+mn-ea"/>
                <a:cs typeface="+mn-cs"/>
              </a:rPr>
              <a:t>(Irena Sinovčić Trumbić, Ana Matijević, Hajdi Sorić) učestvovao je na  budimpeštanskom </a:t>
            </a:r>
            <a:r>
              <a:rPr lang="hr-HR" sz="1200" kern="1200" dirty="0" err="1" smtClean="0">
                <a:solidFill>
                  <a:schemeClr val="tx1"/>
                </a:solidFill>
                <a:latin typeface="+mn-lt"/>
                <a:ea typeface="+mn-ea"/>
                <a:cs typeface="+mn-cs"/>
              </a:rPr>
              <a:t>Learnathonu</a:t>
            </a:r>
            <a:r>
              <a:rPr lang="hr-HR" sz="1200" kern="1200" dirty="0" smtClean="0">
                <a:solidFill>
                  <a:schemeClr val="tx1"/>
                </a:solidFill>
                <a:latin typeface="+mn-lt"/>
                <a:ea typeface="+mn-ea"/>
                <a:cs typeface="+mn-cs"/>
              </a:rPr>
              <a:t>, natjecanju za izradu inovativne aplikacije za učenje engleskog jezika kroz podizanje svijesti o socijalnoj, ekološkoj ili globalnoj problematici. Natjecanje je organizirao </a:t>
            </a:r>
            <a:r>
              <a:rPr lang="en-US" sz="1200" kern="1200" dirty="0" smtClean="0">
                <a:solidFill>
                  <a:schemeClr val="tx1"/>
                </a:solidFill>
                <a:latin typeface="+mn-lt"/>
                <a:ea typeface="+mn-ea"/>
                <a:cs typeface="+mn-cs"/>
              </a:rPr>
              <a:t>Regional English Language Office (RELO)</a:t>
            </a:r>
            <a:r>
              <a:rPr lang="hr-HR" sz="1200" kern="1200" dirty="0" smtClean="0">
                <a:solidFill>
                  <a:schemeClr val="tx1"/>
                </a:solidFill>
                <a:latin typeface="+mn-lt"/>
                <a:ea typeface="+mn-ea"/>
                <a:cs typeface="+mn-cs"/>
              </a:rPr>
              <a:t> koji djeluje u sklopu US Department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State za središnju i jugoistočnu Europu</a:t>
            </a:r>
            <a:r>
              <a:rPr lang="hr-HR" sz="1200" kern="1200" baseline="0" dirty="0" smtClean="0">
                <a:solidFill>
                  <a:schemeClr val="tx1"/>
                </a:solidFill>
                <a:latin typeface="+mn-lt"/>
                <a:ea typeface="+mn-ea"/>
                <a:cs typeface="+mn-cs"/>
              </a:rPr>
              <a:t> u suradnji s organizacijom </a:t>
            </a:r>
            <a:r>
              <a:rPr lang="hr-HR" sz="1200" kern="1200" dirty="0" smtClean="0">
                <a:solidFill>
                  <a:schemeClr val="tx1"/>
                </a:solidFill>
                <a:latin typeface="+mn-lt"/>
                <a:ea typeface="+mn-ea"/>
                <a:cs typeface="+mn-cs"/>
              </a:rPr>
              <a:t> IATEFL–</a:t>
            </a:r>
            <a:r>
              <a:rPr lang="hr-HR" sz="1200" kern="1200" dirty="0" err="1" smtClean="0">
                <a:solidFill>
                  <a:schemeClr val="tx1"/>
                </a:solidFill>
                <a:latin typeface="+mn-lt"/>
                <a:ea typeface="+mn-ea"/>
                <a:cs typeface="+mn-cs"/>
              </a:rPr>
              <a:t>Hungary</a:t>
            </a:r>
            <a:r>
              <a:rPr lang="hr-HR" sz="1200" kern="1200" dirty="0" smtClean="0">
                <a:solidFill>
                  <a:schemeClr val="tx1"/>
                </a:solidFill>
                <a:latin typeface="+mn-lt"/>
                <a:ea typeface="+mn-ea"/>
                <a:cs typeface="+mn-cs"/>
              </a:rPr>
              <a:t>.</a:t>
            </a:r>
          </a:p>
          <a:p>
            <a:pPr algn="just"/>
            <a:r>
              <a:rPr lang="hr-HR" sz="1200" kern="1200" dirty="0" smtClean="0">
                <a:solidFill>
                  <a:schemeClr val="tx1"/>
                </a:solidFill>
                <a:latin typeface="+mn-lt"/>
                <a:ea typeface="+mn-ea"/>
                <a:cs typeface="+mn-cs"/>
              </a:rPr>
              <a:t>Višednevno natjecanje na kojem su sudjelovali predstavnici 15 europskih država održalo se prvi put. Tijekom pet dana odabrani timovi od po tri nastavnika iz 15 zemalja su pomoću tri mentora (stručnjaci za jezik, tehnologiju i globalnu društvenu problematiku) izrađivali inovativne aplikacije za učenje engleskog jezika.  Natjecatelji su prisustvovali radionicama na temu učenja stranog jezika uz kompjutore, razvijanja i izrade aplikacija, društvene problematike i poduzetništva, nakon čega su trebali predati detaljnu tehničku i idejnu dokumentaciju za originalnu mobilnu aplikaciju za učenje engleskog. Timovi su morali održati trominutnu prezentaciju pred žirijem stručnjaka za informatiku, okoliš, poduzetništvo, stručnjaka za učenje jezika. </a:t>
            </a:r>
          </a:p>
          <a:p>
            <a:pPr algn="just"/>
            <a:r>
              <a:rPr lang="hr-HR"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3E5DDAC8-E963-2343-868F-A4EFBBA338E8}" type="slidenum">
              <a:rPr lang="en-US" smtClean="0"/>
              <a:pPr/>
              <a:t>3</a:t>
            </a:fld>
            <a:endParaRPr lang="en-US"/>
          </a:p>
        </p:txBody>
      </p:sp>
    </p:spTree>
    <p:extLst>
      <p:ext uri="{BB962C8B-B14F-4D97-AF65-F5344CB8AC3E}">
        <p14:creationId xmlns:p14="http://schemas.microsoft.com/office/powerpoint/2010/main" val="115982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latin typeface="+mn-lt"/>
                <a:ea typeface="+mn-ea"/>
                <a:cs typeface="+mn-cs"/>
              </a:rPr>
              <a:t>Ukratko ćemo</a:t>
            </a:r>
            <a:r>
              <a:rPr lang="hr-HR" sz="1200" kern="1200" baseline="0" dirty="0" smtClean="0">
                <a:solidFill>
                  <a:schemeClr val="tx1"/>
                </a:solidFill>
                <a:latin typeface="+mn-lt"/>
                <a:ea typeface="+mn-ea"/>
                <a:cs typeface="+mn-cs"/>
              </a:rPr>
              <a:t> vam prikazati događanja tijekom 5 dana natjecanja.</a:t>
            </a:r>
            <a:endParaRPr lang="hr-HR" sz="1200" kern="1200" dirty="0" smtClean="0">
              <a:solidFill>
                <a:schemeClr val="tx1"/>
              </a:solidFill>
              <a:latin typeface="+mn-lt"/>
              <a:ea typeface="+mn-ea"/>
              <a:cs typeface="+mn-cs"/>
            </a:endParaRPr>
          </a:p>
          <a:p>
            <a:endParaRPr lang="hr-HR" sz="1200" kern="1200" dirty="0" smtClean="0">
              <a:solidFill>
                <a:schemeClr val="tx1"/>
              </a:solidFill>
              <a:latin typeface="+mn-lt"/>
              <a:ea typeface="+mn-ea"/>
              <a:cs typeface="+mn-cs"/>
            </a:endParaRPr>
          </a:p>
          <a:p>
            <a:r>
              <a:rPr lang="hr-HR" sz="1200" kern="1200" dirty="0" smtClean="0">
                <a:solidFill>
                  <a:schemeClr val="tx1"/>
                </a:solidFill>
                <a:latin typeface="+mn-lt"/>
                <a:ea typeface="+mn-ea"/>
                <a:cs typeface="+mn-cs"/>
              </a:rPr>
              <a:t>Prvog dana mentori su nas upoznali</a:t>
            </a:r>
            <a:r>
              <a:rPr lang="hr-HR" sz="1200" kern="1200" baseline="0" dirty="0" smtClean="0">
                <a:solidFill>
                  <a:schemeClr val="tx1"/>
                </a:solidFill>
                <a:latin typeface="+mn-lt"/>
                <a:ea typeface="+mn-ea"/>
                <a:cs typeface="+mn-cs"/>
              </a:rPr>
              <a:t> s ciljevima </a:t>
            </a:r>
            <a:r>
              <a:rPr lang="hr-HR" sz="1200" kern="1200" baseline="0" dirty="0" err="1" smtClean="0">
                <a:solidFill>
                  <a:schemeClr val="tx1"/>
                </a:solidFill>
                <a:latin typeface="+mn-lt"/>
                <a:ea typeface="+mn-ea"/>
                <a:cs typeface="+mn-cs"/>
              </a:rPr>
              <a:t>Learnathona</a:t>
            </a:r>
            <a:r>
              <a:rPr lang="hr-HR" sz="1200" kern="1200" baseline="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endParaRPr lang="hr-HR" sz="1200" kern="1200" dirty="0" smtClean="0">
              <a:solidFill>
                <a:schemeClr val="tx1"/>
              </a:solidFill>
              <a:latin typeface="+mn-lt"/>
              <a:ea typeface="+mn-ea"/>
              <a:cs typeface="+mn-cs"/>
            </a:endParaRPr>
          </a:p>
          <a:p>
            <a:r>
              <a:rPr lang="hr-HR" sz="1200" kern="1200" dirty="0" smtClean="0">
                <a:solidFill>
                  <a:schemeClr val="tx1"/>
                </a:solidFill>
                <a:latin typeface="+mn-lt"/>
                <a:ea typeface="+mn-ea"/>
                <a:cs typeface="+mn-cs"/>
              </a:rPr>
              <a:t>Organizirano</a:t>
            </a:r>
            <a:r>
              <a:rPr lang="hr-HR" sz="1200" kern="1200" baseline="0" dirty="0" smtClean="0">
                <a:solidFill>
                  <a:schemeClr val="tx1"/>
                </a:solidFill>
                <a:latin typeface="+mn-lt"/>
                <a:ea typeface="+mn-ea"/>
                <a:cs typeface="+mn-cs"/>
              </a:rPr>
              <a:t> je nekoliko </a:t>
            </a:r>
            <a:r>
              <a:rPr lang="en-US" sz="1200" b="1" kern="1200" dirty="0" smtClean="0">
                <a:solidFill>
                  <a:schemeClr val="tx1"/>
                </a:solidFill>
                <a:latin typeface="+mn-lt"/>
                <a:ea typeface="+mn-ea"/>
                <a:cs typeface="+mn-cs"/>
              </a:rPr>
              <a:t>teambuilding</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aktivnosti  s ciljem međusobnog upoznavanja svih sudionika, zajedničkog rada i stvaranja dobre radne atmosfere</a:t>
            </a:r>
            <a:r>
              <a:rPr lang="hr-HR" sz="1200" kern="1200" baseline="0" dirty="0" smtClean="0">
                <a:solidFill>
                  <a:schemeClr val="tx1"/>
                </a:solidFill>
                <a:latin typeface="+mn-lt"/>
                <a:ea typeface="+mn-ea"/>
                <a:cs typeface="+mn-cs"/>
              </a:rPr>
              <a:t> koja će potaknuti kreativnost i stvaranje ideja.</a:t>
            </a:r>
          </a:p>
          <a:p>
            <a:r>
              <a:rPr lang="hr-HR" sz="1200" kern="1200" dirty="0" smtClean="0">
                <a:solidFill>
                  <a:schemeClr val="tx1"/>
                </a:solidFill>
                <a:latin typeface="+mn-lt"/>
                <a:ea typeface="+mn-ea"/>
                <a:cs typeface="+mn-cs"/>
              </a:rPr>
              <a:t> </a:t>
            </a:r>
            <a:r>
              <a:rPr lang="hr-HR" sz="1200" kern="1200" baseline="0" dirty="0" smtClean="0">
                <a:solidFill>
                  <a:schemeClr val="tx1"/>
                </a:solidFill>
                <a:latin typeface="+mn-lt"/>
                <a:ea typeface="+mn-ea"/>
                <a:cs typeface="+mn-cs"/>
              </a:rPr>
              <a:t> </a:t>
            </a:r>
          </a:p>
          <a:p>
            <a:r>
              <a:rPr lang="hr-HR" sz="1200" kern="1200" baseline="0" dirty="0" smtClean="0">
                <a:solidFill>
                  <a:schemeClr val="tx1"/>
                </a:solidFill>
                <a:latin typeface="+mn-lt"/>
                <a:ea typeface="+mn-ea"/>
                <a:cs typeface="+mn-cs"/>
              </a:rPr>
              <a:t>Naša tri mentora održala su radionice vezane uz područje kojim se bave. </a:t>
            </a:r>
            <a:r>
              <a:rPr lang="en-US" sz="1200" kern="1200" dirty="0" smtClean="0">
                <a:solidFill>
                  <a:schemeClr val="tx1"/>
                </a:solidFill>
                <a:latin typeface="+mn-lt"/>
                <a:ea typeface="+mn-ea"/>
                <a:cs typeface="+mn-cs"/>
              </a:rPr>
              <a:t>Joy Egbert, </a:t>
            </a:r>
            <a:r>
              <a:rPr lang="hr-HR" sz="1200" kern="1200" dirty="0" smtClean="0">
                <a:solidFill>
                  <a:schemeClr val="tx1"/>
                </a:solidFill>
                <a:latin typeface="+mn-lt"/>
                <a:ea typeface="+mn-ea"/>
                <a:cs typeface="+mn-cs"/>
              </a:rPr>
              <a:t>koja proučava okružja za učenje</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poglavito ona koja se odnose na </a:t>
            </a:r>
            <a:r>
              <a:rPr lang="hr-HR" sz="1200" kern="1200" baseline="0" dirty="0" smtClean="0">
                <a:solidFill>
                  <a:schemeClr val="tx1"/>
                </a:solidFill>
                <a:latin typeface="+mn-lt"/>
                <a:ea typeface="+mn-ea"/>
                <a:cs typeface="+mn-cs"/>
              </a:rPr>
              <a:t>učenje engleskog jezika i tehnologiju , govorila je o najboljim iskustvima u praksi koja uključuju učenje uz pomoć tehnologije. </a:t>
            </a:r>
          </a:p>
          <a:p>
            <a:r>
              <a:rPr lang="en-US" sz="1200" kern="1200" dirty="0" err="1" smtClean="0">
                <a:solidFill>
                  <a:schemeClr val="tx1"/>
                </a:solidFill>
                <a:latin typeface="+mn-lt"/>
                <a:ea typeface="+mn-ea"/>
                <a:cs typeface="+mn-cs"/>
              </a:rPr>
              <a:t>Zsuzsa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Sabő</a:t>
            </a:r>
            <a:r>
              <a:rPr lang="hr-HR" sz="1200" kern="1200" baseline="0" dirty="0" smtClean="0">
                <a:solidFill>
                  <a:schemeClr val="tx1"/>
                </a:solidFill>
                <a:latin typeface="+mn-lt"/>
                <a:ea typeface="+mn-ea"/>
                <a:cs typeface="+mn-cs"/>
              </a:rPr>
              <a:t> govorila je o društvenoj odgovornosti i zaštiti okoliša. Treći mentor </a:t>
            </a:r>
            <a:r>
              <a:rPr lang="en-US" sz="1200" kern="1200" dirty="0" err="1" smtClean="0">
                <a:solidFill>
                  <a:schemeClr val="tx1"/>
                </a:solidFill>
                <a:latin typeface="+mn-lt"/>
                <a:ea typeface="+mn-ea"/>
                <a:cs typeface="+mn-cs"/>
              </a:rPr>
              <a:t>Dömötőr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Gulyás</a:t>
            </a:r>
            <a:r>
              <a:rPr lang="hr-HR" sz="1200" kern="1200" baseline="0" dirty="0" smtClean="0">
                <a:solidFill>
                  <a:schemeClr val="tx1"/>
                </a:solidFill>
                <a:latin typeface="+mn-lt"/>
                <a:ea typeface="+mn-ea"/>
                <a:cs typeface="+mn-cs"/>
              </a:rPr>
              <a:t> pobrinuo se za tehnički aspekt. Pomogao nam je da razmišljamo kao programeri kako bi našu dokumentaciju učinili razumljivom za  </a:t>
            </a:r>
            <a:r>
              <a:rPr lang="hr-HR" sz="1200" kern="1200" dirty="0" smtClean="0">
                <a:solidFill>
                  <a:schemeClr val="tx1"/>
                </a:solidFill>
                <a:latin typeface="+mn-lt"/>
                <a:ea typeface="+mn-ea"/>
                <a:cs typeface="+mn-cs"/>
              </a:rPr>
              <a:t>potencijalne programere koji će realizirati našu aplikaciju i suce koji</a:t>
            </a:r>
            <a:r>
              <a:rPr lang="hr-HR" sz="1200" kern="1200" baseline="0" dirty="0" smtClean="0">
                <a:solidFill>
                  <a:schemeClr val="tx1"/>
                </a:solidFill>
                <a:latin typeface="+mn-lt"/>
                <a:ea typeface="+mn-ea"/>
                <a:cs typeface="+mn-cs"/>
              </a:rPr>
              <a:t> će prisustvovati prezentiranju ideje za aplikaciju. On je svakom timu pomogao u kreiranju priče odnosno scenarija za aplikaciju i kostura aplikacije.</a:t>
            </a:r>
          </a:p>
          <a:p>
            <a:endParaRPr lang="hr-HR" sz="1200" kern="1200" dirty="0" smtClean="0">
              <a:solidFill>
                <a:schemeClr val="tx1"/>
              </a:solidFill>
              <a:latin typeface="+mn-lt"/>
              <a:ea typeface="+mn-ea"/>
              <a:cs typeface="+mn-cs"/>
            </a:endParaRPr>
          </a:p>
          <a:p>
            <a:endParaRPr lang="hr-H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5DDAC8-E963-2343-868F-A4EFBBA338E8}" type="slidenum">
              <a:rPr lang="en-US" smtClean="0"/>
              <a:pPr/>
              <a:t>4</a:t>
            </a:fld>
            <a:endParaRPr lang="en-US"/>
          </a:p>
        </p:txBody>
      </p:sp>
    </p:spTree>
    <p:extLst>
      <p:ext uri="{BB962C8B-B14F-4D97-AF65-F5344CB8AC3E}">
        <p14:creationId xmlns:p14="http://schemas.microsoft.com/office/powerpoint/2010/main" val="17348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latin typeface="+mn-lt"/>
                <a:ea typeface="+mn-ea"/>
                <a:cs typeface="+mn-cs"/>
              </a:rPr>
              <a:t>Prvi korak u kreiranju aplikacije</a:t>
            </a:r>
            <a:r>
              <a:rPr lang="hr-HR" sz="1200" kern="1200" baseline="0" dirty="0" smtClean="0">
                <a:solidFill>
                  <a:schemeClr val="tx1"/>
                </a:solidFill>
                <a:latin typeface="+mn-lt"/>
                <a:ea typeface="+mn-ea"/>
                <a:cs typeface="+mn-cs"/>
              </a:rPr>
              <a:t> za pametni telefon bio je učestvovanje u radionici na temu izrade kostura aplikacije, kao važnog koraka u procesu dizajniranja ekrana. Kao osnovu naše buduće aplikacije upotrijebili smo rukom izrađene skice.</a:t>
            </a:r>
          </a:p>
          <a:p>
            <a:endParaRPr lang="hr-HR" sz="1200" kern="1200" baseline="0" dirty="0" smtClean="0">
              <a:solidFill>
                <a:schemeClr val="tx1"/>
              </a:solidFill>
              <a:latin typeface="+mn-lt"/>
              <a:ea typeface="+mn-ea"/>
              <a:cs typeface="+mn-cs"/>
            </a:endParaRPr>
          </a:p>
          <a:p>
            <a:endParaRPr lang="hr-HR" sz="1200" kern="1200" dirty="0" smtClean="0">
              <a:solidFill>
                <a:schemeClr val="tx1"/>
              </a:solidFill>
              <a:latin typeface="+mn-lt"/>
              <a:ea typeface="+mn-ea"/>
              <a:cs typeface="+mn-cs"/>
            </a:endParaRPr>
          </a:p>
          <a:p>
            <a:r>
              <a:rPr lang="hr-HR" sz="1200" kern="1200" dirty="0" smtClean="0">
                <a:solidFill>
                  <a:schemeClr val="tx1"/>
                </a:solidFill>
                <a:latin typeface="+mn-lt"/>
                <a:ea typeface="+mn-ea"/>
                <a:cs typeface="+mn-cs"/>
              </a:rPr>
              <a:t>Zatim smo učili kako pripremiti  dobar </a:t>
            </a:r>
            <a:r>
              <a:rPr lang="en-US" sz="1200" b="1" kern="1200" dirty="0" smtClean="0">
                <a:solidFill>
                  <a:schemeClr val="tx1"/>
                </a:solidFill>
                <a:latin typeface="+mn-lt"/>
                <a:ea typeface="+mn-ea"/>
                <a:cs typeface="+mn-cs"/>
              </a:rPr>
              <a:t>elevator pitch</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odnosno kratku usmenu prezentaciju  kako bismo prezentirali   našu aplikaciju</a:t>
            </a:r>
            <a:r>
              <a:rPr lang="hr-HR" sz="1200" kern="1200" baseline="0" dirty="0" smtClean="0">
                <a:solidFill>
                  <a:schemeClr val="tx1"/>
                </a:solidFill>
                <a:latin typeface="+mn-lt"/>
                <a:ea typeface="+mn-ea"/>
                <a:cs typeface="+mn-cs"/>
              </a:rPr>
              <a:t> </a:t>
            </a:r>
            <a:r>
              <a:rPr lang="hr-HR" sz="1200" kern="1200" dirty="0" smtClean="0">
                <a:solidFill>
                  <a:schemeClr val="tx1"/>
                </a:solidFill>
                <a:latin typeface="+mn-lt"/>
                <a:ea typeface="+mn-ea"/>
                <a:cs typeface="+mn-cs"/>
              </a:rPr>
              <a:t>i pobudili zanimanje za nju. </a:t>
            </a:r>
          </a:p>
          <a:p>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r>
              <a:rPr lang="hr-HR" sz="1200" kern="1200" dirty="0" smtClean="0">
                <a:solidFill>
                  <a:schemeClr val="tx1"/>
                </a:solidFill>
                <a:latin typeface="+mn-lt"/>
                <a:ea typeface="+mn-ea"/>
                <a:cs typeface="+mn-cs"/>
              </a:rPr>
              <a:t>Također</a:t>
            </a:r>
            <a:r>
              <a:rPr lang="hr-HR" sz="1200" kern="1200" baseline="0" dirty="0" smtClean="0">
                <a:solidFill>
                  <a:schemeClr val="tx1"/>
                </a:solidFill>
                <a:latin typeface="+mn-lt"/>
                <a:ea typeface="+mn-ea"/>
                <a:cs typeface="+mn-cs"/>
              </a:rPr>
              <a:t> smo u</a:t>
            </a:r>
            <a:r>
              <a:rPr lang="hr-HR" sz="1200" kern="1200" dirty="0" smtClean="0">
                <a:solidFill>
                  <a:schemeClr val="tx1"/>
                </a:solidFill>
                <a:latin typeface="+mn-lt"/>
                <a:ea typeface="+mn-ea"/>
                <a:cs typeface="+mn-cs"/>
              </a:rPr>
              <a:t>poznati s mogućnostima koje pruža grafički dizajn i rješenjima koja možemo upotrijebiti.</a:t>
            </a:r>
          </a:p>
          <a:p>
            <a:endParaRPr lang="hr-HR" sz="1200" kern="1200" dirty="0" smtClean="0">
              <a:solidFill>
                <a:schemeClr val="tx1"/>
              </a:solidFill>
              <a:latin typeface="+mn-lt"/>
              <a:ea typeface="+mn-ea"/>
              <a:cs typeface="+mn-cs"/>
            </a:endParaRPr>
          </a:p>
          <a:p>
            <a:r>
              <a:rPr lang="hr-HR" sz="1200" kern="1200" dirty="0" smtClean="0">
                <a:solidFill>
                  <a:schemeClr val="tx1"/>
                </a:solidFill>
                <a:latin typeface="+mn-lt"/>
                <a:ea typeface="+mn-ea"/>
                <a:cs typeface="+mn-cs"/>
              </a:rPr>
              <a:t>Cilj</a:t>
            </a:r>
            <a:r>
              <a:rPr lang="hr-HR" sz="1200" kern="1200" baseline="0" dirty="0" smtClean="0">
                <a:solidFill>
                  <a:schemeClr val="tx1"/>
                </a:solidFill>
                <a:latin typeface="+mn-lt"/>
                <a:ea typeface="+mn-ea"/>
                <a:cs typeface="+mn-cs"/>
              </a:rPr>
              <a:t> drugog dana bio je imati jasnu ideju aplikacije i razmijeniti ideje s drugim timovima te na taj način učiti od drugih.</a:t>
            </a:r>
          </a:p>
          <a:p>
            <a:endParaRPr lang="hr-HR" sz="1200" kern="1200" baseline="0" dirty="0" smtClean="0">
              <a:solidFill>
                <a:schemeClr val="tx1"/>
              </a:solidFill>
              <a:latin typeface="+mn-lt"/>
              <a:ea typeface="+mn-ea"/>
              <a:cs typeface="+mn-cs"/>
            </a:endParaRPr>
          </a:p>
          <a:p>
            <a:r>
              <a:rPr lang="hr-HR" sz="1200" kern="1200" baseline="0" dirty="0" smtClean="0">
                <a:solidFill>
                  <a:schemeClr val="tx1"/>
                </a:solidFill>
                <a:latin typeface="+mn-lt"/>
                <a:ea typeface="+mn-ea"/>
                <a:cs typeface="+mn-cs"/>
              </a:rPr>
              <a:t>Na koncu smo počeli uvježbavati naš elevator </a:t>
            </a:r>
            <a:r>
              <a:rPr lang="hr-HR" sz="1200" kern="1200" baseline="0" dirty="0" err="1" smtClean="0">
                <a:solidFill>
                  <a:schemeClr val="tx1"/>
                </a:solidFill>
                <a:latin typeface="+mn-lt"/>
                <a:ea typeface="+mn-ea"/>
                <a:cs typeface="+mn-cs"/>
              </a:rPr>
              <a:t>pitch</a:t>
            </a:r>
            <a:r>
              <a:rPr lang="hr-HR" sz="1200" kern="1200" baseline="0" dirty="0" smtClean="0">
                <a:solidFill>
                  <a:schemeClr val="tx1"/>
                </a:solidFill>
                <a:latin typeface="+mn-lt"/>
                <a:ea typeface="+mn-ea"/>
                <a:cs typeface="+mn-cs"/>
              </a:rPr>
              <a:t>.</a:t>
            </a:r>
          </a:p>
          <a:p>
            <a:endParaRPr lang="hr-HR" sz="1200" kern="1200" baseline="0" dirty="0" smtClean="0">
              <a:solidFill>
                <a:schemeClr val="tx1"/>
              </a:solidFill>
              <a:latin typeface="+mn-lt"/>
              <a:ea typeface="+mn-ea"/>
              <a:cs typeface="+mn-cs"/>
            </a:endParaRPr>
          </a:p>
          <a:p>
            <a:endParaRPr lang="hr-H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5DDAC8-E963-2343-868F-A4EFBBA338E8}" type="slidenum">
              <a:rPr lang="en-US" smtClean="0"/>
              <a:pPr/>
              <a:t>5</a:t>
            </a:fld>
            <a:endParaRPr lang="en-US"/>
          </a:p>
        </p:txBody>
      </p:sp>
    </p:spTree>
    <p:extLst>
      <p:ext uri="{BB962C8B-B14F-4D97-AF65-F5344CB8AC3E}">
        <p14:creationId xmlns:p14="http://schemas.microsoft.com/office/powerpoint/2010/main" val="95953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sz="1200" kern="1200" dirty="0" smtClean="0">
              <a:solidFill>
                <a:schemeClr val="tx1"/>
              </a:solidFill>
              <a:latin typeface="+mn-lt"/>
              <a:ea typeface="+mn-ea"/>
              <a:cs typeface="+mn-cs"/>
            </a:endParaRPr>
          </a:p>
          <a:p>
            <a:r>
              <a:rPr lang="hr-HR" sz="1200" kern="1200" dirty="0" smtClean="0">
                <a:solidFill>
                  <a:schemeClr val="tx1"/>
                </a:solidFill>
                <a:latin typeface="+mn-lt"/>
                <a:ea typeface="+mn-ea"/>
                <a:cs typeface="+mn-cs"/>
              </a:rPr>
              <a:t>Trećeg dana</a:t>
            </a:r>
            <a:r>
              <a:rPr lang="hr-HR" sz="1200" kern="1200" baseline="0" dirty="0" smtClean="0">
                <a:solidFill>
                  <a:schemeClr val="tx1"/>
                </a:solidFill>
                <a:latin typeface="+mn-lt"/>
                <a:ea typeface="+mn-ea"/>
                <a:cs typeface="+mn-cs"/>
              </a:rPr>
              <a:t> mentori su nastavili </a:t>
            </a:r>
            <a:r>
              <a:rPr lang="hr-HR" sz="1200" b="1" kern="1200" dirty="0" smtClean="0">
                <a:solidFill>
                  <a:schemeClr val="tx1"/>
                </a:solidFill>
                <a:latin typeface="+mn-lt"/>
                <a:ea typeface="+mn-ea"/>
                <a:cs typeface="+mn-cs"/>
              </a:rPr>
              <a:t>nadgledati rad</a:t>
            </a:r>
            <a:r>
              <a:rPr lang="hr-HR" sz="1200" b="1" kern="1200" baseline="0" dirty="0" smtClean="0">
                <a:solidFill>
                  <a:schemeClr val="tx1"/>
                </a:solidFill>
                <a:latin typeface="+mn-lt"/>
                <a:ea typeface="+mn-ea"/>
                <a:cs typeface="+mn-cs"/>
              </a:rPr>
              <a:t> sudionika i davati korisne savjete kako poboljšati projekte. </a:t>
            </a:r>
            <a:endParaRPr lang="hr-HR" sz="1200" kern="1200" dirty="0" smtClean="0">
              <a:solidFill>
                <a:schemeClr val="tx1"/>
              </a:solidFill>
              <a:latin typeface="+mn-lt"/>
              <a:ea typeface="+mn-ea"/>
              <a:cs typeface="+mn-cs"/>
            </a:endParaRPr>
          </a:p>
          <a:p>
            <a:endParaRPr lang="hr-HR" sz="1200" kern="1200" dirty="0" smtClean="0">
              <a:solidFill>
                <a:schemeClr val="tx1"/>
              </a:solidFill>
              <a:latin typeface="+mn-lt"/>
              <a:ea typeface="+mn-ea"/>
              <a:cs typeface="+mn-cs"/>
            </a:endParaRPr>
          </a:p>
          <a:p>
            <a:r>
              <a:rPr lang="hr-HR" sz="1200" kern="1200" dirty="0" smtClean="0">
                <a:solidFill>
                  <a:schemeClr val="tx1"/>
                </a:solidFill>
                <a:latin typeface="+mn-lt"/>
                <a:ea typeface="+mn-ea"/>
                <a:cs typeface="+mn-cs"/>
              </a:rPr>
              <a:t>Svaki tim je na zidu glavne sale izložio </a:t>
            </a:r>
            <a:r>
              <a:rPr lang="hr-HR" sz="1200" kern="1200" dirty="0" err="1" smtClean="0">
                <a:solidFill>
                  <a:schemeClr val="tx1"/>
                </a:solidFill>
                <a:latin typeface="+mn-lt"/>
                <a:ea typeface="+mn-ea"/>
                <a:cs typeface="+mn-cs"/>
              </a:rPr>
              <a:t>framework</a:t>
            </a:r>
            <a:r>
              <a:rPr lang="hr-HR" sz="1200" kern="1200" dirty="0" smtClean="0">
                <a:solidFill>
                  <a:schemeClr val="tx1"/>
                </a:solidFill>
                <a:latin typeface="+mn-lt"/>
                <a:ea typeface="+mn-ea"/>
                <a:cs typeface="+mn-cs"/>
              </a:rPr>
              <a:t> odnosno kostur aplikacije. </a:t>
            </a:r>
          </a:p>
          <a:p>
            <a:r>
              <a:rPr lang="hr-HR" sz="1200" kern="1200" dirty="0" smtClean="0">
                <a:solidFill>
                  <a:schemeClr val="tx1"/>
                </a:solidFill>
                <a:latin typeface="+mn-lt"/>
                <a:ea typeface="+mn-ea"/>
                <a:cs typeface="+mn-cs"/>
              </a:rPr>
              <a:t>Radovi  su pokazali raznolikost ideja i napredak kojeg su članovi 15 timova ostvarili do kraja trećeg dana.</a:t>
            </a:r>
          </a:p>
        </p:txBody>
      </p:sp>
      <p:sp>
        <p:nvSpPr>
          <p:cNvPr id="4" name="Slide Number Placeholder 3"/>
          <p:cNvSpPr>
            <a:spLocks noGrp="1"/>
          </p:cNvSpPr>
          <p:nvPr>
            <p:ph type="sldNum" sz="quarter" idx="10"/>
          </p:nvPr>
        </p:nvSpPr>
        <p:spPr/>
        <p:txBody>
          <a:bodyPr/>
          <a:lstStyle/>
          <a:p>
            <a:fld id="{3E5DDAC8-E963-2343-868F-A4EFBBA338E8}" type="slidenum">
              <a:rPr lang="en-US" smtClean="0"/>
              <a:pPr/>
              <a:t>6</a:t>
            </a:fld>
            <a:endParaRPr lang="en-US"/>
          </a:p>
        </p:txBody>
      </p:sp>
    </p:spTree>
    <p:extLst>
      <p:ext uri="{BB962C8B-B14F-4D97-AF65-F5344CB8AC3E}">
        <p14:creationId xmlns:p14="http://schemas.microsoft.com/office/powerpoint/2010/main" val="149121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latin typeface="+mn-lt"/>
                <a:ea typeface="+mn-ea"/>
                <a:cs typeface="+mn-cs"/>
              </a:rPr>
              <a:t>Četvrtog dana radili smo na dokumentaciji</a:t>
            </a:r>
            <a:r>
              <a:rPr lang="hr-HR" sz="1200" kern="1200" baseline="0" dirty="0" smtClean="0">
                <a:solidFill>
                  <a:schemeClr val="tx1"/>
                </a:solidFill>
                <a:latin typeface="+mn-lt"/>
                <a:ea typeface="+mn-ea"/>
                <a:cs typeface="+mn-cs"/>
              </a:rPr>
              <a:t> </a:t>
            </a:r>
            <a:r>
              <a:rPr lang="hr-HR" sz="1200" b="1" kern="1200" dirty="0" smtClean="0">
                <a:solidFill>
                  <a:schemeClr val="tx1"/>
                </a:solidFill>
                <a:latin typeface="+mn-lt"/>
                <a:ea typeface="+mn-ea"/>
                <a:cs typeface="+mn-cs"/>
              </a:rPr>
              <a:t>koju smo morali predati zadnjeg</a:t>
            </a:r>
            <a:r>
              <a:rPr lang="hr-HR" sz="1200" b="1" kern="1200" baseline="0" dirty="0" smtClean="0">
                <a:solidFill>
                  <a:schemeClr val="tx1"/>
                </a:solidFill>
                <a:latin typeface="+mn-lt"/>
                <a:ea typeface="+mn-ea"/>
                <a:cs typeface="+mn-cs"/>
              </a:rPr>
              <a:t> dana. </a:t>
            </a:r>
            <a:r>
              <a:rPr lang="hr-HR" sz="1200" kern="1200" dirty="0" smtClean="0">
                <a:solidFill>
                  <a:schemeClr val="tx1"/>
                </a:solidFill>
                <a:latin typeface="+mn-lt"/>
                <a:ea typeface="+mn-ea"/>
                <a:cs typeface="+mn-cs"/>
              </a:rPr>
              <a:t>Prezentirali smo rad mentorima a oni su nam</a:t>
            </a:r>
            <a:r>
              <a:rPr lang="hr-HR" sz="1200" kern="1200" baseline="0" dirty="0" smtClean="0">
                <a:solidFill>
                  <a:schemeClr val="tx1"/>
                </a:solidFill>
                <a:latin typeface="+mn-lt"/>
                <a:ea typeface="+mn-ea"/>
                <a:cs typeface="+mn-cs"/>
              </a:rPr>
              <a:t> pomogli kompletirati traženu dokumentaciju.</a:t>
            </a:r>
          </a:p>
          <a:p>
            <a:endParaRPr lang="hr-HR"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latin typeface="+mn-lt"/>
                <a:ea typeface="+mn-ea"/>
                <a:cs typeface="+mn-cs"/>
              </a:rPr>
              <a:t>Peti dan započeo</a:t>
            </a:r>
            <a:r>
              <a:rPr lang="hr-HR" sz="1200" kern="1200" baseline="0" dirty="0" smtClean="0">
                <a:solidFill>
                  <a:schemeClr val="tx1"/>
                </a:solidFill>
                <a:latin typeface="+mn-lt"/>
                <a:ea typeface="+mn-ea"/>
                <a:cs typeface="+mn-cs"/>
              </a:rPr>
              <a:t> je probama usmenih prezentacija. </a:t>
            </a:r>
          </a:p>
          <a:p>
            <a:endParaRPr lang="hr-HR" sz="1200" kern="1200" dirty="0" smtClean="0">
              <a:solidFill>
                <a:schemeClr val="tx1"/>
              </a:solidFill>
              <a:latin typeface="+mn-lt"/>
              <a:ea typeface="+mn-ea"/>
              <a:cs typeface="+mn-cs"/>
            </a:endParaRPr>
          </a:p>
          <a:p>
            <a:r>
              <a:rPr lang="hr-HR" sz="1200" kern="1200" dirty="0" smtClean="0">
                <a:solidFill>
                  <a:schemeClr val="tx1"/>
                </a:solidFill>
                <a:latin typeface="+mn-lt"/>
                <a:ea typeface="+mn-ea"/>
                <a:cs typeface="+mn-cs"/>
              </a:rPr>
              <a:t>Krajnji rok predaje dokumentacije bio je  petak, 8. svibnja u podne. 15 timova koji su vrijedno radili  na</a:t>
            </a:r>
            <a:r>
              <a:rPr lang="hr-HR" sz="1200" kern="1200" baseline="0" dirty="0" smtClean="0">
                <a:solidFill>
                  <a:schemeClr val="tx1"/>
                </a:solidFill>
                <a:latin typeface="+mn-lt"/>
                <a:ea typeface="+mn-ea"/>
                <a:cs typeface="+mn-cs"/>
              </a:rPr>
              <a:t> idejnom razvoju aplikacije za učenje engleskog jezika predstavio je svoja idejna rješenja žiriju sastavljenom od 8 profesionalaca s područja  informacijske tehnologije, metodike učenja stranih jezika, zaštite okoliša i poduzetništva.</a:t>
            </a:r>
          </a:p>
          <a:p>
            <a:endParaRPr lang="hr-HR" sz="1200" kern="1200" dirty="0" smtClean="0">
              <a:solidFill>
                <a:schemeClr val="tx1"/>
              </a:solidFill>
              <a:latin typeface="+mn-lt"/>
              <a:ea typeface="+mn-ea"/>
              <a:cs typeface="+mn-cs"/>
            </a:endParaRPr>
          </a:p>
          <a:p>
            <a:endParaRPr lang="hr-H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Streaming </a:t>
            </a:r>
            <a:r>
              <a:rPr lang="hr-HR" sz="1200" kern="1200" dirty="0" smtClean="0">
                <a:solidFill>
                  <a:schemeClr val="tx1"/>
                </a:solidFill>
                <a:latin typeface="+mn-lt"/>
                <a:ea typeface="+mn-ea"/>
                <a:cs typeface="+mn-cs"/>
              </a:rPr>
              <a:t>i glasovanje</a:t>
            </a:r>
            <a:r>
              <a:rPr lang="hr-HR" sz="1200" kern="1200" baseline="0" dirty="0" smtClean="0">
                <a:solidFill>
                  <a:schemeClr val="tx1"/>
                </a:solidFill>
                <a:latin typeface="+mn-lt"/>
                <a:ea typeface="+mn-ea"/>
                <a:cs typeface="+mn-cs"/>
              </a:rPr>
              <a:t> počeli su </a:t>
            </a:r>
            <a:r>
              <a:rPr lang="hr-HR" sz="1200" kern="1200" dirty="0" smtClean="0">
                <a:solidFill>
                  <a:schemeClr val="tx1"/>
                </a:solidFill>
                <a:latin typeface="+mn-lt"/>
                <a:ea typeface="+mn-ea"/>
                <a:cs typeface="+mn-cs"/>
              </a:rPr>
              <a:t>u 14:00h.</a:t>
            </a:r>
          </a:p>
          <a:p>
            <a:endParaRPr lang="hr-HR" sz="1200" kern="1200" dirty="0" smtClean="0">
              <a:solidFill>
                <a:schemeClr val="tx1"/>
              </a:solidFill>
              <a:latin typeface="+mn-lt"/>
              <a:ea typeface="+mn-ea"/>
              <a:cs typeface="+mn-cs"/>
            </a:endParaRPr>
          </a:p>
          <a:p>
            <a:r>
              <a:rPr lang="hr-HR" sz="1200" kern="1200" dirty="0" smtClean="0">
                <a:solidFill>
                  <a:schemeClr val="tx1"/>
                </a:solidFill>
                <a:latin typeface="+mn-lt"/>
                <a:ea typeface="+mn-ea"/>
                <a:cs typeface="+mn-cs"/>
              </a:rPr>
              <a:t>Svi zainteresirani</a:t>
            </a:r>
            <a:r>
              <a:rPr lang="hr-HR" sz="1200" kern="1200" baseline="0" dirty="0" smtClean="0">
                <a:solidFill>
                  <a:schemeClr val="tx1"/>
                </a:solidFill>
                <a:latin typeface="+mn-lt"/>
                <a:ea typeface="+mn-ea"/>
                <a:cs typeface="+mn-cs"/>
              </a:rPr>
              <a:t> mogli su pratiti timove dok prezentiraju prijedlog za aplikaciju i glasovati za aplikaciju po njihovom izboru. Te je gasove žiri uzeo u obzir </a:t>
            </a:r>
            <a:r>
              <a:rPr lang="hr-HR" sz="1200" kern="1200" baseline="0" smtClean="0">
                <a:solidFill>
                  <a:schemeClr val="tx1"/>
                </a:solidFill>
                <a:latin typeface="+mn-lt"/>
                <a:ea typeface="+mn-ea"/>
                <a:cs typeface="+mn-cs"/>
              </a:rPr>
              <a:t>prilikom dodjeljivanja prve tri nagrade.</a:t>
            </a:r>
          </a:p>
          <a:p>
            <a:endParaRPr lang="hr-HR" sz="1200" kern="1200" dirty="0" smtClean="0">
              <a:solidFill>
                <a:schemeClr val="tx1"/>
              </a:solidFill>
              <a:latin typeface="+mn-lt"/>
              <a:ea typeface="+mn-ea"/>
              <a:cs typeface="+mn-cs"/>
            </a:endParaRPr>
          </a:p>
          <a:p>
            <a:r>
              <a:rPr lang="en-US" sz="1200" kern="1200" smtClean="0">
                <a:solidFill>
                  <a:schemeClr val="tx1"/>
                </a:solidFill>
                <a:latin typeface="+mn-lt"/>
                <a:ea typeface="+mn-ea"/>
                <a:cs typeface="+mn-cs"/>
              </a:rPr>
              <a:t/>
            </a:r>
            <a:br>
              <a:rPr lang="en-US" sz="1200" kern="120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8</a:t>
            </a:fld>
            <a:endParaRPr lang="en-US"/>
          </a:p>
        </p:txBody>
      </p:sp>
    </p:spTree>
    <p:extLst>
      <p:ext uri="{BB962C8B-B14F-4D97-AF65-F5344CB8AC3E}">
        <p14:creationId xmlns:p14="http://schemas.microsoft.com/office/powerpoint/2010/main" val="1895000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latin typeface="+mn-lt"/>
                <a:ea typeface="+mn-ea"/>
                <a:cs typeface="+mn-cs"/>
              </a:rPr>
              <a:t>Na ovoj fotografiji </a:t>
            </a:r>
            <a:r>
              <a:rPr lang="en-US" sz="1200" kern="1200" dirty="0" err="1" smtClean="0">
                <a:solidFill>
                  <a:schemeClr val="tx1"/>
                </a:solidFill>
                <a:latin typeface="+mn-lt"/>
                <a:ea typeface="+mn-ea"/>
                <a:cs typeface="+mn-cs"/>
              </a:rPr>
              <a:t>Gerge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Chinnery</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i </a:t>
            </a:r>
            <a:r>
              <a:rPr lang="en-US" sz="1200" kern="1200" dirty="0" smtClean="0">
                <a:solidFill>
                  <a:schemeClr val="tx1"/>
                </a:solidFill>
                <a:latin typeface="+mn-lt"/>
                <a:ea typeface="+mn-ea"/>
                <a:cs typeface="+mn-cs"/>
              </a:rPr>
              <a:t>Nora </a:t>
            </a:r>
            <a:r>
              <a:rPr lang="en-US" sz="1200" kern="1200" dirty="0" err="1" smtClean="0">
                <a:solidFill>
                  <a:schemeClr val="tx1"/>
                </a:solidFill>
                <a:latin typeface="+mn-lt"/>
                <a:ea typeface="+mn-ea"/>
                <a:cs typeface="+mn-cs"/>
              </a:rPr>
              <a:t>Tartsey</a:t>
            </a:r>
            <a:r>
              <a:rPr lang="en-US" sz="1200" kern="1200" dirty="0" smtClean="0">
                <a:solidFill>
                  <a:schemeClr val="tx1"/>
                </a:solidFill>
                <a:latin typeface="+mn-lt"/>
                <a:ea typeface="+mn-ea"/>
                <a:cs typeface="+mn-cs"/>
              </a:rPr>
              <a:t> </a:t>
            </a:r>
            <a:r>
              <a:rPr lang="hr-HR" sz="1200" kern="1200" dirty="0" smtClean="0">
                <a:solidFill>
                  <a:schemeClr val="tx1"/>
                </a:solidFill>
                <a:latin typeface="+mn-lt"/>
                <a:ea typeface="+mn-ea"/>
                <a:cs typeface="+mn-cs"/>
              </a:rPr>
              <a:t>čestitaju članicama hrvatskog tima na osvojenom trećem mjestu</a:t>
            </a:r>
            <a:r>
              <a:rPr lang="en-US" sz="1200" kern="1200" dirty="0" smtClean="0">
                <a:solidFill>
                  <a:schemeClr val="tx1"/>
                </a:solidFill>
                <a:latin typeface="+mn-lt"/>
                <a:ea typeface="+mn-ea"/>
                <a:cs typeface="+mn-cs"/>
              </a:rPr>
              <a:t>.</a:t>
            </a: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3E5DDAC8-E963-2343-868F-A4EFBBA338E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pPr/>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pPr/>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pPr/>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pPr/>
              <a:t>11/9/16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print">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pPr/>
              <a:t>11/9/16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pPr/>
              <a:t>11/9/16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pPr/>
              <a:t>11/9/16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pPr/>
              <a:t>11/9/16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pPr/>
              <a:t>11/9/16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pPr/>
              <a:t>11/9/16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pPr/>
              <a:t>11/9/16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pPr/>
              <a:t>11/9/16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spark.adobe.com/page/2kjr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spiral.ac/teacher/apps/view/480136" TargetMode="Externa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40WLXWEE0YnBqAnquN5HtHqEaAWMD15a5kDwCmfFrck/edit" TargetMode="External"/><Relationship Id="rId4" Type="http://schemas.openxmlformats.org/officeDocument/2006/relationships/image" Target="../media/image11.jpe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hr-HR" sz="5400" b="1" dirty="0" smtClean="0"/>
              <a:t>Learnathon -</a:t>
            </a:r>
            <a:br>
              <a:rPr lang="hr-HR" sz="5400" b="1" dirty="0" smtClean="0"/>
            </a:br>
            <a:r>
              <a:rPr lang="en-US" sz="5400" b="1" dirty="0" smtClean="0"/>
              <a:t> UČENJE 21. STOLJEĆA</a:t>
            </a:r>
            <a:endParaRPr lang="hr-HR" sz="5400" b="1" dirty="0"/>
          </a:p>
        </p:txBody>
      </p:sp>
      <p:sp>
        <p:nvSpPr>
          <p:cNvPr id="3" name="Subtitle 2"/>
          <p:cNvSpPr>
            <a:spLocks noGrp="1"/>
          </p:cNvSpPr>
          <p:nvPr>
            <p:ph type="subTitle" idx="1"/>
          </p:nvPr>
        </p:nvSpPr>
        <p:spPr>
          <a:xfrm>
            <a:off x="281353" y="4839286"/>
            <a:ext cx="3601329" cy="1477108"/>
          </a:xfrm>
        </p:spPr>
        <p:txBody>
          <a:bodyPr/>
          <a:lstStyle/>
          <a:p>
            <a:r>
              <a:rPr lang="hr-HR" dirty="0" smtClean="0"/>
              <a:t>Ana Matijević</a:t>
            </a:r>
          </a:p>
          <a:p>
            <a:r>
              <a:rPr lang="hr-HR" dirty="0" smtClean="0"/>
              <a:t>Hajdi Sorić</a:t>
            </a:r>
          </a:p>
          <a:p>
            <a:r>
              <a:rPr lang="hr-HR" dirty="0" smtClean="0"/>
              <a:t>Irena Sinovčić Trumbić</a:t>
            </a:r>
            <a:endParaRPr lang="hr-HR"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65" y="4071943"/>
            <a:ext cx="2573337"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026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685800"/>
            <a:ext cx="3200400" cy="1143000"/>
          </a:xfrm>
        </p:spPr>
        <p:txBody>
          <a:bodyPr>
            <a:normAutofit/>
          </a:bodyPr>
          <a:lstStyle/>
          <a:p>
            <a:r>
              <a:rPr lang="en-US" dirty="0" smtClean="0"/>
              <a:t>LEARNATHON BUDAPEST 2015</a:t>
            </a:r>
            <a:endParaRPr lang="en-US"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9588" r="9588"/>
          <a:stretch>
            <a:fillRect/>
          </a:stretch>
        </p:blipFill>
        <p:spPr/>
      </p:pic>
      <p:sp>
        <p:nvSpPr>
          <p:cNvPr id="4" name="Text Placeholder 3"/>
          <p:cNvSpPr>
            <a:spLocks noGrp="1"/>
          </p:cNvSpPr>
          <p:nvPr>
            <p:ph type="body" sz="half" idx="2"/>
          </p:nvPr>
        </p:nvSpPr>
        <p:spPr>
          <a:xfrm>
            <a:off x="8549640" y="1632857"/>
            <a:ext cx="3200400" cy="4082143"/>
          </a:xfrm>
        </p:spPr>
        <p:txBody>
          <a:bodyPr>
            <a:normAutofit/>
          </a:bodyPr>
          <a:lstStyle/>
          <a:p>
            <a:endParaRPr lang="en-US" sz="2800" dirty="0" smtClean="0">
              <a:solidFill>
                <a:schemeClr val="tx1"/>
              </a:solidFill>
            </a:endParaRPr>
          </a:p>
          <a:p>
            <a:r>
              <a:rPr lang="hr-HR" sz="2800" dirty="0" smtClean="0">
                <a:solidFill>
                  <a:schemeClr val="tx1"/>
                </a:solidFill>
              </a:rPr>
              <a:t>TIMOVI IZ </a:t>
            </a:r>
            <a:r>
              <a:rPr lang="en-US" sz="2800" dirty="0" smtClean="0">
                <a:solidFill>
                  <a:schemeClr val="tx1"/>
                </a:solidFill>
              </a:rPr>
              <a:t>15 </a:t>
            </a:r>
            <a:r>
              <a:rPr lang="hr-HR" sz="2800" dirty="0" smtClean="0">
                <a:solidFill>
                  <a:schemeClr val="tx1"/>
                </a:solidFill>
              </a:rPr>
              <a:t>EUROPSKIH DRŽAVA</a:t>
            </a:r>
            <a:endParaRPr lang="en-US" sz="2800" dirty="0" smtClean="0">
              <a:solidFill>
                <a:schemeClr val="tx1"/>
              </a:solidFill>
            </a:endParaRPr>
          </a:p>
          <a:p>
            <a:endParaRPr lang="en-US" sz="2800" dirty="0" smtClean="0">
              <a:solidFill>
                <a:schemeClr val="tx1"/>
              </a:solidFill>
            </a:endParaRPr>
          </a:p>
          <a:p>
            <a:r>
              <a:rPr lang="en-US" sz="2800" dirty="0" smtClean="0">
                <a:solidFill>
                  <a:schemeClr val="tx1"/>
                </a:solidFill>
              </a:rPr>
              <a:t>IATEFL Hungary</a:t>
            </a:r>
          </a:p>
          <a:p>
            <a:r>
              <a:rPr lang="en-US" sz="2800" dirty="0" smtClean="0">
                <a:solidFill>
                  <a:schemeClr val="tx1"/>
                </a:solidFill>
              </a:rPr>
              <a:t>RELO</a:t>
            </a:r>
            <a:endParaRPr lang="en-US" sz="2800" dirty="0">
              <a:solidFill>
                <a:schemeClr val="tx1"/>
              </a:solidFill>
            </a:endParaRPr>
          </a:p>
        </p:txBody>
      </p:sp>
    </p:spTree>
    <p:extLst>
      <p:ext uri="{BB962C8B-B14F-4D97-AF65-F5344CB8AC3E}">
        <p14:creationId xmlns:p14="http://schemas.microsoft.com/office/powerpoint/2010/main" val="1218914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PITANJE</a:t>
            </a:r>
            <a:endParaRPr lang="en-US" dirty="0"/>
          </a:p>
        </p:txBody>
      </p:sp>
      <p:sp>
        <p:nvSpPr>
          <p:cNvPr id="3" name="Content Placeholder 2"/>
          <p:cNvSpPr>
            <a:spLocks noGrp="1"/>
          </p:cNvSpPr>
          <p:nvPr>
            <p:ph idx="1"/>
          </p:nvPr>
        </p:nvSpPr>
        <p:spPr>
          <a:xfrm>
            <a:off x="1069848" y="2057240"/>
            <a:ext cx="10058400" cy="4050792"/>
          </a:xfrm>
        </p:spPr>
        <p:txBody>
          <a:bodyPr>
            <a:normAutofit/>
          </a:bodyPr>
          <a:lstStyle/>
          <a:p>
            <a:r>
              <a:rPr lang="en-US" sz="2800" dirty="0" smtClean="0"/>
              <a:t>SMATRATE LI DA JE OVAKVA VRSTA PROFESIONALNOG USAVRŠAVANJA KORISNIJA OD UOBIČAJENIH RADIONICA?</a:t>
            </a:r>
          </a:p>
        </p:txBody>
      </p:sp>
    </p:spTree>
    <p:extLst>
      <p:ext uri="{BB962C8B-B14F-4D97-AF65-F5344CB8AC3E}">
        <p14:creationId xmlns:p14="http://schemas.microsoft.com/office/powerpoint/2010/main" val="464142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000" dirty="0" smtClean="0"/>
              <a:t>PREZENTACIJA IDEJE APLIKACIJE </a:t>
            </a:r>
            <a:r>
              <a:rPr lang="en-US" sz="4000" b="1" u="sng" dirty="0" smtClean="0"/>
              <a:t>EARTHKEEPERS</a:t>
            </a:r>
            <a:r>
              <a:rPr lang="en-US" sz="4000" dirty="0" smtClean="0"/>
              <a:t/>
            </a:r>
            <a:br>
              <a:rPr lang="en-US" sz="4000" dirty="0" smtClean="0"/>
            </a:br>
            <a:r>
              <a:rPr lang="en-US" sz="4000" dirty="0" smtClean="0"/>
              <a:t>ELEVATOR PITCH HR TIMA </a:t>
            </a:r>
            <a:endParaRPr lang="en-US" sz="4000" dirty="0"/>
          </a:p>
        </p:txBody>
      </p:sp>
      <p:sp>
        <p:nvSpPr>
          <p:cNvPr id="6" name="Subtitle 5"/>
          <p:cNvSpPr>
            <a:spLocks noGrp="1"/>
          </p:cNvSpPr>
          <p:nvPr>
            <p:ph type="subTitle" idx="1"/>
          </p:nvPr>
        </p:nvSpPr>
        <p:spPr/>
        <p:txBody>
          <a:bodyPr/>
          <a:lstStyle/>
          <a:p>
            <a:endParaRPr lang="en-US" dirty="0" smtClean="0"/>
          </a:p>
          <a:p>
            <a:r>
              <a:rPr lang="en-US" dirty="0" smtClean="0">
                <a:hlinkClick r:id="rId2"/>
              </a:rPr>
              <a:t>https</a:t>
            </a:r>
            <a:r>
              <a:rPr lang="en-US" dirty="0">
                <a:hlinkClick r:id="rId2"/>
              </a:rPr>
              <a:t>://</a:t>
            </a:r>
            <a:r>
              <a:rPr lang="en-US" dirty="0" err="1">
                <a:hlinkClick r:id="rId2"/>
              </a:rPr>
              <a:t>spark.adobe.com</a:t>
            </a:r>
            <a:r>
              <a:rPr lang="en-US" dirty="0">
                <a:hlinkClick r:id="rId2"/>
              </a:rPr>
              <a:t>/page/2kjr3/</a:t>
            </a:r>
            <a:endParaRPr lang="en-US" dirty="0"/>
          </a:p>
        </p:txBody>
      </p:sp>
    </p:spTree>
    <p:extLst>
      <p:ext uri="{BB962C8B-B14F-4D97-AF65-F5344CB8AC3E}">
        <p14:creationId xmlns:p14="http://schemas.microsoft.com/office/powerpoint/2010/main" val="489616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PITANJE</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smtClean="0"/>
              <a:t>VIDITE LI BUDUĆNOST/PROSTOR/ KORIST U SURADNJI NASTAVNIKA I INFORMATIČKOG SEKTORA U SMISLU RAZVIJANJA OBRAZOVNIH APLIKACIJA U HRVATSKOJ?</a:t>
            </a:r>
            <a:endParaRPr lang="en-US" sz="2800" dirty="0"/>
          </a:p>
        </p:txBody>
      </p:sp>
    </p:spTree>
    <p:extLst>
      <p:ext uri="{BB962C8B-B14F-4D97-AF65-F5344CB8AC3E}">
        <p14:creationId xmlns:p14="http://schemas.microsoft.com/office/powerpoint/2010/main" val="1438878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orisnik\AppData\Local\Temp\ima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2298"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8549640" y="685800"/>
            <a:ext cx="3337560" cy="4038600"/>
          </a:xfrm>
        </p:spPr>
        <p:txBody>
          <a:bodyPr>
            <a:normAutofit fontScale="90000"/>
          </a:bodyPr>
          <a:lstStyle/>
          <a:p>
            <a:pPr algn="ctr"/>
            <a:r>
              <a:rPr lang="en-US" sz="4400" dirty="0" smtClean="0"/>
              <a:t>KRATAK PREGLED POBJEDNIČKE IDEJE I RAZVIJENE</a:t>
            </a:r>
            <a:br>
              <a:rPr lang="en-US" sz="4400" dirty="0" smtClean="0"/>
            </a:br>
            <a:r>
              <a:rPr lang="en-US" sz="4400" dirty="0" smtClean="0"/>
              <a:t>APLIKACIJE</a:t>
            </a:r>
            <a:br>
              <a:rPr lang="en-US" sz="4400" dirty="0" smtClean="0"/>
            </a:br>
            <a:endParaRPr lang="en-US" sz="4400" dirty="0"/>
          </a:p>
        </p:txBody>
      </p:sp>
    </p:spTree>
    <p:extLst>
      <p:ext uri="{BB962C8B-B14F-4D97-AF65-F5344CB8AC3E}">
        <p14:creationId xmlns:p14="http://schemas.microsoft.com/office/powerpoint/2010/main" val="1248535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84632"/>
            <a:ext cx="9909048" cy="785368"/>
          </a:xfrm>
        </p:spPr>
        <p:txBody>
          <a:bodyPr>
            <a:normAutofit fontScale="90000"/>
          </a:bodyPr>
          <a:lstStyle/>
          <a:p>
            <a:r>
              <a:rPr lang="hr-HR" dirty="0" smtClean="0"/>
              <a:t>    Projekt 			odabir  teme</a:t>
            </a:r>
            <a:endParaRPr lang="hr-HR" dirty="0"/>
          </a:p>
        </p:txBody>
      </p:sp>
      <p:pic>
        <p:nvPicPr>
          <p:cNvPr id="1229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469562" y="1547369"/>
            <a:ext cx="3470245" cy="462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6763874" y="1547369"/>
            <a:ext cx="3470245" cy="462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797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ČITANJE  I PISANJE TEKSTA </a:t>
            </a:r>
            <a:endParaRPr lang="hr-HR" dirty="0"/>
          </a:p>
        </p:txBody>
      </p:sp>
      <p:pic>
        <p:nvPicPr>
          <p:cNvPr id="1126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54706" y="2193925"/>
            <a:ext cx="2985101" cy="397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249018" y="2193925"/>
            <a:ext cx="2985101" cy="397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7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77800"/>
            <a:ext cx="10137648" cy="889000"/>
          </a:xfrm>
        </p:spPr>
        <p:txBody>
          <a:bodyPr>
            <a:normAutofit fontScale="90000"/>
          </a:bodyPr>
          <a:lstStyle/>
          <a:p>
            <a:r>
              <a:rPr lang="hr-HR" dirty="0" smtClean="0"/>
              <a:t>       upute I savjeti za pisanje teksta</a:t>
            </a:r>
            <a:endParaRPr lang="hr-HR" dirty="0"/>
          </a:p>
        </p:txBody>
      </p:sp>
      <p:pic>
        <p:nvPicPr>
          <p:cNvPr id="614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585440" y="1701801"/>
            <a:ext cx="3354367" cy="447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879752" y="1701801"/>
            <a:ext cx="3354367" cy="447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452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0" y="457200"/>
            <a:ext cx="3073400" cy="4826000"/>
          </a:xfrm>
        </p:spPr>
        <p:txBody>
          <a:bodyPr>
            <a:normAutofit fontScale="90000"/>
          </a:bodyPr>
          <a:lstStyle/>
          <a:p>
            <a:r>
              <a:rPr lang="hr-HR" dirty="0" smtClean="0"/>
              <a:t>snimanje videa, konačni proizvod</a:t>
            </a:r>
            <a:br>
              <a:rPr lang="hr-HR" dirty="0" smtClean="0"/>
            </a:br>
            <a:r>
              <a:rPr lang="hr-HR" dirty="0" smtClean="0"/>
              <a:t/>
            </a:r>
            <a:br>
              <a:rPr lang="hr-HR" dirty="0" smtClean="0"/>
            </a:br>
            <a:r>
              <a:rPr lang="hr-HR" dirty="0" smtClean="0"/>
              <a:t>objava i dijeljenje projekta</a:t>
            </a:r>
            <a:br>
              <a:rPr lang="hr-HR" dirty="0" smtClean="0"/>
            </a:br>
            <a:r>
              <a:rPr lang="hr-HR" dirty="0"/>
              <a:t/>
            </a:r>
            <a:br>
              <a:rPr lang="hr-HR" dirty="0"/>
            </a:br>
            <a:r>
              <a:rPr lang="hr-HR" dirty="0" smtClean="0"/>
              <a:t>komunikacija s ostalim korisnicima</a:t>
            </a:r>
            <a:endParaRPr lang="hr-HR" dirty="0"/>
          </a:p>
        </p:txBody>
      </p:sp>
      <p:pic>
        <p:nvPicPr>
          <p:cNvPr id="5"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9016" b="19016"/>
          <a:stretch>
            <a:fillRect/>
          </a:stretch>
        </p:blipFill>
        <p:spPr bwMode="auto">
          <a:xfrm>
            <a:off x="0" y="32084"/>
            <a:ext cx="830374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285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PITANJA</a:t>
            </a:r>
            <a:endParaRPr lang="hr-HR" dirty="0"/>
          </a:p>
        </p:txBody>
      </p:sp>
      <p:sp>
        <p:nvSpPr>
          <p:cNvPr id="3" name="Content Placeholder 2"/>
          <p:cNvSpPr>
            <a:spLocks noGrp="1"/>
          </p:cNvSpPr>
          <p:nvPr>
            <p:ph idx="1"/>
          </p:nvPr>
        </p:nvSpPr>
        <p:spPr>
          <a:xfrm>
            <a:off x="1069848" y="1727200"/>
            <a:ext cx="10058400" cy="4445000"/>
          </a:xfrm>
        </p:spPr>
        <p:txBody>
          <a:bodyPr>
            <a:noAutofit/>
          </a:bodyPr>
          <a:lstStyle/>
          <a:p>
            <a:pPr marL="0" indent="0">
              <a:buNone/>
            </a:pPr>
            <a:r>
              <a:rPr lang="hr-HR" sz="2800" dirty="0" smtClean="0"/>
              <a:t>KOJE SU PO VAŠEM MIŠLJENJU DOBRE/ LOŠE STRANE PRIMJENE OVE ILI SLIČNIH MOBILNIH APLIKACIJA U </a:t>
            </a:r>
            <a:r>
              <a:rPr lang="hr-HR" sz="2800" dirty="0" smtClean="0"/>
              <a:t>NASTAVI?</a:t>
            </a:r>
          </a:p>
        </p:txBody>
      </p:sp>
    </p:spTree>
    <p:extLst>
      <p:ext uri="{BB962C8B-B14F-4D97-AF65-F5344CB8AC3E}">
        <p14:creationId xmlns:p14="http://schemas.microsoft.com/office/powerpoint/2010/main" val="1936861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1069848" y="484633"/>
            <a:ext cx="10058400" cy="5687568"/>
          </a:xfrm>
          <a:solidFill>
            <a:schemeClr val="bg1">
              <a:lumMod val="65000"/>
            </a:schemeClr>
          </a:solidFill>
        </p:spPr>
        <p:txBody>
          <a:bodyPr>
            <a:normAutofit/>
          </a:bodyPr>
          <a:lstStyle/>
          <a:p>
            <a:pPr algn="just"/>
            <a:endParaRPr lang="en-US" sz="3600" dirty="0" smtClean="0">
              <a:solidFill>
                <a:schemeClr val="bg1"/>
              </a:solidFill>
            </a:endParaRPr>
          </a:p>
          <a:p>
            <a:pPr marL="0" indent="0" algn="just">
              <a:buNone/>
            </a:pPr>
            <a:endParaRPr lang="en-US" sz="3200" b="1" dirty="0" smtClean="0">
              <a:solidFill>
                <a:schemeClr val="bg1"/>
              </a:solidFill>
            </a:endParaRPr>
          </a:p>
          <a:p>
            <a:pPr marL="0" indent="0" algn="just">
              <a:buNone/>
            </a:pPr>
            <a:r>
              <a:rPr lang="en-US" sz="3200" b="1" dirty="0" smtClean="0"/>
              <a:t>What </a:t>
            </a:r>
            <a:r>
              <a:rPr lang="en-US" sz="3200" b="1" dirty="0"/>
              <a:t>happens to learning </a:t>
            </a:r>
            <a:r>
              <a:rPr lang="en-US" sz="3200" b="1" dirty="0">
                <a:solidFill>
                  <a:schemeClr val="bg1"/>
                </a:solidFill>
              </a:rPr>
              <a:t>when we move from the </a:t>
            </a:r>
            <a:r>
              <a:rPr lang="en-US" sz="3200" b="1" dirty="0" smtClean="0"/>
              <a:t>stable </a:t>
            </a:r>
            <a:r>
              <a:rPr lang="en-US" sz="3200" b="1" dirty="0"/>
              <a:t>infrastructure </a:t>
            </a:r>
            <a:r>
              <a:rPr lang="en-US" sz="3200" b="1" dirty="0">
                <a:solidFill>
                  <a:schemeClr val="bg1"/>
                </a:solidFill>
              </a:rPr>
              <a:t>of the twentieth century to the </a:t>
            </a:r>
            <a:r>
              <a:rPr lang="en-US" sz="3200" b="1" dirty="0" smtClean="0"/>
              <a:t>fluid </a:t>
            </a:r>
            <a:r>
              <a:rPr lang="en-US" sz="3200" b="1" dirty="0"/>
              <a:t>infrastructure </a:t>
            </a:r>
            <a:r>
              <a:rPr lang="en-US" sz="3200" b="1" dirty="0">
                <a:solidFill>
                  <a:schemeClr val="bg1"/>
                </a:solidFill>
              </a:rPr>
              <a:t>of the </a:t>
            </a:r>
            <a:r>
              <a:rPr lang="en-US" sz="3200" b="1" dirty="0" smtClean="0">
                <a:solidFill>
                  <a:schemeClr val="bg1"/>
                </a:solidFill>
              </a:rPr>
              <a:t>twenty-first </a:t>
            </a:r>
            <a:r>
              <a:rPr lang="en-US" sz="3200" b="1" dirty="0">
                <a:solidFill>
                  <a:schemeClr val="bg1"/>
                </a:solidFill>
              </a:rPr>
              <a:t>century, where technology is constantly creating and responding to </a:t>
            </a:r>
            <a:r>
              <a:rPr lang="en-US" sz="3200" b="1" dirty="0" smtClean="0">
                <a:solidFill>
                  <a:schemeClr val="bg1"/>
                </a:solidFill>
              </a:rPr>
              <a:t>change?</a:t>
            </a:r>
          </a:p>
          <a:p>
            <a:pPr marL="0" indent="0" algn="r">
              <a:buNone/>
            </a:pPr>
            <a:endParaRPr lang="en-US" sz="3200" i="1" dirty="0" smtClean="0"/>
          </a:p>
          <a:p>
            <a:pPr marL="0" indent="0" algn="r">
              <a:buNone/>
            </a:pPr>
            <a:r>
              <a:rPr lang="en-US" sz="3200" i="1" dirty="0" smtClean="0"/>
              <a:t>A </a:t>
            </a:r>
            <a:r>
              <a:rPr lang="en-US" sz="3200" i="1" dirty="0"/>
              <a:t>New Culture of Learning </a:t>
            </a:r>
            <a:endParaRPr lang="en-US" sz="3200" i="1" dirty="0" smtClean="0"/>
          </a:p>
          <a:p>
            <a:pPr marL="0" indent="0" algn="r">
              <a:buNone/>
            </a:pPr>
            <a:r>
              <a:rPr lang="en-US" sz="3200" b="1" i="1" dirty="0" smtClean="0"/>
              <a:t>Douglas </a:t>
            </a:r>
            <a:r>
              <a:rPr lang="en-US" sz="3200" b="1" i="1" dirty="0"/>
              <a:t>Thomas </a:t>
            </a:r>
            <a:r>
              <a:rPr lang="en-US" sz="3200" b="1" i="1" dirty="0" smtClean="0"/>
              <a:t>&amp; </a:t>
            </a:r>
            <a:r>
              <a:rPr lang="en-US" sz="3200" b="1" i="1" dirty="0"/>
              <a:t>John </a:t>
            </a:r>
            <a:r>
              <a:rPr lang="en-US" sz="3200" b="1" i="1" dirty="0" err="1"/>
              <a:t>Seely</a:t>
            </a:r>
            <a:r>
              <a:rPr lang="en-US" sz="3200" b="1" i="1" dirty="0"/>
              <a:t> Brown </a:t>
            </a:r>
            <a:endParaRPr lang="en-US" sz="3200" i="1" dirty="0"/>
          </a:p>
          <a:p>
            <a:pPr marL="0" indent="0" algn="just">
              <a:buNone/>
            </a:pPr>
            <a:endParaRPr lang="en-US" sz="3200" b="1" dirty="0" smtClean="0">
              <a:solidFill>
                <a:schemeClr val="bg1"/>
              </a:solidFill>
            </a:endParaRPr>
          </a:p>
          <a:p>
            <a:pPr marL="0" indent="0">
              <a:buNone/>
            </a:pPr>
            <a:endParaRPr lang="en-US" sz="3200" b="1" dirty="0" smtClean="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1186352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179882"/>
            <a:ext cx="3200400" cy="1801318"/>
          </a:xfrm>
        </p:spPr>
        <p:txBody>
          <a:bodyPr>
            <a:normAutofit/>
          </a:bodyPr>
          <a:lstStyle/>
          <a:p>
            <a:r>
              <a:rPr lang="hr-HR" sz="3600" dirty="0" smtClean="0"/>
              <a:t>NAJVAŽNIJI ISHODI LEARNATHONA</a:t>
            </a:r>
            <a:endParaRPr lang="en-US" sz="36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9637" r="9637"/>
          <a:stretch>
            <a:fillRect/>
          </a:stretch>
        </p:blipFill>
        <p:spPr>
          <a:xfrm>
            <a:off x="-16042" y="-16042"/>
            <a:ext cx="8303740" cy="6858000"/>
          </a:xfrm>
        </p:spPr>
      </p:pic>
      <p:sp>
        <p:nvSpPr>
          <p:cNvPr id="4" name="Text Placeholder 3"/>
          <p:cNvSpPr>
            <a:spLocks noGrp="1"/>
          </p:cNvSpPr>
          <p:nvPr>
            <p:ph type="body" sz="half" idx="2"/>
          </p:nvPr>
        </p:nvSpPr>
        <p:spPr>
          <a:xfrm>
            <a:off x="8549640" y="2423160"/>
            <a:ext cx="3200400" cy="3718560"/>
          </a:xfrm>
        </p:spPr>
        <p:txBody>
          <a:bodyPr>
            <a:normAutofit fontScale="92500" lnSpcReduction="10000"/>
          </a:bodyPr>
          <a:lstStyle/>
          <a:p>
            <a:r>
              <a:rPr lang="en-US" sz="2800" b="1" dirty="0" smtClean="0"/>
              <a:t>PROCES:</a:t>
            </a:r>
          </a:p>
          <a:p>
            <a:r>
              <a:rPr lang="hr-HR" sz="2800" b="1" dirty="0" smtClean="0"/>
              <a:t>ULAZNE INFORMACIJE</a:t>
            </a:r>
            <a:endParaRPr lang="en-US" sz="2800" b="1" dirty="0" smtClean="0"/>
          </a:p>
          <a:p>
            <a:r>
              <a:rPr lang="hr-HR" sz="2800" b="1" dirty="0" smtClean="0"/>
              <a:t>OKVIR</a:t>
            </a:r>
            <a:endParaRPr lang="en-US" sz="2800" b="1" dirty="0"/>
          </a:p>
          <a:p>
            <a:r>
              <a:rPr lang="en-US" sz="2800" b="1" dirty="0" smtClean="0"/>
              <a:t>MENTOR</a:t>
            </a:r>
            <a:r>
              <a:rPr lang="hr-HR" sz="2800" b="1" dirty="0" smtClean="0"/>
              <a:t>I</a:t>
            </a:r>
            <a:endParaRPr lang="en-US" sz="2800" b="1" dirty="0" smtClean="0"/>
          </a:p>
          <a:p>
            <a:r>
              <a:rPr lang="hr-HR" sz="2800" b="1" dirty="0" smtClean="0"/>
              <a:t>PROSTOR ZA RAZVIJANJE</a:t>
            </a:r>
            <a:endParaRPr lang="en-US" sz="2800" b="1" dirty="0"/>
          </a:p>
          <a:p>
            <a:r>
              <a:rPr lang="hr-HR" sz="2800" b="1" dirty="0" smtClean="0"/>
              <a:t>KREATIVNOST</a:t>
            </a:r>
            <a:endParaRPr lang="en-US" sz="2800" b="1" dirty="0"/>
          </a:p>
          <a:p>
            <a:endParaRPr lang="en-US" sz="2800" dirty="0"/>
          </a:p>
        </p:txBody>
      </p:sp>
    </p:spTree>
    <p:extLst>
      <p:ext uri="{BB962C8B-B14F-4D97-AF65-F5344CB8AC3E}">
        <p14:creationId xmlns:p14="http://schemas.microsoft.com/office/powerpoint/2010/main" val="681331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2400" y="800100"/>
            <a:ext cx="5753100" cy="646331"/>
          </a:xfrm>
          <a:prstGeom prst="rect">
            <a:avLst/>
          </a:prstGeom>
          <a:noFill/>
        </p:spPr>
        <p:txBody>
          <a:bodyPr wrap="square" rtlCol="0">
            <a:spAutoFit/>
          </a:bodyPr>
          <a:lstStyle/>
          <a:p>
            <a:endParaRPr lang="hr-HR" dirty="0">
              <a:hlinkClick r:id="rId2"/>
            </a:endParaRPr>
          </a:p>
          <a:p>
            <a:r>
              <a:rPr lang="en-US" dirty="0">
                <a:hlinkClick r:id="rId2"/>
              </a:rPr>
              <a:t>https://</a:t>
            </a:r>
            <a:r>
              <a:rPr lang="en-US" dirty="0" err="1">
                <a:hlinkClick r:id="rId2"/>
              </a:rPr>
              <a:t>spiral.ac</a:t>
            </a:r>
            <a:r>
              <a:rPr lang="en-US" dirty="0">
                <a:hlinkClick r:id="rId2"/>
              </a:rPr>
              <a:t>/teacher/apps/view/480136</a:t>
            </a:r>
            <a:endParaRPr lang="hr-HR" dirty="0"/>
          </a:p>
        </p:txBody>
      </p:sp>
      <p:sp>
        <p:nvSpPr>
          <p:cNvPr id="12" name="Title 11"/>
          <p:cNvSpPr>
            <a:spLocks noGrp="1"/>
          </p:cNvSpPr>
          <p:nvPr>
            <p:ph type="title"/>
          </p:nvPr>
        </p:nvSpPr>
        <p:spPr/>
        <p:txBody>
          <a:bodyPr/>
          <a:lstStyle/>
          <a:p>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2423" y="0"/>
            <a:ext cx="7591277" cy="5705475"/>
          </a:xfrm>
        </p:spPr>
      </p:pic>
      <p:sp>
        <p:nvSpPr>
          <p:cNvPr id="13" name="Text Placeholder 12"/>
          <p:cNvSpPr>
            <a:spLocks noGrp="1"/>
          </p:cNvSpPr>
          <p:nvPr>
            <p:ph type="body" sz="half" idx="2"/>
          </p:nvPr>
        </p:nvSpPr>
        <p:spPr/>
        <p:txBody>
          <a:bodyPr/>
          <a:lstStyle/>
          <a:p>
            <a:endParaRPr lang="hr-HR" dirty="0"/>
          </a:p>
          <a:p>
            <a:r>
              <a:rPr lang="en-US" dirty="0">
                <a:hlinkClick r:id="rId2"/>
              </a:rPr>
              <a:t>https://</a:t>
            </a:r>
            <a:r>
              <a:rPr lang="en-US" dirty="0" err="1">
                <a:hlinkClick r:id="rId2"/>
              </a:rPr>
              <a:t>spiral.ac</a:t>
            </a:r>
            <a:r>
              <a:rPr lang="en-US" dirty="0">
                <a:hlinkClick r:id="rId2"/>
              </a:rPr>
              <a:t>/teacher/apps/view/480136</a:t>
            </a:r>
            <a:endParaRPr lang="hr-HR" dirty="0"/>
          </a:p>
        </p:txBody>
      </p:sp>
    </p:spTree>
    <p:extLst>
      <p:ext uri="{BB962C8B-B14F-4D97-AF65-F5344CB8AC3E}">
        <p14:creationId xmlns:p14="http://schemas.microsoft.com/office/powerpoint/2010/main" val="1139172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ext Placeholder 5"/>
          <p:cNvSpPr>
            <a:spLocks noGrp="1"/>
          </p:cNvSpPr>
          <p:nvPr>
            <p:ph type="body" orient="vert" idx="1"/>
          </p:nvPr>
        </p:nvSpPr>
        <p:spPr>
          <a:xfrm>
            <a:off x="275389" y="159752"/>
            <a:ext cx="11573711" cy="6545847"/>
          </a:xfrm>
          <a:solidFill>
            <a:schemeClr val="bg1">
              <a:lumMod val="65000"/>
            </a:schemeClr>
          </a:solidFill>
        </p:spPr>
        <p:txBody>
          <a:bodyPr vert="horz">
            <a:noAutofit/>
          </a:bodyPr>
          <a:lstStyle/>
          <a:p>
            <a:endParaRPr lang="en-US" sz="2800" dirty="0" smtClean="0">
              <a:solidFill>
                <a:schemeClr val="bg1"/>
              </a:solidFill>
            </a:endParaRPr>
          </a:p>
          <a:p>
            <a:endParaRPr lang="en-US" sz="2800" dirty="0">
              <a:solidFill>
                <a:schemeClr val="bg1"/>
              </a:solidFill>
            </a:endParaRPr>
          </a:p>
          <a:p>
            <a:endParaRPr lang="en-US" sz="2800" dirty="0" smtClean="0">
              <a:solidFill>
                <a:schemeClr val="bg1"/>
              </a:solidFill>
            </a:endParaRPr>
          </a:p>
          <a:p>
            <a:pPr marL="274320" lvl="1" indent="0" algn="just">
              <a:buNone/>
            </a:pPr>
            <a:r>
              <a:rPr lang="en-US" sz="2800" b="1" dirty="0" smtClean="0"/>
              <a:t>The </a:t>
            </a:r>
            <a:r>
              <a:rPr lang="en-US" sz="2800" b="1" dirty="0"/>
              <a:t>new culture of learning </a:t>
            </a:r>
            <a:r>
              <a:rPr lang="en-US" sz="2800" b="1" dirty="0">
                <a:solidFill>
                  <a:schemeClr val="bg1"/>
                </a:solidFill>
              </a:rPr>
              <a:t>actually comprises two elements. </a:t>
            </a:r>
            <a:endParaRPr lang="en-US" sz="2800" b="1" dirty="0" smtClean="0">
              <a:solidFill>
                <a:schemeClr val="bg1"/>
              </a:solidFill>
            </a:endParaRPr>
          </a:p>
          <a:p>
            <a:pPr marL="274320" lvl="1" indent="0" algn="just">
              <a:buNone/>
            </a:pPr>
            <a:r>
              <a:rPr lang="en-US" sz="2800" b="1" dirty="0" smtClean="0">
                <a:solidFill>
                  <a:schemeClr val="bg1"/>
                </a:solidFill>
              </a:rPr>
              <a:t>The </a:t>
            </a:r>
            <a:r>
              <a:rPr lang="en-US" sz="2800" b="1" dirty="0">
                <a:solidFill>
                  <a:schemeClr val="bg1"/>
                </a:solidFill>
              </a:rPr>
              <a:t>first is a </a:t>
            </a:r>
            <a:r>
              <a:rPr lang="en-US" sz="2800" b="1" dirty="0"/>
              <a:t>massive information network </a:t>
            </a:r>
            <a:r>
              <a:rPr lang="en-US" sz="2800" b="1" dirty="0">
                <a:solidFill>
                  <a:schemeClr val="bg1"/>
                </a:solidFill>
              </a:rPr>
              <a:t>that provides almost </a:t>
            </a:r>
            <a:r>
              <a:rPr lang="en-US" sz="2800" b="1" dirty="0" smtClean="0">
                <a:solidFill>
                  <a:schemeClr val="bg1"/>
                </a:solidFill>
              </a:rPr>
              <a:t>unlimited </a:t>
            </a:r>
            <a:r>
              <a:rPr lang="en-US" sz="2800" b="1" dirty="0">
                <a:solidFill>
                  <a:schemeClr val="bg1"/>
                </a:solidFill>
              </a:rPr>
              <a:t>access and resources to learn about anything. </a:t>
            </a:r>
            <a:endParaRPr lang="en-US" sz="2800" b="1" dirty="0" smtClean="0">
              <a:solidFill>
                <a:schemeClr val="bg1"/>
              </a:solidFill>
            </a:endParaRPr>
          </a:p>
          <a:p>
            <a:pPr marL="274320" lvl="1" indent="0" algn="just">
              <a:buNone/>
            </a:pPr>
            <a:r>
              <a:rPr lang="en-US" sz="2800" b="1" dirty="0" smtClean="0">
                <a:solidFill>
                  <a:schemeClr val="bg1"/>
                </a:solidFill>
              </a:rPr>
              <a:t>The </a:t>
            </a:r>
            <a:r>
              <a:rPr lang="en-US" sz="2800" b="1" dirty="0">
                <a:solidFill>
                  <a:schemeClr val="bg1"/>
                </a:solidFill>
              </a:rPr>
              <a:t>second is a bounded and </a:t>
            </a:r>
            <a:r>
              <a:rPr lang="en-US" sz="2800" b="1" dirty="0"/>
              <a:t>structured environment </a:t>
            </a:r>
            <a:r>
              <a:rPr lang="en-US" sz="2800" b="1" dirty="0">
                <a:solidFill>
                  <a:schemeClr val="bg1"/>
                </a:solidFill>
              </a:rPr>
              <a:t>that </a:t>
            </a:r>
            <a:endParaRPr lang="en-US" sz="2800" b="1" dirty="0" smtClean="0">
              <a:solidFill>
                <a:schemeClr val="bg1"/>
              </a:solidFill>
            </a:endParaRPr>
          </a:p>
          <a:p>
            <a:pPr marL="274320" lvl="1" indent="0" algn="just">
              <a:buNone/>
            </a:pPr>
            <a:r>
              <a:rPr lang="en-US" sz="2800" b="1" dirty="0" smtClean="0">
                <a:solidFill>
                  <a:schemeClr val="bg1"/>
                </a:solidFill>
              </a:rPr>
              <a:t>allows </a:t>
            </a:r>
            <a:r>
              <a:rPr lang="en-US" sz="2800" b="1" dirty="0">
                <a:solidFill>
                  <a:schemeClr val="bg1"/>
                </a:solidFill>
              </a:rPr>
              <a:t>for unlimited agency to build and experiment with </a:t>
            </a:r>
            <a:endParaRPr lang="en-US" sz="2800" b="1" dirty="0" smtClean="0">
              <a:solidFill>
                <a:schemeClr val="bg1"/>
              </a:solidFill>
            </a:endParaRPr>
          </a:p>
          <a:p>
            <a:pPr marL="274320" lvl="1" indent="0" algn="just">
              <a:buNone/>
            </a:pPr>
            <a:r>
              <a:rPr lang="en-US" sz="2800" b="1" dirty="0" smtClean="0">
                <a:solidFill>
                  <a:schemeClr val="bg1"/>
                </a:solidFill>
              </a:rPr>
              <a:t>things </a:t>
            </a:r>
            <a:r>
              <a:rPr lang="en-US" sz="2800" b="1" dirty="0">
                <a:solidFill>
                  <a:schemeClr val="bg1"/>
                </a:solidFill>
              </a:rPr>
              <a:t>within those boundaries. </a:t>
            </a:r>
            <a:endParaRPr lang="en-US" sz="2800" b="1" dirty="0" smtClean="0">
              <a:solidFill>
                <a:schemeClr val="bg1"/>
              </a:solidFill>
            </a:endParaRPr>
          </a:p>
          <a:p>
            <a:pPr marL="0" indent="0" algn="r">
              <a:buNone/>
            </a:pPr>
            <a:r>
              <a:rPr lang="en-US" sz="3200" i="1" dirty="0"/>
              <a:t>A New Culture of Learning </a:t>
            </a:r>
          </a:p>
          <a:p>
            <a:pPr marL="0" indent="0" algn="r">
              <a:buNone/>
            </a:pPr>
            <a:r>
              <a:rPr lang="en-US" sz="3200" b="1" i="1" dirty="0"/>
              <a:t>Douglas Thomas &amp; John </a:t>
            </a:r>
            <a:r>
              <a:rPr lang="en-US" sz="3200" b="1" i="1" dirty="0" err="1"/>
              <a:t>Seely</a:t>
            </a:r>
            <a:r>
              <a:rPr lang="en-US" sz="3200" b="1" i="1" dirty="0"/>
              <a:t> Brown </a:t>
            </a:r>
            <a:endParaRPr lang="en-US" sz="3200" i="1" dirty="0"/>
          </a:p>
          <a:p>
            <a:pPr marL="274320" lvl="1" indent="0" algn="just">
              <a:buNone/>
            </a:pPr>
            <a:endParaRPr lang="en-US" sz="2800" b="1" dirty="0">
              <a:solidFill>
                <a:schemeClr val="bg1"/>
              </a:solidFill>
            </a:endParaRPr>
          </a:p>
          <a:p>
            <a:pPr algn="just"/>
            <a:endParaRPr lang="en-US" sz="3200" dirty="0">
              <a:solidFill>
                <a:schemeClr val="bg1"/>
              </a:solidFill>
            </a:endParaRPr>
          </a:p>
          <a:p>
            <a:endParaRPr lang="en-US" sz="2800" dirty="0">
              <a:solidFill>
                <a:schemeClr val="bg1"/>
              </a:solidFill>
            </a:endParaRPr>
          </a:p>
        </p:txBody>
      </p:sp>
      <p:sp>
        <p:nvSpPr>
          <p:cNvPr id="2" name="TextBox 1"/>
          <p:cNvSpPr txBox="1"/>
          <p:nvPr/>
        </p:nvSpPr>
        <p:spPr>
          <a:xfrm>
            <a:off x="1549400" y="-10668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1463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41080" y="1051560"/>
            <a:ext cx="3261360" cy="4114800"/>
          </a:xfrm>
        </p:spPr>
        <p:txBody>
          <a:bodyPr>
            <a:normAutofit/>
          </a:bodyPr>
          <a:lstStyle/>
          <a:p>
            <a:r>
              <a:rPr lang="hr-HR" dirty="0" smtClean="0"/>
              <a:t>TEHNOLOGIJA JE SAMO SREDSTVO,</a:t>
            </a:r>
            <a:r>
              <a:rPr lang="en-US" dirty="0" smtClean="0"/>
              <a:t/>
            </a:r>
            <a:br>
              <a:rPr lang="en-US" dirty="0" smtClean="0"/>
            </a:br>
            <a:r>
              <a:rPr lang="en-US" dirty="0" smtClean="0"/>
              <a:t>a</a:t>
            </a:r>
            <a:r>
              <a:rPr lang="hr-HR" dirty="0" smtClean="0"/>
              <a:t> KREATIVNOST </a:t>
            </a:r>
            <a:r>
              <a:rPr lang="en-US" dirty="0" smtClean="0"/>
              <a:t/>
            </a:r>
            <a:br>
              <a:rPr lang="en-US" dirty="0" smtClean="0"/>
            </a:br>
            <a:r>
              <a:rPr lang="hr-HR" dirty="0" smtClean="0"/>
              <a:t>STVARNI CILJ U SVIJETU OBRAZOVANJA SUTRAŠNJICE.</a:t>
            </a:r>
            <a:br>
              <a:rPr lang="hr-HR" dirty="0" smtClean="0"/>
            </a:b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1039" y="359229"/>
            <a:ext cx="8142513" cy="6106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5558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6" name="TextBox 5"/>
          <p:cNvSpPr txBox="1"/>
          <p:nvPr/>
        </p:nvSpPr>
        <p:spPr>
          <a:xfrm>
            <a:off x="182880" y="2331720"/>
            <a:ext cx="1493520" cy="2554545"/>
          </a:xfrm>
          <a:prstGeom prst="rect">
            <a:avLst/>
          </a:prstGeom>
          <a:noFill/>
        </p:spPr>
        <p:txBody>
          <a:bodyPr wrap="square" rtlCol="0">
            <a:spAutoFit/>
          </a:bodyPr>
          <a:lstStyle/>
          <a:p>
            <a:endParaRPr lang="hr-HR" sz="3200" dirty="0" smtClean="0"/>
          </a:p>
          <a:p>
            <a:r>
              <a:rPr lang="hr-HR" sz="3200" dirty="0" smtClean="0"/>
              <a:t>Irena,</a:t>
            </a:r>
          </a:p>
          <a:p>
            <a:r>
              <a:rPr lang="hr-HR" sz="3200" dirty="0" smtClean="0"/>
              <a:t>Ana</a:t>
            </a:r>
            <a:endParaRPr lang="en-US" sz="3200" dirty="0" smtClean="0"/>
          </a:p>
          <a:p>
            <a:r>
              <a:rPr lang="en-US" sz="3200" dirty="0" smtClean="0"/>
              <a:t>&amp;</a:t>
            </a:r>
          </a:p>
          <a:p>
            <a:r>
              <a:rPr lang="hr-HR" sz="3200" dirty="0" smtClean="0"/>
              <a:t>Hajdi</a:t>
            </a:r>
            <a:endParaRPr lang="en-US" sz="3200" dirty="0"/>
          </a:p>
        </p:txBody>
      </p:sp>
    </p:spTree>
    <p:extLst>
      <p:ext uri="{BB962C8B-B14F-4D97-AF65-F5344CB8AC3E}">
        <p14:creationId xmlns:p14="http://schemas.microsoft.com/office/powerpoint/2010/main" val="960864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49640" y="472440"/>
            <a:ext cx="3502152" cy="6385560"/>
          </a:xfrm>
        </p:spPr>
        <p:txBody>
          <a:bodyPr>
            <a:normAutofit fontScale="90000"/>
          </a:bodyPr>
          <a:lstStyle/>
          <a:p>
            <a:r>
              <a:rPr lang="en-US" sz="3600" dirty="0" smtClean="0"/>
              <a:t/>
            </a:r>
            <a:br>
              <a:rPr lang="en-US" sz="3600" dirty="0" smtClean="0"/>
            </a:br>
            <a:r>
              <a:rPr lang="en-US" sz="3600" dirty="0" smtClean="0"/>
              <a:t>NATJECANJE</a:t>
            </a:r>
            <a:br>
              <a:rPr lang="en-US" sz="3600" dirty="0" smtClean="0"/>
            </a:br>
            <a:r>
              <a:rPr lang="en-US" sz="3600" dirty="0" smtClean="0"/>
              <a:t>BUDIMPEŠTA 2015</a:t>
            </a:r>
            <a:br>
              <a:rPr lang="en-US" sz="3600" dirty="0" smtClean="0"/>
            </a:br>
            <a:r>
              <a:rPr lang="en-US" sz="3600" dirty="0" smtClean="0"/>
              <a:t>RELO</a:t>
            </a:r>
            <a:br>
              <a:rPr lang="en-US" sz="3600" dirty="0" smtClean="0"/>
            </a:br>
            <a:r>
              <a:rPr lang="en-US" sz="3600" dirty="0" smtClean="0"/>
              <a:t>IATEFL HUNGARY</a:t>
            </a:r>
            <a:br>
              <a:rPr lang="en-US" sz="3600" dirty="0" smtClean="0"/>
            </a:br>
            <a:r>
              <a:rPr lang="en-US" sz="3600" dirty="0" smtClean="0"/>
              <a:t/>
            </a:r>
            <a:br>
              <a:rPr lang="en-US" sz="3600" dirty="0" smtClean="0"/>
            </a:br>
            <a:r>
              <a:rPr lang="en-US" sz="3600" b="0" i="1" dirty="0" smtClean="0"/>
              <a:t>RAZVOJ APLIKACIJE ZA UČENJE ENGLESKOG JEZIKA KOJA PODIŽE SVIJEST O NEKOJ OD GLOBALNIH I DRUŠTVENIH TEMA</a:t>
            </a:r>
            <a:br>
              <a:rPr lang="en-US" sz="3600" b="0" i="1" dirty="0" smtClean="0"/>
            </a:br>
            <a:r>
              <a:rPr lang="en-US" sz="3600" b="0" i="1" dirty="0" smtClean="0"/>
              <a:t>ILI PROBLEMU ZAGAĐENJA OKOLIŠA </a:t>
            </a:r>
            <a:br>
              <a:rPr lang="en-US" sz="3600" b="0" i="1" dirty="0" smtClean="0"/>
            </a:br>
            <a:r>
              <a:rPr lang="en-US" sz="3100" dirty="0" smtClean="0"/>
              <a:t/>
            </a:r>
            <a:br>
              <a:rPr lang="en-US" sz="3100" dirty="0" smtClean="0"/>
            </a:br>
            <a:r>
              <a:rPr lang="en-US" dirty="0" smtClean="0"/>
              <a:t/>
            </a:r>
            <a:br>
              <a:rPr lang="en-US" dirty="0" smtClean="0"/>
            </a:br>
            <a:endParaRPr lang="en-US" dirty="0"/>
          </a:p>
        </p:txBody>
      </p:sp>
      <p:pic>
        <p:nvPicPr>
          <p:cNvPr id="8" name="Picture 2"/>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5885" b="5885"/>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025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121920"/>
            <a:ext cx="3322320" cy="1524000"/>
          </a:xfrm>
        </p:spPr>
        <p:txBody>
          <a:bodyPr>
            <a:normAutofit/>
          </a:bodyPr>
          <a:lstStyle/>
          <a:p>
            <a:r>
              <a:rPr lang="hr-HR" dirty="0" smtClean="0"/>
              <a:t>ORGANIZACIJA I RASPORED DOGAĐANJA</a:t>
            </a:r>
            <a:endParaRPr lang="hr-HR" dirty="0"/>
          </a:p>
        </p:txBody>
      </p:sp>
      <p:sp>
        <p:nvSpPr>
          <p:cNvPr id="3" name="Content Placeholder 2"/>
          <p:cNvSpPr>
            <a:spLocks noGrp="1"/>
          </p:cNvSpPr>
          <p:nvPr>
            <p:ph type="body" sz="half" idx="2"/>
          </p:nvPr>
        </p:nvSpPr>
        <p:spPr>
          <a:xfrm>
            <a:off x="8427720" y="1645920"/>
            <a:ext cx="3690140" cy="4541520"/>
          </a:xfrm>
        </p:spPr>
        <p:txBody>
          <a:bodyPr>
            <a:noAutofit/>
          </a:bodyPr>
          <a:lstStyle/>
          <a:p>
            <a:pPr marL="0" indent="0" algn="ctr">
              <a:buNone/>
            </a:pPr>
            <a:r>
              <a:rPr lang="hr-HR" sz="2400" dirty="0" smtClean="0">
                <a:solidFill>
                  <a:schemeClr val="tx1"/>
                </a:solidFill>
              </a:rPr>
              <a:t>DAN 1 </a:t>
            </a:r>
          </a:p>
          <a:p>
            <a:r>
              <a:rPr lang="hr-HR" sz="2400" dirty="0" smtClean="0"/>
              <a:t>Ciljevi </a:t>
            </a:r>
            <a:r>
              <a:rPr lang="hr-HR" sz="2400" dirty="0" err="1" smtClean="0"/>
              <a:t>Learnathona</a:t>
            </a:r>
            <a:endParaRPr lang="hr-HR" sz="2400" dirty="0" smtClean="0"/>
          </a:p>
          <a:p>
            <a:r>
              <a:rPr lang="hr-HR" sz="2400" dirty="0" err="1" smtClean="0"/>
              <a:t>Teambuilding</a:t>
            </a:r>
            <a:r>
              <a:rPr lang="hr-HR" sz="2400" dirty="0" smtClean="0"/>
              <a:t> aktivnosti</a:t>
            </a:r>
          </a:p>
          <a:p>
            <a:r>
              <a:rPr lang="hr-HR" sz="2400" dirty="0" smtClean="0"/>
              <a:t>Predavanja mentora</a:t>
            </a:r>
            <a:endParaRPr lang="en-US" sz="2400" dirty="0" smtClean="0"/>
          </a:p>
          <a:p>
            <a:pPr marL="800100" lvl="1" indent="-342900">
              <a:buFont typeface="Arial" charset="0"/>
              <a:buChar char="•"/>
            </a:pPr>
            <a:r>
              <a:rPr lang="hr-HR" sz="2400" dirty="0" smtClean="0"/>
              <a:t>Najbolja iskustva u praksi, </a:t>
            </a:r>
          </a:p>
          <a:p>
            <a:pPr marL="800100" lvl="1" indent="-342900">
              <a:buFont typeface="Arial" charset="0"/>
              <a:buChar char="•"/>
            </a:pPr>
            <a:r>
              <a:rPr lang="hr-HR" sz="2400" dirty="0" smtClean="0"/>
              <a:t>Društvena odgovornost</a:t>
            </a:r>
            <a:r>
              <a:rPr lang="en-US" sz="2400" dirty="0" smtClean="0"/>
              <a:t>, </a:t>
            </a:r>
          </a:p>
          <a:p>
            <a:pPr marL="800100" lvl="1" indent="-342900">
              <a:buFont typeface="Arial" charset="0"/>
              <a:buChar char="•"/>
            </a:pPr>
            <a:r>
              <a:rPr lang="hr-HR" sz="2400" dirty="0" smtClean="0"/>
              <a:t>Scenarij zasnovan na priči,</a:t>
            </a:r>
          </a:p>
          <a:p>
            <a:pPr marL="800100" lvl="1" indent="-342900">
              <a:buFont typeface="Arial" charset="0"/>
              <a:buChar char="•"/>
            </a:pPr>
            <a:r>
              <a:rPr lang="hr-HR" sz="2400" dirty="0" err="1" smtClean="0"/>
              <a:t>Wireframe</a:t>
            </a:r>
            <a:r>
              <a:rPr lang="hr-HR" sz="2400" dirty="0" smtClean="0"/>
              <a:t> dizajn</a:t>
            </a:r>
            <a:endParaRPr lang="hr-HR" sz="2400" dirty="0"/>
          </a:p>
        </p:txBody>
      </p:sp>
      <p:sp>
        <p:nvSpPr>
          <p:cNvPr id="4" name="Picture Placeholder 3"/>
          <p:cNvSpPr>
            <a:spLocks noGrp="1"/>
          </p:cNvSpPr>
          <p:nvPr>
            <p:ph type="pic" idx="1"/>
          </p:nvPr>
        </p:nvSpPr>
        <p:spPr/>
      </p:sp>
      <p:pic>
        <p:nvPicPr>
          <p:cNvPr id="6" name="Picture Placeholder 4"/>
          <p:cNvPicPr>
            <a:picLocks noChangeAspect="1"/>
          </p:cNvPicPr>
          <p:nvPr/>
        </p:nvPicPr>
        <p:blipFill>
          <a:blip r:embed="rId3" cstate="print">
            <a:extLst>
              <a:ext uri="{28A0092B-C50C-407E-A947-70E740481C1C}">
                <a14:useLocalDpi xmlns:a14="http://schemas.microsoft.com/office/drawing/2010/main" val="0"/>
              </a:ext>
            </a:extLst>
          </a:blip>
          <a:srcRect l="4592" r="4592"/>
          <a:stretch>
            <a:fillRect/>
          </a:stretch>
        </p:blipFill>
        <p:spPr>
          <a:xfrm>
            <a:off x="0" y="0"/>
            <a:ext cx="8303740" cy="6858000"/>
          </a:xfrm>
          <a:prstGeom prst="rect">
            <a:avLst/>
          </a:prstGeom>
          <a:solidFill>
            <a:schemeClr val="tx2">
              <a:lumMod val="20000"/>
              <a:lumOff val="80000"/>
            </a:schemeClr>
          </a:solidFill>
        </p:spPr>
      </p:pic>
    </p:spTree>
    <p:extLst>
      <p:ext uri="{BB962C8B-B14F-4D97-AF65-F5344CB8AC3E}">
        <p14:creationId xmlns:p14="http://schemas.microsoft.com/office/powerpoint/2010/main" val="189331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49640" y="685800"/>
            <a:ext cx="3200400" cy="993098"/>
          </a:xfrm>
        </p:spPr>
        <p:txBody>
          <a:bodyPr/>
          <a:lstStyle/>
          <a:p>
            <a:r>
              <a:rPr lang="hr-HR" dirty="0" smtClean="0"/>
              <a:t>DAN </a:t>
            </a:r>
            <a:r>
              <a:rPr lang="en-US" dirty="0" smtClean="0"/>
              <a:t>2</a:t>
            </a:r>
            <a:r>
              <a:rPr lang="en-US" dirty="0"/>
              <a:t/>
            </a:r>
            <a:br>
              <a:rPr lang="en-US" dirty="0"/>
            </a:br>
            <a:endParaRPr lang="en-US" dirty="0"/>
          </a:p>
        </p:txBody>
      </p:sp>
      <p:sp>
        <p:nvSpPr>
          <p:cNvPr id="3" name="Content Placeholder 2"/>
          <p:cNvSpPr>
            <a:spLocks noGrp="1"/>
          </p:cNvSpPr>
          <p:nvPr>
            <p:ph type="body" sz="half" idx="2"/>
          </p:nvPr>
        </p:nvSpPr>
        <p:spPr>
          <a:xfrm>
            <a:off x="8549640" y="1234441"/>
            <a:ext cx="3444240" cy="4876799"/>
          </a:xfrm>
        </p:spPr>
        <p:txBody>
          <a:bodyPr>
            <a:normAutofit fontScale="32500" lnSpcReduction="20000"/>
          </a:bodyPr>
          <a:lstStyle/>
          <a:p>
            <a:r>
              <a:rPr lang="hr-HR" sz="7400" dirty="0" smtClean="0">
                <a:solidFill>
                  <a:schemeClr val="tx1"/>
                </a:solidFill>
              </a:rPr>
              <a:t>W</a:t>
            </a:r>
            <a:r>
              <a:rPr lang="en-US" sz="7400" dirty="0" err="1" smtClean="0">
                <a:solidFill>
                  <a:schemeClr val="tx1"/>
                </a:solidFill>
              </a:rPr>
              <a:t>ireframe</a:t>
            </a:r>
            <a:r>
              <a:rPr lang="en-US" sz="7400" dirty="0" smtClean="0">
                <a:solidFill>
                  <a:schemeClr val="tx1"/>
                </a:solidFill>
              </a:rPr>
              <a:t> </a:t>
            </a:r>
            <a:r>
              <a:rPr lang="en-US" sz="7400" dirty="0" err="1" smtClean="0">
                <a:solidFill>
                  <a:schemeClr val="tx1"/>
                </a:solidFill>
              </a:rPr>
              <a:t>radionica</a:t>
            </a:r>
            <a:endParaRPr lang="en-US" sz="7400" dirty="0" smtClean="0">
              <a:solidFill>
                <a:schemeClr val="tx1"/>
              </a:solidFill>
            </a:endParaRPr>
          </a:p>
          <a:p>
            <a:r>
              <a:rPr lang="hr-HR" sz="7400" dirty="0" smtClean="0">
                <a:solidFill>
                  <a:schemeClr val="tx1"/>
                </a:solidFill>
              </a:rPr>
              <a:t>Predavanja</a:t>
            </a:r>
            <a:r>
              <a:rPr lang="en-US" sz="7400" dirty="0" smtClean="0">
                <a:solidFill>
                  <a:schemeClr val="tx1"/>
                </a:solidFill>
              </a:rPr>
              <a:t>: </a:t>
            </a:r>
            <a:endParaRPr lang="hr-HR" sz="7400" dirty="0" smtClean="0">
              <a:solidFill>
                <a:schemeClr val="tx1"/>
              </a:solidFill>
            </a:endParaRPr>
          </a:p>
          <a:p>
            <a:r>
              <a:rPr lang="en-US" sz="7400" dirty="0" smtClean="0">
                <a:solidFill>
                  <a:schemeClr val="tx1"/>
                </a:solidFill>
              </a:rPr>
              <a:t>Elevator pitch </a:t>
            </a:r>
          </a:p>
          <a:p>
            <a:r>
              <a:rPr lang="en-US" sz="7400" dirty="0" err="1" smtClean="0">
                <a:solidFill>
                  <a:schemeClr val="tx1"/>
                </a:solidFill>
              </a:rPr>
              <a:t>Grafički</a:t>
            </a:r>
            <a:r>
              <a:rPr lang="en-US" sz="7400" dirty="0" smtClean="0">
                <a:solidFill>
                  <a:schemeClr val="tx1"/>
                </a:solidFill>
              </a:rPr>
              <a:t> </a:t>
            </a:r>
            <a:r>
              <a:rPr lang="en-US" sz="7400" dirty="0" err="1" smtClean="0">
                <a:solidFill>
                  <a:schemeClr val="tx1"/>
                </a:solidFill>
              </a:rPr>
              <a:t>dizajn</a:t>
            </a:r>
            <a:endParaRPr lang="en-US" sz="7400" dirty="0" smtClean="0">
              <a:solidFill>
                <a:schemeClr val="tx1"/>
              </a:solidFill>
            </a:endParaRPr>
          </a:p>
          <a:p>
            <a:r>
              <a:rPr lang="en-US" sz="7400" dirty="0" err="1" smtClean="0">
                <a:solidFill>
                  <a:schemeClr val="tx1"/>
                </a:solidFill>
              </a:rPr>
              <a:t>Zaštita</a:t>
            </a:r>
            <a:r>
              <a:rPr lang="en-US" sz="7400" dirty="0" smtClean="0">
                <a:solidFill>
                  <a:schemeClr val="tx1"/>
                </a:solidFill>
              </a:rPr>
              <a:t> </a:t>
            </a:r>
            <a:r>
              <a:rPr lang="en-US" sz="7400" dirty="0" err="1" smtClean="0">
                <a:solidFill>
                  <a:schemeClr val="tx1"/>
                </a:solidFill>
              </a:rPr>
              <a:t>okoliša</a:t>
            </a:r>
            <a:endParaRPr lang="en-US" sz="7400" dirty="0" smtClean="0">
              <a:solidFill>
                <a:schemeClr val="tx1"/>
              </a:solidFill>
            </a:endParaRPr>
          </a:p>
          <a:p>
            <a:endParaRPr lang="en-US" sz="7400" dirty="0" smtClean="0">
              <a:solidFill>
                <a:schemeClr val="tx1"/>
              </a:solidFill>
            </a:endParaRPr>
          </a:p>
          <a:p>
            <a:r>
              <a:rPr lang="hr-HR" sz="7400" dirty="0" smtClean="0">
                <a:solidFill>
                  <a:schemeClr val="tx1"/>
                </a:solidFill>
              </a:rPr>
              <a:t>Predstavljanje ideja drugim natjecateljima</a:t>
            </a:r>
            <a:endParaRPr lang="en-US" sz="7400" dirty="0" smtClean="0">
              <a:solidFill>
                <a:schemeClr val="tx1"/>
              </a:solidFill>
            </a:endParaRPr>
          </a:p>
          <a:p>
            <a:r>
              <a:rPr lang="en-US" sz="7400" dirty="0" smtClean="0">
                <a:solidFill>
                  <a:schemeClr val="tx1"/>
                </a:solidFill>
              </a:rPr>
              <a:t> </a:t>
            </a:r>
            <a:endParaRPr lang="hr-HR" dirty="0"/>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592" r="4592"/>
          <a:stretch>
            <a:fillRect/>
          </a:stretch>
        </p:blipFill>
        <p:spPr>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9340" y="0"/>
            <a:ext cx="3200400" cy="1737360"/>
          </a:xfrm>
        </p:spPr>
        <p:txBody>
          <a:bodyPr/>
          <a:lstStyle/>
          <a:p>
            <a:r>
              <a:rPr lang="hr-HR" dirty="0" smtClean="0"/>
              <a:t>DAN 3</a:t>
            </a:r>
            <a:endParaRPr lang="en-US" dirty="0"/>
          </a:p>
        </p:txBody>
      </p:sp>
      <p:pic>
        <p:nvPicPr>
          <p:cNvPr id="3075" name="Picture 3" descr="E:\My Documents\My Pictures\bUDAPEST\IMG_0440.JPG"/>
          <p:cNvPicPr>
            <a:picLocks noGrp="1" noChangeAspect="1" noChangeArrowheads="1"/>
          </p:cNvPicPr>
          <p:nvPr>
            <p:ph type="pic" idx="1"/>
          </p:nvPr>
        </p:nvPicPr>
        <p:blipFill>
          <a:blip r:embed="rId3" cstate="print"/>
          <a:srcRect t="19031" b="19031"/>
          <a:stretch>
            <a:fillRect/>
          </a:stretch>
        </p:blipFill>
        <p:spPr bwMode="auto">
          <a:prstGeom prst="rect">
            <a:avLst/>
          </a:prstGeom>
          <a:noFill/>
        </p:spPr>
      </p:pic>
      <p:sp>
        <p:nvSpPr>
          <p:cNvPr id="3" name="Content Placeholder 2"/>
          <p:cNvSpPr>
            <a:spLocks noGrp="1"/>
          </p:cNvSpPr>
          <p:nvPr>
            <p:ph type="body" sz="half" idx="2"/>
          </p:nvPr>
        </p:nvSpPr>
        <p:spPr>
          <a:xfrm>
            <a:off x="8303740" y="1737360"/>
            <a:ext cx="3370100" cy="3154680"/>
          </a:xfrm>
        </p:spPr>
        <p:txBody>
          <a:bodyPr>
            <a:noAutofit/>
          </a:bodyPr>
          <a:lstStyle/>
          <a:p>
            <a:r>
              <a:rPr lang="hr-HR" sz="3200" b="1" dirty="0" smtClean="0">
                <a:solidFill>
                  <a:schemeClr val="tx1"/>
                </a:solidFill>
              </a:rPr>
              <a:t>Rad uz stručno vodstvo mentora</a:t>
            </a:r>
          </a:p>
          <a:p>
            <a:r>
              <a:rPr lang="hr-HR" sz="3200" b="1" dirty="0" smtClean="0">
                <a:solidFill>
                  <a:schemeClr val="tx1"/>
                </a:solidFill>
              </a:rPr>
              <a:t>Razmjena iskustava:</a:t>
            </a:r>
            <a:endParaRPr lang="hr-HR" sz="3200" b="1" dirty="0">
              <a:solidFill>
                <a:schemeClr val="tx1"/>
              </a:solidFill>
            </a:endParaRPr>
          </a:p>
          <a:p>
            <a:r>
              <a:rPr lang="hr-HR" sz="3200" b="1" dirty="0" smtClean="0">
                <a:solidFill>
                  <a:schemeClr val="tx1"/>
                </a:solidFill>
              </a:rPr>
              <a:t>Izlaganje </a:t>
            </a:r>
            <a:r>
              <a:rPr lang="hr-HR" sz="3200" b="1" dirty="0" err="1" smtClean="0">
                <a:solidFill>
                  <a:schemeClr val="tx1"/>
                </a:solidFill>
              </a:rPr>
              <a:t>wireframe</a:t>
            </a:r>
            <a:r>
              <a:rPr lang="hr-HR" sz="3200" b="1" dirty="0" smtClean="0">
                <a:solidFill>
                  <a:schemeClr val="tx1"/>
                </a:solidFill>
              </a:rPr>
              <a:t>-a</a:t>
            </a:r>
            <a:endParaRPr lang="hr-HR" sz="3200" b="1" dirty="0">
              <a:solidFill>
                <a:schemeClr val="tx1"/>
              </a:solidFill>
            </a:endParaRPr>
          </a:p>
        </p:txBody>
      </p:sp>
    </p:spTree>
    <p:extLst>
      <p:ext uri="{BB962C8B-B14F-4D97-AF65-F5344CB8AC3E}">
        <p14:creationId xmlns:p14="http://schemas.microsoft.com/office/powerpoint/2010/main" val="3744567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289560"/>
            <a:ext cx="3200400" cy="1280160"/>
          </a:xfrm>
        </p:spPr>
        <p:txBody>
          <a:bodyPr/>
          <a:lstStyle/>
          <a:p>
            <a:r>
              <a:rPr lang="hr-HR" dirty="0" smtClean="0"/>
              <a:t>DAN  4</a:t>
            </a:r>
            <a:r>
              <a:rPr lang="hr-HR" dirty="0"/>
              <a:t/>
            </a:r>
            <a:br>
              <a:rPr lang="hr-HR" dirty="0"/>
            </a:br>
            <a:endParaRPr lang="en-US" dirty="0"/>
          </a:p>
        </p:txBody>
      </p:sp>
      <p:sp>
        <p:nvSpPr>
          <p:cNvPr id="3" name="Content Placeholder 2"/>
          <p:cNvSpPr>
            <a:spLocks noGrp="1"/>
          </p:cNvSpPr>
          <p:nvPr>
            <p:ph type="body" sz="half" idx="2"/>
          </p:nvPr>
        </p:nvSpPr>
        <p:spPr>
          <a:xfrm>
            <a:off x="8549640" y="1328057"/>
            <a:ext cx="3446300" cy="4386943"/>
          </a:xfrm>
        </p:spPr>
        <p:txBody>
          <a:bodyPr>
            <a:noAutofit/>
          </a:bodyPr>
          <a:lstStyle/>
          <a:p>
            <a:endParaRPr lang="hr-HR" sz="2800" b="1" dirty="0" smtClean="0">
              <a:solidFill>
                <a:schemeClr val="tx1"/>
              </a:solidFill>
            </a:endParaRPr>
          </a:p>
          <a:p>
            <a:r>
              <a:rPr lang="hr-HR" sz="2800" b="1" dirty="0" smtClean="0">
                <a:solidFill>
                  <a:schemeClr val="tx1"/>
                </a:solidFill>
              </a:rPr>
              <a:t>Rad uz vodstvo mentora</a:t>
            </a:r>
          </a:p>
          <a:p>
            <a:r>
              <a:rPr lang="hr-HR" sz="2800" b="1" dirty="0" smtClean="0">
                <a:solidFill>
                  <a:schemeClr val="tx1"/>
                </a:solidFill>
              </a:rPr>
              <a:t>Priprema dokumentacije uz pomoć   mentora</a:t>
            </a:r>
          </a:p>
          <a:p>
            <a:r>
              <a:rPr lang="hr-HR" sz="2800" b="1" dirty="0" smtClean="0">
                <a:solidFill>
                  <a:schemeClr val="tx1"/>
                </a:solidFill>
              </a:rPr>
              <a:t>Predstavljanje dokumentacije mentorima</a:t>
            </a:r>
            <a:endParaRPr lang="hr-HR" sz="2800" b="1" dirty="0">
              <a:solidFill>
                <a:schemeClr val="tx1"/>
              </a:solidFill>
            </a:endParaRPr>
          </a:p>
        </p:txBody>
      </p:sp>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770" r="4770"/>
          <a:stretch>
            <a:fillRect/>
          </a:stretch>
        </p:blipFill>
        <p:spPr>
          <a:prstGeom prst="rect">
            <a:avLst/>
          </a:prstGeom>
        </p:spPr>
      </p:pic>
    </p:spTree>
    <p:extLst>
      <p:ext uri="{BB962C8B-B14F-4D97-AF65-F5344CB8AC3E}">
        <p14:creationId xmlns:p14="http://schemas.microsoft.com/office/powerpoint/2010/main" val="2436511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49640" y="685800"/>
            <a:ext cx="3200400" cy="990600"/>
          </a:xfrm>
        </p:spPr>
        <p:txBody>
          <a:bodyPr/>
          <a:lstStyle/>
          <a:p>
            <a:r>
              <a:rPr lang="en-US" dirty="0" smtClean="0"/>
              <a:t>DAN </a:t>
            </a:r>
            <a:r>
              <a:rPr lang="en-US" dirty="0"/>
              <a:t>5 </a:t>
            </a:r>
            <a:br>
              <a:rPr lang="en-US" dirty="0"/>
            </a:br>
            <a:endParaRPr lang="en-US" dirty="0"/>
          </a:p>
        </p:txBody>
      </p:sp>
      <p:pic>
        <p:nvPicPr>
          <p:cNvPr id="5" name="Picture 2" descr="E:\My Documents\My Pictures\bUDAPEST\IMG_0488.JPG"/>
          <p:cNvPicPr>
            <a:picLocks noGrp="1" noChangeAspect="1" noChangeArrowheads="1"/>
          </p:cNvPicPr>
          <p:nvPr>
            <p:ph type="pic" idx="1"/>
          </p:nvPr>
        </p:nvPicPr>
        <p:blipFill>
          <a:blip r:embed="rId3" cstate="print"/>
          <a:srcRect l="4592" r="4592"/>
          <a:stretch>
            <a:fillRect/>
          </a:stretch>
        </p:blipFill>
        <p:spPr bwMode="auto">
          <a:prstGeom prst="rect">
            <a:avLst/>
          </a:prstGeom>
          <a:noFill/>
        </p:spPr>
      </p:pic>
      <p:sp>
        <p:nvSpPr>
          <p:cNvPr id="3" name="Content Placeholder 2"/>
          <p:cNvSpPr>
            <a:spLocks noGrp="1"/>
          </p:cNvSpPr>
          <p:nvPr>
            <p:ph type="body" sz="half" idx="2"/>
          </p:nvPr>
        </p:nvSpPr>
        <p:spPr>
          <a:xfrm>
            <a:off x="8549640" y="1676400"/>
            <a:ext cx="3200400" cy="4846320"/>
          </a:xfrm>
        </p:spPr>
        <p:txBody>
          <a:bodyPr>
            <a:normAutofit/>
          </a:bodyPr>
          <a:lstStyle/>
          <a:p>
            <a:r>
              <a:rPr lang="hr-HR" sz="2000" b="1" dirty="0" smtClean="0">
                <a:solidFill>
                  <a:schemeClr val="tx1"/>
                </a:solidFill>
              </a:rPr>
              <a:t>Uvježbavanje kratkih usmenih prezentacija</a:t>
            </a:r>
            <a:endParaRPr lang="en-US" sz="2000" b="1" dirty="0" smtClean="0">
              <a:solidFill>
                <a:schemeClr val="tx1"/>
              </a:solidFill>
            </a:endParaRPr>
          </a:p>
          <a:p>
            <a:r>
              <a:rPr lang="hr-HR" sz="2000" b="1" dirty="0" smtClean="0">
                <a:solidFill>
                  <a:schemeClr val="tx1"/>
                </a:solidFill>
              </a:rPr>
              <a:t>KRAJNJI ROK PREDAJE DOKUMENTACIJE</a:t>
            </a:r>
          </a:p>
          <a:p>
            <a:r>
              <a:rPr lang="hr-HR" sz="2000" b="1" dirty="0" smtClean="0">
                <a:solidFill>
                  <a:schemeClr val="tx1"/>
                </a:solidFill>
              </a:rPr>
              <a:t>IZLAGANJE I “LIVESTREAM” PREZENTACIJA PRED TIMOM STRUČNJAKA</a:t>
            </a:r>
          </a:p>
          <a:p>
            <a:r>
              <a:rPr lang="hr-HR" sz="2000" b="1" dirty="0" smtClean="0">
                <a:solidFill>
                  <a:schemeClr val="tx1"/>
                </a:solidFill>
              </a:rPr>
              <a:t>SVEČANA DODJELA NAGRADA</a:t>
            </a:r>
          </a:p>
          <a:p>
            <a:endParaRPr lang="hr-H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NAGRADA ZA</a:t>
            </a:r>
            <a:br>
              <a:rPr lang="hr-HR" dirty="0" smtClean="0"/>
            </a:br>
            <a:r>
              <a:rPr lang="hr-HR" dirty="0" smtClean="0"/>
              <a:t>TREĆE MJESTO</a:t>
            </a:r>
            <a:r>
              <a:rPr lang="hr-HR" dirty="0"/>
              <a:t/>
            </a:r>
            <a:br>
              <a:rPr lang="hr-HR" dirty="0"/>
            </a:br>
            <a:endParaRPr lang="hr-HR" dirty="0"/>
          </a:p>
        </p:txBody>
      </p:sp>
      <p:sp>
        <p:nvSpPr>
          <p:cNvPr id="3" name="Content Placeholder 2"/>
          <p:cNvSpPr>
            <a:spLocks noGrp="1"/>
          </p:cNvSpPr>
          <p:nvPr>
            <p:ph type="body" sz="half" idx="2"/>
          </p:nvPr>
        </p:nvSpPr>
        <p:spPr/>
        <p:txBody>
          <a:bodyPr>
            <a:normAutofit lnSpcReduction="10000"/>
          </a:bodyPr>
          <a:lstStyle/>
          <a:p>
            <a:pPr marL="0" indent="0">
              <a:buNone/>
            </a:pPr>
            <a:r>
              <a:rPr lang="hr-HR" sz="2000" dirty="0" smtClean="0"/>
              <a:t>Naš Elevator pitch</a:t>
            </a:r>
          </a:p>
          <a:p>
            <a:pPr marL="0" indent="0">
              <a:buNone/>
            </a:pPr>
            <a:r>
              <a:rPr lang="hr-HR" sz="2000" dirty="0">
                <a:hlinkClick r:id="rId3"/>
              </a:rPr>
              <a:t>https://</a:t>
            </a:r>
            <a:r>
              <a:rPr lang="hr-HR" sz="2000" dirty="0" smtClean="0">
                <a:hlinkClick r:id="rId3"/>
              </a:rPr>
              <a:t>docs.google.com/document/d/140WLXWEE0YnBqAnquN5HtHqEaAWMD15a5kDwCmfFrck/edit</a:t>
            </a:r>
            <a:endParaRPr lang="hr-HR" sz="2000" dirty="0" smtClean="0"/>
          </a:p>
          <a:p>
            <a:pPr marL="0" indent="0">
              <a:buNone/>
            </a:pPr>
            <a:r>
              <a:rPr lang="hr-HR" sz="2000" dirty="0" smtClean="0"/>
              <a:t>Naš </a:t>
            </a:r>
            <a:r>
              <a:rPr lang="hr-HR" sz="2000" dirty="0" err="1" smtClean="0"/>
              <a:t>wireframe</a:t>
            </a:r>
            <a:endParaRPr lang="hr-HR" sz="2000" dirty="0" smtClean="0"/>
          </a:p>
          <a:p>
            <a:pPr marL="0" indent="0">
              <a:buNone/>
            </a:pPr>
            <a:r>
              <a:rPr lang="hr-HR" sz="2000" dirty="0"/>
              <a:t>https://drive.google.com/drive/folders/0B0hrUj3491m0SDU1cjE0cTFlLXM</a:t>
            </a:r>
            <a:endParaRPr lang="hr-HR" sz="2000" dirty="0" smtClean="0"/>
          </a:p>
          <a:p>
            <a:pPr marL="0" indent="0">
              <a:buNone/>
            </a:pPr>
            <a:endParaRPr lang="hr-HR" dirty="0"/>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4592" r="4592"/>
          <a:stretch>
            <a:fillRect/>
          </a:stretch>
        </p:blipFill>
        <p:spPr>
          <a:prstGeom prst="rect">
            <a:avLst/>
          </a:prstGeom>
        </p:spPr>
      </p:pic>
    </p:spTree>
    <p:extLst>
      <p:ext uri="{BB962C8B-B14F-4D97-AF65-F5344CB8AC3E}">
        <p14:creationId xmlns:p14="http://schemas.microsoft.com/office/powerpoint/2010/main" val="2900758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Holzart</Template>
  <TotalTime>1803</TotalTime>
  <Words>1343</Words>
  <Application>Microsoft Macintosh PowerPoint</Application>
  <PresentationFormat>Widescreen</PresentationFormat>
  <Paragraphs>187</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Rockwell</vt:lpstr>
      <vt:lpstr>Rockwell Condensed</vt:lpstr>
      <vt:lpstr>Rockwell Extra Bold</vt:lpstr>
      <vt:lpstr>Wingdings</vt:lpstr>
      <vt:lpstr>Arial</vt:lpstr>
      <vt:lpstr>Wood Type</vt:lpstr>
      <vt:lpstr>Learnathon -  UČENJE 21. STOLJEĆA</vt:lpstr>
      <vt:lpstr>PowerPoint Presentation</vt:lpstr>
      <vt:lpstr> NATJECANJE BUDIMPEŠTA 2015 RELO IATEFL HUNGARY  RAZVOJ APLIKACIJE ZA UČENJE ENGLESKOG JEZIKA KOJA PODIŽE SVIJEST O NEKOJ OD GLOBALNIH I DRUŠTVENIH TEMA ILI PROBLEMU ZAGAĐENJA OKOLIŠA    </vt:lpstr>
      <vt:lpstr>ORGANIZACIJA I RASPORED DOGAĐANJA</vt:lpstr>
      <vt:lpstr>DAN 2 </vt:lpstr>
      <vt:lpstr>DAN 3</vt:lpstr>
      <vt:lpstr>DAN  4 </vt:lpstr>
      <vt:lpstr>DAN 5  </vt:lpstr>
      <vt:lpstr>NAGRADA ZA TREĆE MJESTO </vt:lpstr>
      <vt:lpstr>LEARNATHON BUDAPEST 2015</vt:lpstr>
      <vt:lpstr>PITANJE</vt:lpstr>
      <vt:lpstr>PREZENTACIJA IDEJE APLIKACIJE EARTHKEEPERS ELEVATOR PITCH HR TIMA </vt:lpstr>
      <vt:lpstr>PITANJE</vt:lpstr>
      <vt:lpstr>KRATAK PREGLED POBJEDNIČKE IDEJE I RAZVIJENE APLIKACIJE </vt:lpstr>
      <vt:lpstr>    Projekt    odabir  teme</vt:lpstr>
      <vt:lpstr>       ČITANJE  I PISANJE TEKSTA </vt:lpstr>
      <vt:lpstr>       upute I savjeti za pisanje teksta</vt:lpstr>
      <vt:lpstr>snimanje videa, konačni proizvod  objava i dijeljenje projekta  komunikacija s ostalim korisnicima</vt:lpstr>
      <vt:lpstr>PITANJA</vt:lpstr>
      <vt:lpstr>NAJVAŽNIJI ISHODI LEARNATHONA</vt:lpstr>
      <vt:lpstr>PowerPoint Presentation</vt:lpstr>
      <vt:lpstr>PowerPoint Presentation</vt:lpstr>
      <vt:lpstr>TEHNOLOGIJA JE SAMO SREDSTVO, a KREATIVNOST  STVARNI CILJ U SVIJETU OBRAZOVANJA SUTRAŠNJICE. </vt:lpstr>
      <vt:lpstr>PowerPoint Presentation</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irena sinovcic</dc:creator>
  <cp:lastModifiedBy>irena sinovcic</cp:lastModifiedBy>
  <cp:revision>188</cp:revision>
  <cp:lastPrinted>2016-04-05T11:34:30Z</cp:lastPrinted>
  <dcterms:created xsi:type="dcterms:W3CDTF">2016-03-24T20:40:16Z</dcterms:created>
  <dcterms:modified xsi:type="dcterms:W3CDTF">2016-11-09T18:57:40Z</dcterms:modified>
</cp:coreProperties>
</file>