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282" r:id="rId3"/>
    <p:sldId id="284" r:id="rId4"/>
    <p:sldId id="285" r:id="rId5"/>
    <p:sldId id="286" r:id="rId6"/>
    <p:sldId id="288" r:id="rId7"/>
    <p:sldId id="300" r:id="rId8"/>
    <p:sldId id="257" r:id="rId9"/>
    <p:sldId id="259" r:id="rId10"/>
    <p:sldId id="265" r:id="rId11"/>
    <p:sldId id="298" r:id="rId12"/>
    <p:sldId id="262" r:id="rId13"/>
    <p:sldId id="268" r:id="rId14"/>
    <p:sldId id="273" r:id="rId15"/>
    <p:sldId id="263" r:id="rId16"/>
    <p:sldId id="274" r:id="rId17"/>
    <p:sldId id="275" r:id="rId18"/>
    <p:sldId id="276" r:id="rId19"/>
    <p:sldId id="277" r:id="rId20"/>
    <p:sldId id="278" r:id="rId21"/>
    <p:sldId id="272" r:id="rId22"/>
    <p:sldId id="269" r:id="rId23"/>
    <p:sldId id="271" r:id="rId24"/>
    <p:sldId id="294" r:id="rId25"/>
    <p:sldId id="291" r:id="rId26"/>
    <p:sldId id="292" r:id="rId27"/>
    <p:sldId id="290" r:id="rId28"/>
    <p:sldId id="293" r:id="rId29"/>
    <p:sldId id="295" r:id="rId30"/>
    <p:sldId id="299" r:id="rId31"/>
    <p:sldId id="296" r:id="rId32"/>
    <p:sldId id="289" r:id="rId33"/>
  </p:sldIdLst>
  <p:sldSz cx="9144000" cy="6858000" type="screen4x3"/>
  <p:notesSz cx="6735763" cy="98663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94660"/>
  </p:normalViewPr>
  <p:slideViewPr>
    <p:cSldViewPr>
      <p:cViewPr varScale="1">
        <p:scale>
          <a:sx n="70" d="100"/>
          <a:sy n="70" d="100"/>
        </p:scale>
        <p:origin x="140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E:\&#269;lanak\evaluacij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269;lanak\evaluacij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269;lanak\evaluacij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nja\Desktop\&#269;lanak\evaluacij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sz="2500" dirty="0" err="1"/>
              <a:t>Bilo</a:t>
            </a:r>
            <a:r>
              <a:rPr lang="en-US" sz="2500" dirty="0"/>
              <a:t> mi je </a:t>
            </a:r>
            <a:r>
              <a:rPr lang="en-US" sz="2500" dirty="0" err="1"/>
              <a:t>teško</a:t>
            </a:r>
            <a:endParaRPr lang="en-US" sz="2500" dirty="0"/>
          </a:p>
        </c:rich>
      </c:tx>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Bilo mi je teško</c:v>
          </c:tx>
          <c:invertIfNegative val="0"/>
          <c:dLbls>
            <c:spPr>
              <a:noFill/>
              <a:ln>
                <a:noFill/>
              </a:ln>
              <a:effectLst/>
            </c:spPr>
            <c:txPr>
              <a:bodyPr/>
              <a:lstStyle/>
              <a:p>
                <a:pPr>
                  <a:defRPr sz="2000" baseline="0"/>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Sheet2!$B$3:$F$3</c:f>
              <c:strCache>
                <c:ptCount val="5"/>
                <c:pt idx="0">
                  <c:v>1 (NE!)</c:v>
                </c:pt>
                <c:pt idx="1">
                  <c:v>2 (ne)</c:v>
                </c:pt>
                <c:pt idx="2">
                  <c:v>3</c:v>
                </c:pt>
                <c:pt idx="3">
                  <c:v>4 (da)</c:v>
                </c:pt>
                <c:pt idx="4">
                  <c:v>5 (DA!)</c:v>
                </c:pt>
              </c:strCache>
            </c:strRef>
          </c:cat>
          <c:val>
            <c:numRef>
              <c:f>Sheet2!$B$5:$F$5</c:f>
              <c:numCache>
                <c:formatCode>0%</c:formatCode>
                <c:ptCount val="5"/>
                <c:pt idx="0">
                  <c:v>3.5714285714285712E-2</c:v>
                </c:pt>
                <c:pt idx="1">
                  <c:v>0.17857142857142858</c:v>
                </c:pt>
                <c:pt idx="2">
                  <c:v>0.35714285714285715</c:v>
                </c:pt>
                <c:pt idx="3">
                  <c:v>0.25</c:v>
                </c:pt>
                <c:pt idx="4">
                  <c:v>0.17857142857142858</c:v>
                </c:pt>
              </c:numCache>
            </c:numRef>
          </c:val>
        </c:ser>
        <c:dLbls>
          <c:showLegendKey val="0"/>
          <c:showVal val="1"/>
          <c:showCatName val="0"/>
          <c:showSerName val="0"/>
          <c:showPercent val="0"/>
          <c:showBubbleSize val="0"/>
        </c:dLbls>
        <c:gapWidth val="150"/>
        <c:shape val="cone"/>
        <c:axId val="-1278274880"/>
        <c:axId val="-1278280864"/>
        <c:axId val="0"/>
      </c:bar3DChart>
      <c:catAx>
        <c:axId val="-1278274880"/>
        <c:scaling>
          <c:orientation val="minMax"/>
        </c:scaling>
        <c:delete val="0"/>
        <c:axPos val="b"/>
        <c:numFmt formatCode="General" sourceLinked="0"/>
        <c:majorTickMark val="none"/>
        <c:minorTickMark val="none"/>
        <c:tickLblPos val="nextTo"/>
        <c:txPr>
          <a:bodyPr/>
          <a:lstStyle/>
          <a:p>
            <a:pPr>
              <a:defRPr sz="1300" baseline="0"/>
            </a:pPr>
            <a:endParaRPr lang="sr-Latn-RS"/>
          </a:p>
        </c:txPr>
        <c:crossAx val="-1278280864"/>
        <c:crosses val="autoZero"/>
        <c:auto val="1"/>
        <c:lblAlgn val="ctr"/>
        <c:lblOffset val="100"/>
        <c:noMultiLvlLbl val="0"/>
      </c:catAx>
      <c:valAx>
        <c:axId val="-1278280864"/>
        <c:scaling>
          <c:orientation val="minMax"/>
        </c:scaling>
        <c:delete val="1"/>
        <c:axPos val="l"/>
        <c:numFmt formatCode="0%" sourceLinked="1"/>
        <c:majorTickMark val="none"/>
        <c:minorTickMark val="none"/>
        <c:tickLblPos val="nextTo"/>
        <c:crossAx val="-12782748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n-US" sz="2500" dirty="0" err="1"/>
              <a:t>Želim</a:t>
            </a:r>
            <a:r>
              <a:rPr lang="en-US" sz="2500" dirty="0"/>
              <a:t> </a:t>
            </a:r>
            <a:r>
              <a:rPr lang="en-US" sz="2500" dirty="0" err="1"/>
              <a:t>više</a:t>
            </a:r>
            <a:r>
              <a:rPr lang="en-US" sz="2500" dirty="0"/>
              <a:t> </a:t>
            </a:r>
            <a:r>
              <a:rPr lang="en-US" sz="2500" dirty="0" err="1"/>
              <a:t>nastave</a:t>
            </a:r>
            <a:r>
              <a:rPr lang="en-US" sz="2500" dirty="0"/>
              <a:t> </a:t>
            </a:r>
            <a:r>
              <a:rPr lang="en-US" sz="2500" dirty="0" err="1"/>
              <a:t>izvan</a:t>
            </a:r>
            <a:r>
              <a:rPr lang="en-US" sz="2500" dirty="0"/>
              <a:t> </a:t>
            </a:r>
            <a:r>
              <a:rPr lang="en-US" sz="2500" dirty="0" err="1"/>
              <a:t>učionice</a:t>
            </a:r>
            <a:endParaRPr lang="en-US" sz="2500" dirty="0"/>
          </a:p>
        </c:rich>
      </c:tx>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Želim više nastave izvan učionice</c:v>
          </c:tx>
          <c:invertIfNegative val="0"/>
          <c:dLbls>
            <c:spPr>
              <a:noFill/>
              <a:ln>
                <a:noFill/>
              </a:ln>
              <a:effectLst/>
            </c:spPr>
            <c:txPr>
              <a:bodyPr/>
              <a:lstStyle/>
              <a:p>
                <a:pPr>
                  <a:defRPr sz="2000" baseline="0"/>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Sheet3!$B$3:$F$3</c:f>
              <c:strCache>
                <c:ptCount val="5"/>
                <c:pt idx="0">
                  <c:v>1 (NE!)</c:v>
                </c:pt>
                <c:pt idx="1">
                  <c:v>2 (ne)</c:v>
                </c:pt>
                <c:pt idx="2">
                  <c:v>3</c:v>
                </c:pt>
                <c:pt idx="3">
                  <c:v>4 (da)</c:v>
                </c:pt>
                <c:pt idx="4">
                  <c:v>5 (DA!)</c:v>
                </c:pt>
              </c:strCache>
            </c:strRef>
          </c:cat>
          <c:val>
            <c:numRef>
              <c:f>Sheet3!$B$5:$F$5</c:f>
              <c:numCache>
                <c:formatCode>0%</c:formatCode>
                <c:ptCount val="5"/>
                <c:pt idx="0">
                  <c:v>0</c:v>
                </c:pt>
                <c:pt idx="1">
                  <c:v>6.25E-2</c:v>
                </c:pt>
                <c:pt idx="2">
                  <c:v>0</c:v>
                </c:pt>
                <c:pt idx="3">
                  <c:v>0.3125</c:v>
                </c:pt>
                <c:pt idx="4">
                  <c:v>0.625</c:v>
                </c:pt>
              </c:numCache>
            </c:numRef>
          </c:val>
        </c:ser>
        <c:dLbls>
          <c:showLegendKey val="0"/>
          <c:showVal val="1"/>
          <c:showCatName val="0"/>
          <c:showSerName val="0"/>
          <c:showPercent val="0"/>
          <c:showBubbleSize val="0"/>
        </c:dLbls>
        <c:gapWidth val="150"/>
        <c:shape val="cone"/>
        <c:axId val="-1244556880"/>
        <c:axId val="-1244554160"/>
        <c:axId val="0"/>
      </c:bar3DChart>
      <c:catAx>
        <c:axId val="-1244556880"/>
        <c:scaling>
          <c:orientation val="minMax"/>
        </c:scaling>
        <c:delete val="0"/>
        <c:axPos val="b"/>
        <c:numFmt formatCode="General" sourceLinked="0"/>
        <c:majorTickMark val="none"/>
        <c:minorTickMark val="none"/>
        <c:tickLblPos val="nextTo"/>
        <c:txPr>
          <a:bodyPr/>
          <a:lstStyle/>
          <a:p>
            <a:pPr>
              <a:defRPr sz="1300" baseline="0"/>
            </a:pPr>
            <a:endParaRPr lang="sr-Latn-RS"/>
          </a:p>
        </c:txPr>
        <c:crossAx val="-1244554160"/>
        <c:crosses val="autoZero"/>
        <c:auto val="1"/>
        <c:lblAlgn val="ctr"/>
        <c:lblOffset val="100"/>
        <c:noMultiLvlLbl val="0"/>
      </c:catAx>
      <c:valAx>
        <c:axId val="-1244554160"/>
        <c:scaling>
          <c:orientation val="minMax"/>
        </c:scaling>
        <c:delete val="1"/>
        <c:axPos val="l"/>
        <c:numFmt formatCode="0%" sourceLinked="1"/>
        <c:majorTickMark val="none"/>
        <c:minorTickMark val="none"/>
        <c:tickLblPos val="nextTo"/>
        <c:crossAx val="-124455688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sz="2500" dirty="0" err="1"/>
              <a:t>Bilo</a:t>
            </a:r>
            <a:r>
              <a:rPr lang="en-US" sz="2500" dirty="0"/>
              <a:t> mi je </a:t>
            </a:r>
            <a:r>
              <a:rPr lang="en-US" sz="2500" dirty="0" err="1"/>
              <a:t>zanimljivo</a:t>
            </a:r>
            <a:endParaRPr lang="en-US" sz="2500" dirty="0"/>
          </a:p>
        </c:rich>
      </c:tx>
      <c:layout>
        <c:manualLayout>
          <c:xMode val="edge"/>
          <c:yMode val="edge"/>
          <c:x val="0.28308217748932013"/>
          <c:y val="2.4464831804281346E-2"/>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Bilo mi je zanimljivo</c:v>
          </c:tx>
          <c:invertIfNegative val="0"/>
          <c:dLbls>
            <c:spPr>
              <a:noFill/>
              <a:ln>
                <a:noFill/>
              </a:ln>
              <a:effectLst/>
            </c:spPr>
            <c:txPr>
              <a:bodyPr/>
              <a:lstStyle/>
              <a:p>
                <a:pPr>
                  <a:defRPr sz="2000" baseline="0"/>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Sheet1!$B$3:$F$3</c:f>
              <c:strCache>
                <c:ptCount val="5"/>
                <c:pt idx="0">
                  <c:v>1 (NE!)</c:v>
                </c:pt>
                <c:pt idx="1">
                  <c:v>2 (ne)</c:v>
                </c:pt>
                <c:pt idx="2">
                  <c:v>3</c:v>
                </c:pt>
                <c:pt idx="3">
                  <c:v>4 (da)</c:v>
                </c:pt>
                <c:pt idx="4">
                  <c:v>5 (DA!)</c:v>
                </c:pt>
              </c:strCache>
            </c:strRef>
          </c:cat>
          <c:val>
            <c:numRef>
              <c:f>Sheet1!$B$5:$F$5</c:f>
              <c:numCache>
                <c:formatCode>0%</c:formatCode>
                <c:ptCount val="5"/>
                <c:pt idx="0">
                  <c:v>0</c:v>
                </c:pt>
                <c:pt idx="1">
                  <c:v>0.14285714285714285</c:v>
                </c:pt>
                <c:pt idx="2">
                  <c:v>3.5714285714285712E-2</c:v>
                </c:pt>
                <c:pt idx="3">
                  <c:v>0.2857142857142857</c:v>
                </c:pt>
                <c:pt idx="4">
                  <c:v>0.5357142857142857</c:v>
                </c:pt>
              </c:numCache>
            </c:numRef>
          </c:val>
        </c:ser>
        <c:dLbls>
          <c:showLegendKey val="0"/>
          <c:showVal val="1"/>
          <c:showCatName val="0"/>
          <c:showSerName val="0"/>
          <c:showPercent val="0"/>
          <c:showBubbleSize val="0"/>
        </c:dLbls>
        <c:gapWidth val="150"/>
        <c:shape val="cone"/>
        <c:axId val="-1244557968"/>
        <c:axId val="-1244556336"/>
        <c:axId val="0"/>
      </c:bar3DChart>
      <c:catAx>
        <c:axId val="-1244557968"/>
        <c:scaling>
          <c:orientation val="minMax"/>
        </c:scaling>
        <c:delete val="0"/>
        <c:axPos val="b"/>
        <c:numFmt formatCode="General" sourceLinked="0"/>
        <c:majorTickMark val="none"/>
        <c:minorTickMark val="none"/>
        <c:tickLblPos val="nextTo"/>
        <c:txPr>
          <a:bodyPr/>
          <a:lstStyle/>
          <a:p>
            <a:pPr>
              <a:defRPr sz="1300" baseline="0"/>
            </a:pPr>
            <a:endParaRPr lang="sr-Latn-RS"/>
          </a:p>
        </c:txPr>
        <c:crossAx val="-1244556336"/>
        <c:crosses val="autoZero"/>
        <c:auto val="1"/>
        <c:lblAlgn val="ctr"/>
        <c:lblOffset val="100"/>
        <c:noMultiLvlLbl val="0"/>
      </c:catAx>
      <c:valAx>
        <c:axId val="-1244556336"/>
        <c:scaling>
          <c:orientation val="minMax"/>
        </c:scaling>
        <c:delete val="1"/>
        <c:axPos val="l"/>
        <c:numFmt formatCode="0%" sourceLinked="1"/>
        <c:majorTickMark val="none"/>
        <c:minorTickMark val="none"/>
        <c:tickLblPos val="nextTo"/>
        <c:crossAx val="-12445579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hr-HR" sz="2500" dirty="0"/>
              <a:t>Koliko si zadovoljan ovakvim načinom usvajanja znanja kroz igru i praktične zadatke?</a:t>
            </a:r>
          </a:p>
        </c:rich>
      </c:tx>
      <c:layout>
        <c:manualLayout>
          <c:xMode val="edge"/>
          <c:yMode val="edge"/>
          <c:x val="0.1361573014940895"/>
          <c:y val="0"/>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Koliko si zadovoljan ovakvim načinom usvajanja znanja kroz igru i praktične zadatke?</c:v>
          </c:tx>
          <c:invertIfNegative val="0"/>
          <c:dLbls>
            <c:spPr>
              <a:noFill/>
              <a:ln>
                <a:noFill/>
              </a:ln>
              <a:effectLst/>
            </c:spPr>
            <c:txPr>
              <a:bodyPr/>
              <a:lstStyle/>
              <a:p>
                <a:pPr>
                  <a:defRPr sz="2000" baseline="0"/>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Sheet4!$B$2:$F$2</c:f>
              <c:strCache>
                <c:ptCount val="5"/>
                <c:pt idx="0">
                  <c:v>uopće nisam zadovoljan/a</c:v>
                </c:pt>
                <c:pt idx="1">
                  <c:v>nisam zadovoljan/a</c:v>
                </c:pt>
                <c:pt idx="2">
                  <c:v>djelomično sam zadovoljan/a</c:v>
                </c:pt>
                <c:pt idx="3">
                  <c:v>zadovoljan/a</c:v>
                </c:pt>
                <c:pt idx="4">
                  <c:v>jako sam zadovoljan/a</c:v>
                </c:pt>
              </c:strCache>
            </c:strRef>
          </c:cat>
          <c:val>
            <c:numRef>
              <c:f>Sheet4!$B$4:$F$4</c:f>
              <c:numCache>
                <c:formatCode>0%</c:formatCode>
                <c:ptCount val="5"/>
                <c:pt idx="0">
                  <c:v>0</c:v>
                </c:pt>
                <c:pt idx="1">
                  <c:v>0.10714285714285714</c:v>
                </c:pt>
                <c:pt idx="2">
                  <c:v>0.14285714285714285</c:v>
                </c:pt>
                <c:pt idx="3">
                  <c:v>0.39285714285714285</c:v>
                </c:pt>
                <c:pt idx="4">
                  <c:v>0.35714285714285715</c:v>
                </c:pt>
              </c:numCache>
            </c:numRef>
          </c:val>
        </c:ser>
        <c:dLbls>
          <c:showLegendKey val="0"/>
          <c:showVal val="1"/>
          <c:showCatName val="0"/>
          <c:showSerName val="0"/>
          <c:showPercent val="0"/>
          <c:showBubbleSize val="0"/>
        </c:dLbls>
        <c:gapWidth val="150"/>
        <c:shape val="cone"/>
        <c:axId val="-1244553072"/>
        <c:axId val="-1244552528"/>
        <c:axId val="0"/>
      </c:bar3DChart>
      <c:catAx>
        <c:axId val="-1244553072"/>
        <c:scaling>
          <c:orientation val="minMax"/>
        </c:scaling>
        <c:delete val="0"/>
        <c:axPos val="b"/>
        <c:numFmt formatCode="General" sourceLinked="0"/>
        <c:majorTickMark val="none"/>
        <c:minorTickMark val="none"/>
        <c:tickLblPos val="nextTo"/>
        <c:txPr>
          <a:bodyPr/>
          <a:lstStyle/>
          <a:p>
            <a:pPr>
              <a:defRPr sz="1300" baseline="0"/>
            </a:pPr>
            <a:endParaRPr lang="sr-Latn-RS"/>
          </a:p>
        </c:txPr>
        <c:crossAx val="-1244552528"/>
        <c:crosses val="autoZero"/>
        <c:auto val="1"/>
        <c:lblAlgn val="ctr"/>
        <c:lblOffset val="100"/>
        <c:noMultiLvlLbl val="0"/>
      </c:catAx>
      <c:valAx>
        <c:axId val="-1244552528"/>
        <c:scaling>
          <c:orientation val="minMax"/>
        </c:scaling>
        <c:delete val="1"/>
        <c:axPos val="l"/>
        <c:numFmt formatCode="0%" sourceLinked="1"/>
        <c:majorTickMark val="none"/>
        <c:minorTickMark val="none"/>
        <c:tickLblPos val="nextTo"/>
        <c:crossAx val="-124455307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F13B44EB-D3AB-4335-B77C-80C389DB80B3}" type="datetimeFigureOut">
              <a:rPr lang="hr-HR" smtClean="0"/>
              <a:t>24.10.2016.</a:t>
            </a:fld>
            <a:endParaRPr lang="hr-HR"/>
          </a:p>
        </p:txBody>
      </p:sp>
      <p:sp>
        <p:nvSpPr>
          <p:cNvPr id="4" name="Rezervirano mjesto podnožja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514AFF7-F74E-41DF-9AB3-D69EBD3ECF44}" type="slidenum">
              <a:rPr lang="hr-HR" smtClean="0"/>
              <a:t>‹#›</a:t>
            </a:fld>
            <a:endParaRPr lang="hr-HR"/>
          </a:p>
        </p:txBody>
      </p:sp>
    </p:spTree>
    <p:extLst>
      <p:ext uri="{BB962C8B-B14F-4D97-AF65-F5344CB8AC3E}">
        <p14:creationId xmlns:p14="http://schemas.microsoft.com/office/powerpoint/2010/main" val="275608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213F6D25-A62A-4DEB-9C4C-040B0F92E52E}" type="datetimeFigureOut">
              <a:rPr lang="hr-HR" smtClean="0"/>
              <a:t>24.10.2016.</a:t>
            </a:fld>
            <a:endParaRPr lang="hr-HR"/>
          </a:p>
        </p:txBody>
      </p:sp>
      <p:sp>
        <p:nvSpPr>
          <p:cNvPr id="4" name="Rezervirano mjesto slike slajda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F1692982-34C2-47E3-80B0-BA5D2CF9D6BC}" type="slidenum">
              <a:rPr lang="hr-HR" smtClean="0"/>
              <a:t>‹#›</a:t>
            </a:fld>
            <a:endParaRPr lang="hr-HR"/>
          </a:p>
        </p:txBody>
      </p:sp>
    </p:spTree>
    <p:extLst>
      <p:ext uri="{BB962C8B-B14F-4D97-AF65-F5344CB8AC3E}">
        <p14:creationId xmlns:p14="http://schemas.microsoft.com/office/powerpoint/2010/main" val="289748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Lijep pozdrav svima.</a:t>
            </a:r>
            <a:br>
              <a:rPr lang="hr-HR" dirty="0" smtClean="0"/>
            </a:br>
            <a:r>
              <a:rPr lang="hr-HR" dirty="0" smtClean="0"/>
              <a:t>Ja</a:t>
            </a:r>
            <a:r>
              <a:rPr lang="hr-HR" baseline="0" dirty="0" smtClean="0"/>
              <a:t> sam Ina </a:t>
            </a:r>
            <a:r>
              <a:rPr lang="hr-HR" baseline="0" dirty="0" err="1" smtClean="0"/>
              <a:t>Pendić</a:t>
            </a:r>
            <a:r>
              <a:rPr lang="hr-HR" baseline="0" dirty="0" smtClean="0"/>
              <a:t> …..a ja Sanja </a:t>
            </a:r>
            <a:r>
              <a:rPr lang="hr-HR" baseline="0" dirty="0" err="1" smtClean="0"/>
              <a:t>Bimbi</a:t>
            </a:r>
            <a:r>
              <a:rPr lang="hr-HR" baseline="0" dirty="0" smtClean="0"/>
              <a:t>.</a:t>
            </a:r>
            <a:br>
              <a:rPr lang="hr-HR" baseline="0" dirty="0" smtClean="0"/>
            </a:br>
            <a:r>
              <a:rPr lang="hr-HR" baseline="0" dirty="0" smtClean="0"/>
              <a:t/>
            </a:r>
            <a:br>
              <a:rPr lang="hr-HR" baseline="0" dirty="0" smtClean="0"/>
            </a:br>
            <a:r>
              <a:rPr lang="hr-HR" baseline="0" dirty="0" smtClean="0"/>
              <a:t>Dolazimo iz Osnovne škole </a:t>
            </a:r>
            <a:r>
              <a:rPr lang="hr-HR" baseline="0" dirty="0" err="1" smtClean="0"/>
              <a:t>Jurja</a:t>
            </a:r>
            <a:r>
              <a:rPr lang="hr-HR" baseline="0" dirty="0" smtClean="0"/>
              <a:t> Dobrile iz Rovinja.</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a:t>
            </a:fld>
            <a:endParaRPr lang="hr-HR"/>
          </a:p>
        </p:txBody>
      </p:sp>
    </p:spTree>
    <p:extLst>
      <p:ext uri="{BB962C8B-B14F-4D97-AF65-F5344CB8AC3E}">
        <p14:creationId xmlns:p14="http://schemas.microsoft.com/office/powerpoint/2010/main" val="699015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Svaka grupa dobila</a:t>
            </a:r>
            <a:r>
              <a:rPr lang="hr-HR" sz="1200" kern="1200" baseline="0" dirty="0" smtClean="0">
                <a:solidFill>
                  <a:schemeClr val="tx1"/>
                </a:solidFill>
                <a:effectLst/>
                <a:latin typeface="+mn-lt"/>
                <a:ea typeface="+mn-ea"/>
                <a:cs typeface="+mn-cs"/>
              </a:rPr>
              <a:t> je</a:t>
            </a:r>
            <a:r>
              <a:rPr lang="hr-HR" sz="1200" kern="1200" dirty="0" smtClean="0">
                <a:solidFill>
                  <a:schemeClr val="tx1"/>
                </a:solidFill>
                <a:effectLst/>
                <a:latin typeface="+mn-lt"/>
                <a:ea typeface="+mn-ea"/>
                <a:cs typeface="+mn-cs"/>
              </a:rPr>
              <a:t> upute u papirnatom obliku. Na</a:t>
            </a:r>
            <a:r>
              <a:rPr lang="hr-HR" sz="1200" kern="1200" baseline="0" dirty="0" smtClean="0">
                <a:solidFill>
                  <a:schemeClr val="tx1"/>
                </a:solidFill>
                <a:effectLst/>
                <a:latin typeface="+mn-lt"/>
                <a:ea typeface="+mn-ea"/>
                <a:cs typeface="+mn-cs"/>
              </a:rPr>
              <a:t> p</a:t>
            </a:r>
            <a:r>
              <a:rPr lang="hr-HR" sz="1200" kern="1200" dirty="0" smtClean="0">
                <a:solidFill>
                  <a:schemeClr val="tx1"/>
                </a:solidFill>
                <a:effectLst/>
                <a:latin typeface="+mn-lt"/>
                <a:ea typeface="+mn-ea"/>
                <a:cs typeface="+mn-cs"/>
              </a:rPr>
              <a:t>rvoj stranici uputa opisan je zločin, na drugoj je dana mapa </a:t>
            </a:r>
            <a:r>
              <a:rPr lang="hr-HR" sz="1200" kern="1200" dirty="0" err="1" smtClean="0">
                <a:solidFill>
                  <a:schemeClr val="tx1"/>
                </a:solidFill>
                <a:effectLst/>
                <a:latin typeface="+mn-lt"/>
                <a:ea typeface="+mn-ea"/>
                <a:cs typeface="+mn-cs"/>
              </a:rPr>
              <a:t>Monkodonje</a:t>
            </a:r>
            <a:r>
              <a:rPr lang="hr-HR" sz="1200" kern="1200" dirty="0" smtClean="0">
                <a:solidFill>
                  <a:schemeClr val="tx1"/>
                </a:solidFill>
                <a:effectLst/>
                <a:latin typeface="+mn-lt"/>
                <a:ea typeface="+mn-ea"/>
                <a:cs typeface="+mn-cs"/>
              </a:rPr>
              <a:t>.</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Svaki broj na mapi predstavlja odgovarajući dio arheološkog nalazišta. Istim brojevima označene su i ploče, koje se na tim lokacijama nalaze. Na ploče smo zalijepili zadatke. Rješenje svakoga zadatka, odnosno broj eliminiranog osumnjičenika u zadatku, ujedno je i lokacija na mapi na kojoj je smješten sljedeći zadatak.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11</a:t>
            </a:fld>
            <a:endParaRPr lang="hr-HR"/>
          </a:p>
        </p:txBody>
      </p:sp>
    </p:spTree>
    <p:extLst>
      <p:ext uri="{BB962C8B-B14F-4D97-AF65-F5344CB8AC3E}">
        <p14:creationId xmlns:p14="http://schemas.microsoft.com/office/powerpoint/2010/main" val="217577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Kako bi svim učenicima bio omogućen jednostavan pristup zadacima i kako bi se istovremeno potrošnja papira svela na najmanju moguću mjeru, zadaci su prikazani u obliku QR kodova</a:t>
            </a:r>
            <a:r>
              <a:rPr lang="hr-HR" sz="1200" kern="1200" dirty="0" smtClean="0">
                <a:solidFill>
                  <a:schemeClr val="tx1"/>
                </a:solidFill>
                <a:effectLst/>
                <a:latin typeface="+mn-lt"/>
                <a:ea typeface="+mn-ea"/>
                <a:cs typeface="+mn-cs"/>
              </a:rPr>
              <a:t>.</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12</a:t>
            </a:fld>
            <a:endParaRPr lang="hr-HR"/>
          </a:p>
        </p:txBody>
      </p:sp>
    </p:spTree>
    <p:extLst>
      <p:ext uri="{BB962C8B-B14F-4D97-AF65-F5344CB8AC3E}">
        <p14:creationId xmlns:p14="http://schemas.microsoft.com/office/powerpoint/2010/main" val="2118994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Da biste mogli pročitati QR kodove, potreban vam je mobitel s kamerom i odgovarajućim programom za čitanje QR kodova ili računalo s web-kamerom i primjerice, programom QR</a:t>
            </a:r>
            <a:r>
              <a:rPr lang="hr-BA" sz="1200" kern="1200" dirty="0" smtClean="0">
                <a:solidFill>
                  <a:schemeClr val="tx1"/>
                </a:solidFill>
                <a:effectLst/>
                <a:latin typeface="+mn-lt"/>
                <a:ea typeface="+mn-ea"/>
                <a:cs typeface="+mn-cs"/>
              </a:rPr>
              <a:t> </a:t>
            </a:r>
            <a:r>
              <a:rPr lang="hr-BA" sz="1200" kern="1200" dirty="0" err="1" smtClean="0">
                <a:solidFill>
                  <a:schemeClr val="tx1"/>
                </a:solidFill>
                <a:effectLst/>
                <a:latin typeface="+mn-lt"/>
                <a:ea typeface="+mn-ea"/>
                <a:cs typeface="+mn-cs"/>
              </a:rPr>
              <a:t>Code</a:t>
            </a:r>
            <a:r>
              <a:rPr lang="hr-BA" sz="1200" kern="120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Reader.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13</a:t>
            </a:fld>
            <a:endParaRPr lang="hr-HR"/>
          </a:p>
        </p:txBody>
      </p:sp>
    </p:spTree>
    <p:extLst>
      <p:ext uri="{BB962C8B-B14F-4D97-AF65-F5344CB8AC3E}">
        <p14:creationId xmlns:p14="http://schemas.microsoft.com/office/powerpoint/2010/main" val="3199744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Na trećoj stranici uputa nalazi se prvi izazov. U izazovu je potrebno dešifrirati kod u kojemu je navedena lokacija na kojoj je prvi dokaz (zadatak) vezan uz zločin. Iz uspješno dešifriranog koda, učenici će otkriti kako trebaju otići do Sjevernih vrata i u njihovoj blizini pronaći drvo, na kojemu se nalazi prvi QR kod. Kroz aktivnost se provjerava brzina i snalažljivost pri dešifriranju koda prema zadanom ključu.</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14</a:t>
            </a:fld>
            <a:endParaRPr lang="hr-HR"/>
          </a:p>
        </p:txBody>
      </p:sp>
    </p:spTree>
    <p:extLst>
      <p:ext uri="{BB962C8B-B14F-4D97-AF65-F5344CB8AC3E}">
        <p14:creationId xmlns:p14="http://schemas.microsoft.com/office/powerpoint/2010/main" val="329176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Dolaskom na otkrivenu lokaciju, učenici aplikacijom na mobitelu učitavaju prvi QR </a:t>
            </a:r>
            <a:r>
              <a:rPr lang="hr-HR" sz="1200" kern="1200" dirty="0" smtClean="0">
                <a:solidFill>
                  <a:schemeClr val="tx1"/>
                </a:solidFill>
                <a:effectLst/>
                <a:latin typeface="+mn-lt"/>
                <a:ea typeface="+mn-ea"/>
                <a:cs typeface="+mn-cs"/>
              </a:rPr>
              <a:t>kod.</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Iz  </a:t>
            </a:r>
            <a:r>
              <a:rPr lang="hr-HR" sz="1200" kern="1200" dirty="0" smtClean="0">
                <a:solidFill>
                  <a:schemeClr val="tx1"/>
                </a:solidFill>
                <a:effectLst/>
                <a:latin typeface="+mn-lt"/>
                <a:ea typeface="+mn-ea"/>
                <a:cs typeface="+mn-cs"/>
              </a:rPr>
              <a:t>učitanog zadatka doznaju kako su na mjestu zločina pronađeni tragovi otrova sačinjeni od tri komponente u određenom omjeru. Slične tekućine pronađene su i u domu svakog osumnjičenika- Kako bi eliminirali osobu, koja u svom domu nema komponente pomiješane u smrtonosnom omjeru, trebaju primijeniti stečeno znanje o jednakosti dvaju produženih omjera. U prvome zadatku, učenici će otkriti kako osumnjičenik 5 nikako ne može biti ubojica. Broj eliminiranog osumnjičenika upućuje na to kako moraju krenuti u potragu za lokacijom koja je označena brojem 5 na mapi. </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10"/>
          </p:nvPr>
        </p:nvSpPr>
        <p:spPr/>
        <p:txBody>
          <a:bodyPr/>
          <a:lstStyle/>
          <a:p>
            <a:fld id="{F1692982-34C2-47E3-80B0-BA5D2CF9D6BC}" type="slidenum">
              <a:rPr lang="hr-HR" smtClean="0"/>
              <a:t>15</a:t>
            </a:fld>
            <a:endParaRPr lang="hr-HR"/>
          </a:p>
        </p:txBody>
      </p:sp>
    </p:spTree>
    <p:extLst>
      <p:ext uri="{BB962C8B-B14F-4D97-AF65-F5344CB8AC3E}">
        <p14:creationId xmlns:p14="http://schemas.microsoft.com/office/powerpoint/2010/main" val="278782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Nakon dolaska na spomenutu lokaciju, učenici učitavaju drugi QR kod (</a:t>
            </a:r>
            <a:r>
              <a:rPr lang="hr-HR" sz="1200" i="1" kern="1200" dirty="0" smtClean="0">
                <a:solidFill>
                  <a:schemeClr val="tx1"/>
                </a:solidFill>
                <a:effectLst/>
                <a:latin typeface="+mn-lt"/>
                <a:ea typeface="+mn-ea"/>
                <a:cs typeface="+mn-cs"/>
              </a:rPr>
              <a:t>Slika 5.).</a:t>
            </a:r>
            <a:r>
              <a:rPr lang="hr-HR" sz="1200" kern="1200" dirty="0" smtClean="0">
                <a:solidFill>
                  <a:schemeClr val="tx1"/>
                </a:solidFill>
                <a:effectLst/>
                <a:latin typeface="+mn-lt"/>
                <a:ea typeface="+mn-ea"/>
                <a:cs typeface="+mn-cs"/>
              </a:rPr>
              <a:t> Ubojica je izvrstan strijelac, stoga je potrebno izračunati postotak preciznog pogodaka u metu od ukupnog broja pokušaja gađanja za svakoga osumnjičenika pojedinačno i eliminirati najlošijega. Najlošiji strijelac među njima jest osumnjičenik 1, što ih usmjerava prema lokaciji označenoj brojem 1.</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16</a:t>
            </a:fld>
            <a:endParaRPr lang="hr-HR"/>
          </a:p>
        </p:txBody>
      </p:sp>
    </p:spTree>
    <p:extLst>
      <p:ext uri="{BB962C8B-B14F-4D97-AF65-F5344CB8AC3E}">
        <p14:creationId xmlns:p14="http://schemas.microsoft.com/office/powerpoint/2010/main" val="427765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Na lokaciji označenoj s brojem 1, učitavaju treći QR kod (</a:t>
            </a:r>
            <a:r>
              <a:rPr lang="hr-HR" sz="1200" i="1" kern="1200" dirty="0" smtClean="0">
                <a:solidFill>
                  <a:schemeClr val="tx1"/>
                </a:solidFill>
                <a:effectLst/>
                <a:latin typeface="+mn-lt"/>
                <a:ea typeface="+mn-ea"/>
                <a:cs typeface="+mn-cs"/>
              </a:rPr>
              <a:t>Slika 6.)</a:t>
            </a:r>
            <a:r>
              <a:rPr lang="hr-HR" sz="1200" kern="1200" dirty="0" smtClean="0">
                <a:solidFill>
                  <a:schemeClr val="tx1"/>
                </a:solidFill>
                <a:effectLst/>
                <a:latin typeface="+mn-lt"/>
                <a:ea typeface="+mn-ea"/>
                <a:cs typeface="+mn-cs"/>
              </a:rPr>
              <a:t> i dolaze do još jednoga dokaza. Naime, na mjestu ubojstva pronađena su </a:t>
            </a:r>
            <a:r>
              <a:rPr lang="hr-HR" sz="1200" kern="1200" dirty="0" smtClean="0">
                <a:solidFill>
                  <a:schemeClr val="tx1"/>
                </a:solidFill>
                <a:effectLst/>
                <a:latin typeface="+mn-lt"/>
                <a:ea typeface="+mn-ea"/>
                <a:cs typeface="+mn-cs"/>
              </a:rPr>
              <a:t>vlakna.Policija </a:t>
            </a:r>
            <a:r>
              <a:rPr lang="hr-HR" sz="1200" kern="1200" dirty="0" smtClean="0">
                <a:solidFill>
                  <a:schemeClr val="tx1"/>
                </a:solidFill>
                <a:effectLst/>
                <a:latin typeface="+mn-lt"/>
                <a:ea typeface="+mn-ea"/>
                <a:cs typeface="+mn-cs"/>
              </a:rPr>
              <a:t>je analizirala odjeću svakoga osumnjičenika i zabilježila dobivene podatke u tablicu. Kako bi se eliminirala </a:t>
            </a:r>
            <a:r>
              <a:rPr lang="hr-HR" sz="1200" kern="1200" dirty="0" smtClean="0">
                <a:solidFill>
                  <a:schemeClr val="tx1"/>
                </a:solidFill>
                <a:effectLst/>
                <a:latin typeface="+mn-lt"/>
                <a:ea typeface="+mn-ea"/>
                <a:cs typeface="+mn-cs"/>
              </a:rPr>
              <a:t>osoba,</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potrebno </a:t>
            </a:r>
            <a:r>
              <a:rPr lang="hr-HR" sz="1200" kern="1200" dirty="0" smtClean="0">
                <a:solidFill>
                  <a:schemeClr val="tx1"/>
                </a:solidFill>
                <a:effectLst/>
                <a:latin typeface="+mn-lt"/>
                <a:ea typeface="+mn-ea"/>
                <a:cs typeface="+mn-cs"/>
              </a:rPr>
              <a:t>je primijeniti stečeno znanje o uspoređivanju razlomaka različitih nazivnika odnosno decimalnih brojeva (ukoliko su se odlučili razlomke zapisati u obliku decimalnih brojeva). Detaljnom analizom učenici će eliminirati osumnjičenika 7. Potraga za ubojicom i četvrtim QR kodom se nastavlja.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17</a:t>
            </a:fld>
            <a:endParaRPr lang="hr-HR"/>
          </a:p>
        </p:txBody>
      </p:sp>
    </p:spTree>
    <p:extLst>
      <p:ext uri="{BB962C8B-B14F-4D97-AF65-F5344CB8AC3E}">
        <p14:creationId xmlns:p14="http://schemas.microsoft.com/office/powerpoint/2010/main" val="87134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Iz četvrtoga QR koda (</a:t>
            </a:r>
            <a:r>
              <a:rPr lang="hr-HR" sz="1200" i="1" kern="1200" dirty="0" smtClean="0">
                <a:solidFill>
                  <a:schemeClr val="tx1"/>
                </a:solidFill>
                <a:effectLst/>
                <a:latin typeface="+mn-lt"/>
                <a:ea typeface="+mn-ea"/>
                <a:cs typeface="+mn-cs"/>
              </a:rPr>
              <a:t>Slika 7.</a:t>
            </a:r>
            <a:r>
              <a:rPr lang="hr-HR" sz="1200" kern="1200" dirty="0" smtClean="0">
                <a:solidFill>
                  <a:schemeClr val="tx1"/>
                </a:solidFill>
                <a:effectLst/>
                <a:latin typeface="+mn-lt"/>
                <a:ea typeface="+mn-ea"/>
                <a:cs typeface="+mn-cs"/>
              </a:rPr>
              <a:t>), na lokaciji označenoj brojem 7, saznaju kako je ubojstvo počinjeno za vrijeme ručka. Policija je utvrdila da je za počinjeni zločin i bijeg s mjesta počinjenja bilo potrebno 36 minuta. Pred učenike se stavlja još jedan izazov - odrediti koji od osumnjičenika nije imao dovoljno vremena za počiniti zločin. Ovim zadatkom učenici će eliminirati četvrtoga osumnjičenika i tako saznati kako ni on ne može biti ubojica. Slijedi potraga za lokacijom označenom brojem 4 i novim zadatkom.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18</a:t>
            </a:fld>
            <a:endParaRPr lang="hr-HR"/>
          </a:p>
        </p:txBody>
      </p:sp>
    </p:spTree>
    <p:extLst>
      <p:ext uri="{BB962C8B-B14F-4D97-AF65-F5344CB8AC3E}">
        <p14:creationId xmlns:p14="http://schemas.microsoft.com/office/powerpoint/2010/main" val="3359759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Iz zadatka (</a:t>
            </a:r>
            <a:r>
              <a:rPr lang="hr-HR" sz="1200" i="1" kern="1200" dirty="0" smtClean="0">
                <a:solidFill>
                  <a:schemeClr val="tx1"/>
                </a:solidFill>
                <a:effectLst/>
                <a:latin typeface="+mn-lt"/>
                <a:ea typeface="+mn-ea"/>
                <a:cs typeface="+mn-cs"/>
              </a:rPr>
              <a:t>Slika 8.)</a:t>
            </a:r>
            <a:r>
              <a:rPr lang="hr-HR" sz="1200" kern="1200" dirty="0" smtClean="0">
                <a:solidFill>
                  <a:schemeClr val="tx1"/>
                </a:solidFill>
                <a:effectLst/>
                <a:latin typeface="+mn-lt"/>
                <a:ea typeface="+mn-ea"/>
                <a:cs typeface="+mn-cs"/>
              </a:rPr>
              <a:t> saznaju kako policija vjeruje u to da je počinitelj vrlo </a:t>
            </a:r>
            <a:r>
              <a:rPr lang="hr-HR" sz="1200" kern="1200" dirty="0" smtClean="0">
                <a:solidFill>
                  <a:schemeClr val="tx1"/>
                </a:solidFill>
                <a:effectLst/>
                <a:latin typeface="+mn-lt"/>
                <a:ea typeface="+mn-ea"/>
                <a:cs typeface="+mn-cs"/>
              </a:rPr>
              <a:t>inteligentan.. </a:t>
            </a:r>
            <a:r>
              <a:rPr lang="hr-HR" sz="1200" kern="1200" dirty="0" smtClean="0">
                <a:solidFill>
                  <a:schemeClr val="tx1"/>
                </a:solidFill>
                <a:effectLst/>
                <a:latin typeface="+mn-lt"/>
                <a:ea typeface="+mn-ea"/>
                <a:cs typeface="+mn-cs"/>
              </a:rPr>
              <a:t>Iz podataka, koje je policija prikupila, treba odrediti koji osumnjičenik ima najniži kvocijent inteligencije kako bi ga se moglo eliminirati kao potencijalnog ubojicu. Još jednom, potrebno je primijeniti stečeno znanje o računanju s postotcima uz pisanu i usmenu argumentaciju. S obzirom da najniži kvocijent inteligencije ima osumnjičenik 2, on također ''ispada iz igre''. Istraga se privodi kraju. Uskoro će misterij ubojice biti razriješen.  </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19</a:t>
            </a:fld>
            <a:endParaRPr lang="hr-HR"/>
          </a:p>
        </p:txBody>
      </p:sp>
    </p:spTree>
    <p:extLst>
      <p:ext uri="{BB962C8B-B14F-4D97-AF65-F5344CB8AC3E}">
        <p14:creationId xmlns:p14="http://schemas.microsoft.com/office/powerpoint/2010/main" val="6365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Posljednji djelić slagalice neophodan za razrješenje zločina (</a:t>
            </a:r>
            <a:r>
              <a:rPr lang="hr-HR" sz="1200" i="1" kern="1200" dirty="0" smtClean="0">
                <a:solidFill>
                  <a:schemeClr val="tx1"/>
                </a:solidFill>
                <a:effectLst/>
                <a:latin typeface="+mn-lt"/>
                <a:ea typeface="+mn-ea"/>
                <a:cs typeface="+mn-cs"/>
              </a:rPr>
              <a:t>Slika 9.)</a:t>
            </a:r>
            <a:r>
              <a:rPr lang="hr-HR" sz="1200" kern="1200" dirty="0" smtClean="0">
                <a:solidFill>
                  <a:schemeClr val="tx1"/>
                </a:solidFill>
                <a:effectLst/>
                <a:latin typeface="+mn-lt"/>
                <a:ea typeface="+mn-ea"/>
                <a:cs typeface="+mn-cs"/>
              </a:rPr>
              <a:t> nalazi na lokaciji označenoj brojem 2 na mapi. Naime, na mjestu ubojstva policija je pronašla krvavi otisak stopala. Kako bi se otkrilo tko je ubojica, potrebno je iz stupčastoga dijagrama iščitati veličinu cipele koja odgovara veličini krvavoga traga stopala. Eliminirajući osumnjičenike 1 i 3, čiji otisak stopala nikako ne odgovara onome pronađenome na mjestu zločina, preostaje pet osumnjičenika koji mogu biti ubojice. Kako su u prethodnim zadacima eliminirani osumnjičenici 2, 4, </a:t>
            </a:r>
            <a:r>
              <a:rPr lang="hr-HR" sz="1200" kern="1200" dirty="0" err="1" smtClean="0">
                <a:solidFill>
                  <a:schemeClr val="tx1"/>
                </a:solidFill>
                <a:effectLst/>
                <a:latin typeface="+mn-lt"/>
                <a:ea typeface="+mn-ea"/>
                <a:cs typeface="+mn-cs"/>
              </a:rPr>
              <a:t>5</a:t>
            </a:r>
            <a:r>
              <a:rPr lang="hr-HR" sz="1200" kern="1200" dirty="0" smtClean="0">
                <a:solidFill>
                  <a:schemeClr val="tx1"/>
                </a:solidFill>
                <a:effectLst/>
                <a:latin typeface="+mn-lt"/>
                <a:ea typeface="+mn-ea"/>
                <a:cs typeface="+mn-cs"/>
              </a:rPr>
              <a:t> i 7, učenici će zaključiti da je ubojica osumnjičenik 6. Posljednje što učenici moraju napraviti jest odnijeti do učitelja/-ice) na pregled rješenja zadataka pomoću kojih su otkrili ubojicu.</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20</a:t>
            </a:fld>
            <a:endParaRPr lang="hr-HR"/>
          </a:p>
        </p:txBody>
      </p:sp>
    </p:spTree>
    <p:extLst>
      <p:ext uri="{BB962C8B-B14F-4D97-AF65-F5344CB8AC3E}">
        <p14:creationId xmlns:p14="http://schemas.microsoft.com/office/powerpoint/2010/main" val="55643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Naša škola je dio projekta I.M.A.G.I.N.E </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financiranog od strane europskih fondova, u sklopu obrazovnog programa </a:t>
            </a:r>
            <a:r>
              <a:rPr lang="hr-HR" sz="1200" kern="1200" dirty="0" err="1" smtClean="0">
                <a:solidFill>
                  <a:schemeClr val="tx1"/>
                </a:solidFill>
                <a:effectLst/>
                <a:latin typeface="+mn-lt"/>
                <a:ea typeface="+mn-ea"/>
                <a:cs typeface="+mn-cs"/>
              </a:rPr>
              <a:t>Erasmus</a:t>
            </a:r>
            <a:r>
              <a:rPr lang="hr-HR" sz="1200" kern="1200" dirty="0" smtClean="0">
                <a:solidFill>
                  <a:schemeClr val="tx1"/>
                </a:solidFill>
                <a:effectLst/>
                <a:latin typeface="+mn-lt"/>
                <a:ea typeface="+mn-ea"/>
                <a:cs typeface="+mn-cs"/>
              </a:rPr>
              <a:t> +,</a:t>
            </a:r>
            <a:r>
              <a:rPr lang="hr-HR" sz="1200" kern="1200" baseline="0" dirty="0" smtClean="0">
                <a:solidFill>
                  <a:schemeClr val="tx1"/>
                </a:solidFill>
                <a:effectLst/>
                <a:latin typeface="+mn-lt"/>
                <a:ea typeface="+mn-ea"/>
                <a:cs typeface="+mn-cs"/>
              </a:rPr>
              <a:t> ključne aktivnosti 2.</a:t>
            </a:r>
            <a:r>
              <a:rPr lang="hr-HR" sz="1200" kern="1200" dirty="0" smtClean="0">
                <a:solidFill>
                  <a:schemeClr val="tx1"/>
                </a:solidFill>
                <a:effectLst/>
                <a:latin typeface="+mn-lt"/>
                <a:ea typeface="+mn-ea"/>
                <a:cs typeface="+mn-cs"/>
              </a:rPr>
              <a:t>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a:t>
            </a:fld>
            <a:endParaRPr lang="hr-HR"/>
          </a:p>
        </p:txBody>
      </p:sp>
    </p:spTree>
    <p:extLst>
      <p:ext uri="{BB962C8B-B14F-4D97-AF65-F5344CB8AC3E}">
        <p14:creationId xmlns:p14="http://schemas.microsoft.com/office/powerpoint/2010/main" val="148794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Svi članovi najuspješnije grupe dobivaju diplomu te tako postaju C.S.I agenti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21</a:t>
            </a:fld>
            <a:endParaRPr lang="hr-HR"/>
          </a:p>
        </p:txBody>
      </p:sp>
    </p:spTree>
    <p:extLst>
      <p:ext uri="{BB962C8B-B14F-4D97-AF65-F5344CB8AC3E}">
        <p14:creationId xmlns:p14="http://schemas.microsoft.com/office/powerpoint/2010/main" val="109515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Možete</a:t>
            </a:r>
            <a:r>
              <a:rPr lang="hr-HR" baseline="0" dirty="0" smtClean="0"/>
              <a:t> vidjeti nekoliko fotografija samog tijeka radionice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22</a:t>
            </a:fld>
            <a:endParaRPr lang="hr-HR"/>
          </a:p>
        </p:txBody>
      </p:sp>
    </p:spTree>
    <p:extLst>
      <p:ext uri="{BB962C8B-B14F-4D97-AF65-F5344CB8AC3E}">
        <p14:creationId xmlns:p14="http://schemas.microsoft.com/office/powerpoint/2010/main" val="131002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1692982-34C2-47E3-80B0-BA5D2CF9D6BC}" type="slidenum">
              <a:rPr lang="hr-HR" smtClean="0"/>
              <a:t>23</a:t>
            </a:fld>
            <a:endParaRPr lang="hr-HR"/>
          </a:p>
        </p:txBody>
      </p:sp>
    </p:spTree>
    <p:extLst>
      <p:ext uri="{BB962C8B-B14F-4D97-AF65-F5344CB8AC3E}">
        <p14:creationId xmlns:p14="http://schemas.microsoft.com/office/powerpoint/2010/main" val="221469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U svrhu evaluacije radionice proveli smo anketu na uzorku od 28 učenika (16 hrvatskih i 12 španjolskih). </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24</a:t>
            </a:fld>
            <a:endParaRPr lang="hr-HR"/>
          </a:p>
        </p:txBody>
      </p:sp>
    </p:spTree>
    <p:extLst>
      <p:ext uri="{BB962C8B-B14F-4D97-AF65-F5344CB8AC3E}">
        <p14:creationId xmlns:p14="http://schemas.microsoft.com/office/powerpoint/2010/main" val="1562020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Oko </a:t>
            </a:r>
            <a:r>
              <a:rPr lang="hr-HR" sz="1200" kern="1200" dirty="0" smtClean="0">
                <a:solidFill>
                  <a:schemeClr val="tx1"/>
                </a:solidFill>
                <a:effectLst/>
                <a:latin typeface="+mn-lt"/>
                <a:ea typeface="+mn-ea"/>
                <a:cs typeface="+mn-cs"/>
              </a:rPr>
              <a:t>43% učenika (25%+18%) odgovorilo je kako im je bilo teško rješavati zadatke. Ovdje treba uzeti u obzir da se radionica provodila na uzorku učenika sedmih i osmih </a:t>
            </a:r>
            <a:r>
              <a:rPr lang="hr-HR" sz="1200" kern="1200" dirty="0" smtClean="0">
                <a:solidFill>
                  <a:schemeClr val="tx1"/>
                </a:solidFill>
                <a:effectLst/>
                <a:latin typeface="+mn-lt"/>
                <a:ea typeface="+mn-ea"/>
                <a:cs typeface="+mn-cs"/>
              </a:rPr>
              <a:t>razreda </a:t>
            </a:r>
            <a:r>
              <a:rPr lang="hr-HR" sz="1200" kern="1200" dirty="0" smtClean="0">
                <a:solidFill>
                  <a:schemeClr val="tx1"/>
                </a:solidFill>
                <a:effectLst/>
                <a:latin typeface="+mn-lt"/>
                <a:ea typeface="+mn-ea"/>
                <a:cs typeface="+mn-cs"/>
              </a:rPr>
              <a:t>iz Rovinja te devete godine školovanja učenika iz Sagunta, pri čemu učenici sedmih razreda još nisu obradili pojmove omjera i postotka, a ostali učenici nisu prethodno ponavljali navedeno gradivo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25</a:t>
            </a:fld>
            <a:endParaRPr lang="hr-HR"/>
          </a:p>
        </p:txBody>
      </p:sp>
    </p:spTree>
    <p:extLst>
      <p:ext uri="{BB962C8B-B14F-4D97-AF65-F5344CB8AC3E}">
        <p14:creationId xmlns:p14="http://schemas.microsoft.com/office/powerpoint/2010/main" val="248316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Većina učenika želi</a:t>
            </a:r>
            <a:r>
              <a:rPr lang="hr-HR" sz="1200" kern="1200" baseline="0" dirty="0" smtClean="0">
                <a:solidFill>
                  <a:schemeClr val="tx1"/>
                </a:solidFill>
                <a:effectLst/>
                <a:latin typeface="+mn-lt"/>
                <a:ea typeface="+mn-ea"/>
                <a:cs typeface="+mn-cs"/>
              </a:rPr>
              <a:t> nastavu izvan učionice.</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26</a:t>
            </a:fld>
            <a:endParaRPr lang="hr-HR"/>
          </a:p>
        </p:txBody>
      </p:sp>
    </p:spTree>
    <p:extLst>
      <p:ext uri="{BB962C8B-B14F-4D97-AF65-F5344CB8AC3E}">
        <p14:creationId xmlns:p14="http://schemas.microsoft.com/office/powerpoint/2010/main" val="8365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I bilo im je zanimljivo.</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27</a:t>
            </a:fld>
            <a:endParaRPr lang="hr-HR"/>
          </a:p>
        </p:txBody>
      </p:sp>
    </p:spTree>
    <p:extLst>
      <p:ext uri="{BB962C8B-B14F-4D97-AF65-F5344CB8AC3E}">
        <p14:creationId xmlns:p14="http://schemas.microsoft.com/office/powerpoint/2010/main" val="388636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smtClean="0">
                <a:solidFill>
                  <a:schemeClr val="tx1"/>
                </a:solidFill>
                <a:effectLst/>
                <a:latin typeface="+mn-lt"/>
                <a:ea typeface="+mn-ea"/>
                <a:cs typeface="+mn-cs"/>
              </a:rPr>
              <a:t>I zadovoljni</a:t>
            </a:r>
            <a:r>
              <a:rPr lang="hr-HR" sz="1200" kern="1200" baseline="0" smtClean="0">
                <a:solidFill>
                  <a:schemeClr val="tx1"/>
                </a:solidFill>
                <a:effectLst/>
                <a:latin typeface="+mn-lt"/>
                <a:ea typeface="+mn-ea"/>
                <a:cs typeface="+mn-cs"/>
              </a:rPr>
              <a:t> </a:t>
            </a:r>
            <a:r>
              <a:rPr lang="hr-HR" sz="1200" kern="1200" baseline="0" dirty="0" smtClean="0">
                <a:solidFill>
                  <a:schemeClr val="tx1"/>
                </a:solidFill>
                <a:effectLst/>
                <a:latin typeface="+mn-lt"/>
                <a:ea typeface="+mn-ea"/>
                <a:cs typeface="+mn-cs"/>
              </a:rPr>
              <a:t>su</a:t>
            </a:r>
            <a:r>
              <a:rPr lang="hr-HR" sz="1200" kern="120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ovakvim načinom usvajanja znanja kroz igru i praktične zadatke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28</a:t>
            </a:fld>
            <a:endParaRPr lang="hr-HR"/>
          </a:p>
        </p:txBody>
      </p:sp>
    </p:spTree>
    <p:extLst>
      <p:ext uri="{BB962C8B-B14F-4D97-AF65-F5344CB8AC3E}">
        <p14:creationId xmlns:p14="http://schemas.microsoft.com/office/powerpoint/2010/main" val="2165648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Na pitanje što im se najviše svidjelo, neki odgovori učenika su: …</a:t>
            </a:r>
            <a:endParaRPr lang="hr-HR" sz="1200" kern="1200" dirty="0" smtClean="0">
              <a:solidFill>
                <a:schemeClr val="tx1"/>
              </a:solidFill>
              <a:effectLst/>
              <a:latin typeface="+mn-lt"/>
              <a:ea typeface="+mn-ea"/>
              <a:cs typeface="+mn-cs"/>
            </a:endParaRP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29</a:t>
            </a:fld>
            <a:endParaRPr lang="hr-HR"/>
          </a:p>
        </p:txBody>
      </p:sp>
    </p:spTree>
    <p:extLst>
      <p:ext uri="{BB962C8B-B14F-4D97-AF65-F5344CB8AC3E}">
        <p14:creationId xmlns:p14="http://schemas.microsoft.com/office/powerpoint/2010/main" val="457201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Materijali</a:t>
            </a:r>
            <a:r>
              <a:rPr lang="hr-HR" baseline="0" dirty="0" smtClean="0"/>
              <a:t> potrebni za izvođenje radionice dostupni su u članku</a:t>
            </a:r>
            <a:r>
              <a:rPr lang="hr-HR" dirty="0" smtClean="0"/>
              <a:t> o radionici objavljenom u digitalnom</a:t>
            </a:r>
            <a:r>
              <a:rPr lang="hr-HR" baseline="0" dirty="0" smtClean="0"/>
              <a:t> časopisu Pogled kroz prozor. Radionica se može prilagoditi nekom drugom mjestu izvođenja izmjenom mape.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30</a:t>
            </a:fld>
            <a:endParaRPr lang="hr-HR"/>
          </a:p>
        </p:txBody>
      </p:sp>
    </p:spTree>
    <p:extLst>
      <p:ext uri="{BB962C8B-B14F-4D97-AF65-F5344CB8AC3E}">
        <p14:creationId xmlns:p14="http://schemas.microsoft.com/office/powerpoint/2010/main" val="61294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Koordinator</a:t>
            </a:r>
            <a:r>
              <a:rPr lang="hr-HR" baseline="0" dirty="0" smtClean="0"/>
              <a:t> projekta je francuski centar za europsku </a:t>
            </a:r>
            <a:r>
              <a:rPr lang="hr-HR" baseline="0" dirty="0" smtClean="0"/>
              <a:t>kulturu.</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3</a:t>
            </a:fld>
            <a:endParaRPr lang="hr-HR"/>
          </a:p>
        </p:txBody>
      </p:sp>
    </p:spTree>
    <p:extLst>
      <p:ext uri="{BB962C8B-B14F-4D97-AF65-F5344CB8AC3E}">
        <p14:creationId xmlns:p14="http://schemas.microsoft.com/office/powerpoint/2010/main" val="2522266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31</a:t>
            </a:fld>
            <a:endParaRPr lang="hr-HR"/>
          </a:p>
        </p:txBody>
      </p:sp>
    </p:spTree>
    <p:extLst>
      <p:ext uri="{BB962C8B-B14F-4D97-AF65-F5344CB8AC3E}">
        <p14:creationId xmlns:p14="http://schemas.microsoft.com/office/powerpoint/2010/main" val="3417192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1692982-34C2-47E3-80B0-BA5D2CF9D6BC}" type="slidenum">
              <a:rPr lang="hr-HR" smtClean="0"/>
              <a:t>32</a:t>
            </a:fld>
            <a:endParaRPr lang="hr-HR"/>
          </a:p>
        </p:txBody>
      </p:sp>
    </p:spTree>
    <p:extLst>
      <p:ext uri="{BB962C8B-B14F-4D97-AF65-F5344CB8AC3E}">
        <p14:creationId xmlns:p14="http://schemas.microsoft.com/office/powerpoint/2010/main" val="219894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Projekt se realizira kao strateško partnerstvo sedam europskih zemalja kroz tri godine (2014.-2017.g.), a uključuje razmjenu učenika, koji uz svoje učitelje-mentore gostuju u nekoliko europskih zemalja. Učenici i učitelji tijekom boravka u drugoj zemlji imaju priliku upoznati se s kulturnom baštinom te zemlje, primjenom moderne tehnologije.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4</a:t>
            </a:fld>
            <a:endParaRPr lang="hr-HR"/>
          </a:p>
        </p:txBody>
      </p:sp>
    </p:spTree>
    <p:extLst>
      <p:ext uri="{BB962C8B-B14F-4D97-AF65-F5344CB8AC3E}">
        <p14:creationId xmlns:p14="http://schemas.microsoft.com/office/powerpoint/2010/main" val="14106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Dolaskom učenika iz mjesta </a:t>
            </a:r>
            <a:r>
              <a:rPr lang="hr-HR" sz="1200" kern="1200" dirty="0" err="1" smtClean="0">
                <a:solidFill>
                  <a:schemeClr val="tx1"/>
                </a:solidFill>
                <a:effectLst/>
                <a:latin typeface="+mn-lt"/>
                <a:ea typeface="+mn-ea"/>
                <a:cs typeface="+mn-cs"/>
              </a:rPr>
              <a:t>Sagunto</a:t>
            </a:r>
            <a:r>
              <a:rPr lang="hr-HR" sz="1200" kern="1200" dirty="0" smtClean="0">
                <a:solidFill>
                  <a:schemeClr val="tx1"/>
                </a:solidFill>
                <a:effectLst/>
                <a:latin typeface="+mn-lt"/>
                <a:ea typeface="+mn-ea"/>
                <a:cs typeface="+mn-cs"/>
              </a:rPr>
              <a:t> (Španjolska)….</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5</a:t>
            </a:fld>
            <a:endParaRPr lang="hr-HR"/>
          </a:p>
        </p:txBody>
      </p:sp>
    </p:spTree>
    <p:extLst>
      <p:ext uri="{BB962C8B-B14F-4D97-AF65-F5344CB8AC3E}">
        <p14:creationId xmlns:p14="http://schemas.microsoft.com/office/powerpoint/2010/main" val="162105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….u okviru sedmodnevnog programa projekta I.M.A.G.I.N.E u Rovinju, dobile smo zadatak osmisliti matematičku aktivnost, koja će se tematski  i lokacijom vezati za  arheološko nalazište </a:t>
            </a:r>
            <a:r>
              <a:rPr lang="hr-HR" sz="1200" kern="1200" dirty="0" err="1" smtClean="0">
                <a:solidFill>
                  <a:schemeClr val="tx1"/>
                </a:solidFill>
                <a:effectLst/>
                <a:latin typeface="+mn-lt"/>
                <a:ea typeface="+mn-ea"/>
                <a:cs typeface="+mn-cs"/>
              </a:rPr>
              <a:t>Monkodonja</a:t>
            </a:r>
            <a:r>
              <a:rPr lang="hr-HR" sz="1200" kern="1200" dirty="0" smtClean="0">
                <a:solidFill>
                  <a:schemeClr val="tx1"/>
                </a:solidFill>
                <a:effectLst/>
                <a:latin typeface="+mn-lt"/>
                <a:ea typeface="+mn-ea"/>
                <a:cs typeface="+mn-cs"/>
              </a:rPr>
              <a:t>. U cilju popularizacije i poticanja interesa za matematiku odlučile smo se za učenje kroz igru. Ideja vodilja bila nam je da učenici u opuštenoj atmosferi primjenjuju prethodno usvojene matematičke koncepte. Učenje kroz igru ili popularno „</a:t>
            </a:r>
            <a:r>
              <a:rPr lang="hr-HR" sz="1200" kern="1200" dirty="0" err="1" smtClean="0">
                <a:solidFill>
                  <a:schemeClr val="tx1"/>
                </a:solidFill>
                <a:effectLst/>
                <a:latin typeface="+mn-lt"/>
                <a:ea typeface="+mn-ea"/>
                <a:cs typeface="+mn-cs"/>
              </a:rPr>
              <a:t>igrifikacija</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gamefication</a:t>
            </a:r>
            <a:r>
              <a:rPr lang="hr-HR" sz="1200" kern="1200" dirty="0" smtClean="0">
                <a:solidFill>
                  <a:schemeClr val="tx1"/>
                </a:solidFill>
                <a:effectLst/>
                <a:latin typeface="+mn-lt"/>
                <a:ea typeface="+mn-ea"/>
                <a:cs typeface="+mn-cs"/>
              </a:rPr>
              <a:t>) ostvarile smo radionicom C.S.I. </a:t>
            </a:r>
            <a:r>
              <a:rPr lang="hr-HR" sz="1200" kern="1200" dirty="0" err="1" smtClean="0">
                <a:solidFill>
                  <a:schemeClr val="tx1"/>
                </a:solidFill>
                <a:effectLst/>
                <a:latin typeface="+mn-lt"/>
                <a:ea typeface="+mn-ea"/>
                <a:cs typeface="+mn-cs"/>
              </a:rPr>
              <a:t>Moncodogno</a:t>
            </a:r>
            <a:r>
              <a:rPr lang="hr-HR" sz="1200" kern="1200" baseline="0" dirty="0" smtClean="0">
                <a:solidFill>
                  <a:schemeClr val="tx1"/>
                </a:solidFill>
                <a:effectLst/>
                <a:latin typeface="+mn-lt"/>
                <a:ea typeface="+mn-ea"/>
                <a:cs typeface="+mn-cs"/>
              </a:rPr>
              <a:t> u trajanju od 90 minuta.</a:t>
            </a:r>
            <a:r>
              <a:rPr lang="hr-HR" sz="1200" kern="1200" dirty="0" smtClean="0">
                <a:solidFill>
                  <a:schemeClr val="tx1"/>
                </a:solidFill>
                <a:effectLst/>
                <a:latin typeface="+mn-lt"/>
                <a:ea typeface="+mn-ea"/>
                <a:cs typeface="+mn-cs"/>
              </a:rPr>
              <a:t> Cilj radionice je otkriti ubojicu kroz rješavanje sedam matematičkih zadataka zadanih na engleskom jeziku.</a:t>
            </a:r>
            <a:r>
              <a:rPr lang="hr-HR" sz="1200" b="1" kern="120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Naime, policija od učenika traži suradnju u istraživanju zločina. Matematičkim znanjem i logičkim razmišljanjem učenici trebaju, na temelju dokaznih materijala (zadataka), eliminirati šest osumnjičenika te otkriti tko je ubojica s </a:t>
            </a:r>
            <a:r>
              <a:rPr lang="hr-HR" sz="1200" kern="1200" dirty="0" err="1" smtClean="0">
                <a:solidFill>
                  <a:schemeClr val="tx1"/>
                </a:solidFill>
                <a:effectLst/>
                <a:latin typeface="+mn-lt"/>
                <a:ea typeface="+mn-ea"/>
                <a:cs typeface="+mn-cs"/>
              </a:rPr>
              <a:t>Monkodonje</a:t>
            </a:r>
            <a:r>
              <a:rPr lang="hr-HR" sz="1200" kern="1200" dirty="0" smtClean="0">
                <a:solidFill>
                  <a:schemeClr val="tx1"/>
                </a:solidFill>
                <a:effectLst/>
                <a:latin typeface="+mn-lt"/>
                <a:ea typeface="+mn-ea"/>
                <a:cs typeface="+mn-cs"/>
              </a:rPr>
              <a:t>. </a:t>
            </a:r>
          </a:p>
          <a:p>
            <a:r>
              <a:rPr lang="hr-H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endParaRPr lang="hr-HR" dirty="0" smtClean="0"/>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6</a:t>
            </a:fld>
            <a:endParaRPr lang="hr-HR"/>
          </a:p>
        </p:txBody>
      </p:sp>
    </p:spTree>
    <p:extLst>
      <p:ext uri="{BB962C8B-B14F-4D97-AF65-F5344CB8AC3E}">
        <p14:creationId xmlns:p14="http://schemas.microsoft.com/office/powerpoint/2010/main" val="338727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Arheološko nalazište </a:t>
            </a:r>
            <a:r>
              <a:rPr lang="hr-HR" dirty="0" err="1" smtClean="0"/>
              <a:t>Monkodonja</a:t>
            </a:r>
            <a:r>
              <a:rPr lang="hr-HR" dirty="0" smtClean="0"/>
              <a:t> nalazi se 5 km istočno od Rovinja.</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8</a:t>
            </a:fld>
            <a:endParaRPr lang="hr-HR"/>
          </a:p>
        </p:txBody>
      </p:sp>
    </p:spTree>
    <p:extLst>
      <p:ext uri="{BB962C8B-B14F-4D97-AF65-F5344CB8AC3E}">
        <p14:creationId xmlns:p14="http://schemas.microsoft.com/office/powerpoint/2010/main" val="398632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Radionica je </a:t>
            </a:r>
            <a:r>
              <a:rPr lang="hr-HR" sz="1200" kern="1200" dirty="0" smtClean="0">
                <a:solidFill>
                  <a:schemeClr val="tx1"/>
                </a:solidFill>
                <a:effectLst/>
                <a:latin typeface="+mn-lt"/>
                <a:ea typeface="+mn-ea"/>
                <a:cs typeface="+mn-cs"/>
              </a:rPr>
              <a:t>tijekom </a:t>
            </a:r>
            <a:r>
              <a:rPr lang="hr-HR" sz="1200" kern="1200" dirty="0" smtClean="0">
                <a:solidFill>
                  <a:schemeClr val="tx1"/>
                </a:solidFill>
                <a:effectLst/>
                <a:latin typeface="+mn-lt"/>
                <a:ea typeface="+mn-ea"/>
                <a:cs typeface="+mn-cs"/>
              </a:rPr>
              <a:t>realizacije </a:t>
            </a:r>
            <a:r>
              <a:rPr lang="hr-HR" sz="1200" kern="1200" dirty="0" smtClean="0">
                <a:solidFill>
                  <a:schemeClr val="tx1"/>
                </a:solidFill>
                <a:effectLst/>
                <a:latin typeface="+mn-lt"/>
                <a:ea typeface="+mn-ea"/>
                <a:cs typeface="+mn-cs"/>
              </a:rPr>
              <a:t>projekta</a:t>
            </a:r>
            <a:r>
              <a:rPr lang="hr-HR" sz="1200" kern="1200" dirty="0" smtClean="0">
                <a:solidFill>
                  <a:schemeClr val="tx1"/>
                </a:solidFill>
                <a:effectLst/>
                <a:latin typeface="+mn-lt"/>
                <a:ea typeface="+mn-ea"/>
                <a:cs typeface="+mn-cs"/>
              </a:rPr>
              <a:t>, 19. rujna 2015. godine, sa šesnaest učenika sedmih i osmih razreda Osnovne škole </a:t>
            </a:r>
            <a:r>
              <a:rPr lang="hr-HR" sz="1200" kern="1200" dirty="0" err="1" smtClean="0">
                <a:solidFill>
                  <a:schemeClr val="tx1"/>
                </a:solidFill>
                <a:effectLst/>
                <a:latin typeface="+mn-lt"/>
                <a:ea typeface="+mn-ea"/>
                <a:cs typeface="+mn-cs"/>
              </a:rPr>
              <a:t>Jurja</a:t>
            </a:r>
            <a:r>
              <a:rPr lang="hr-HR" sz="1200" kern="1200" dirty="0" smtClean="0">
                <a:solidFill>
                  <a:schemeClr val="tx1"/>
                </a:solidFill>
                <a:effectLst/>
                <a:latin typeface="+mn-lt"/>
                <a:ea typeface="+mn-ea"/>
                <a:cs typeface="+mn-cs"/>
              </a:rPr>
              <a:t> Dobrile te dvanaest učenika devete godine školovanja škole iz </a:t>
            </a:r>
            <a:r>
              <a:rPr lang="hr-HR" sz="1200" kern="1200" dirty="0" err="1" smtClean="0">
                <a:solidFill>
                  <a:schemeClr val="tx1"/>
                </a:solidFill>
                <a:effectLst/>
                <a:latin typeface="+mn-lt"/>
                <a:ea typeface="+mn-ea"/>
                <a:cs typeface="+mn-cs"/>
              </a:rPr>
              <a:t>Sagunta</a:t>
            </a:r>
            <a:r>
              <a:rPr lang="hr-HR" sz="1200" kern="1200" dirty="0" smtClean="0">
                <a:solidFill>
                  <a:schemeClr val="tx1"/>
                </a:solidFill>
                <a:effectLst/>
                <a:latin typeface="+mn-lt"/>
                <a:ea typeface="+mn-ea"/>
                <a:cs typeface="+mn-cs"/>
              </a:rPr>
              <a:t>. </a:t>
            </a:r>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9</a:t>
            </a:fld>
            <a:endParaRPr lang="hr-HR"/>
          </a:p>
        </p:txBody>
      </p:sp>
    </p:spTree>
    <p:extLst>
      <p:ext uri="{BB962C8B-B14F-4D97-AF65-F5344CB8AC3E}">
        <p14:creationId xmlns:p14="http://schemas.microsoft.com/office/powerpoint/2010/main" val="104610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U uvodnom dijelu učenike smo podijelili u grupe po 3 do 4 učenika. Grupe smo formirali na temelju sposobnosti učenika, tako da su približno međusobno ravnopravne u odnosu na usvojena znanja. Nakon podjele, svaka grupa izabirala</a:t>
            </a:r>
            <a:r>
              <a:rPr lang="hr-HR" sz="1200" kern="1200" baseline="0" dirty="0" smtClean="0">
                <a:solidFill>
                  <a:schemeClr val="tx1"/>
                </a:solidFill>
                <a:effectLst/>
                <a:latin typeface="+mn-lt"/>
                <a:ea typeface="+mn-ea"/>
                <a:cs typeface="+mn-cs"/>
              </a:rPr>
              <a:t> je</a:t>
            </a:r>
            <a:r>
              <a:rPr lang="hr-HR" sz="1200" kern="1200" dirty="0" smtClean="0">
                <a:solidFill>
                  <a:schemeClr val="tx1"/>
                </a:solidFill>
                <a:effectLst/>
                <a:latin typeface="+mn-lt"/>
                <a:ea typeface="+mn-ea"/>
                <a:cs typeface="+mn-cs"/>
              </a:rPr>
              <a:t> jednog člana (voditelja grupe), koji je nosio mobitel/</a:t>
            </a:r>
            <a:r>
              <a:rPr lang="hr-HR" sz="1200" kern="1200" dirty="0" err="1" smtClean="0">
                <a:solidFill>
                  <a:schemeClr val="tx1"/>
                </a:solidFill>
                <a:effectLst/>
                <a:latin typeface="+mn-lt"/>
                <a:ea typeface="+mn-ea"/>
                <a:cs typeface="+mn-cs"/>
              </a:rPr>
              <a:t>tablet</a:t>
            </a:r>
            <a:r>
              <a:rPr lang="hr-HR" sz="1200" kern="1200" dirty="0" smtClean="0">
                <a:solidFill>
                  <a:schemeClr val="tx1"/>
                </a:solidFill>
                <a:effectLst/>
                <a:latin typeface="+mn-lt"/>
                <a:ea typeface="+mn-ea"/>
                <a:cs typeface="+mn-cs"/>
              </a:rPr>
              <a:t>, učitavao zadatke mobitelom pomoću aplikacije te iznosio zaključke svoje grupe. </a:t>
            </a:r>
          </a:p>
          <a:p>
            <a:endParaRPr lang="hr-HR" dirty="0"/>
          </a:p>
        </p:txBody>
      </p:sp>
      <p:sp>
        <p:nvSpPr>
          <p:cNvPr id="4" name="Rezervirano mjesto broja slajda 3"/>
          <p:cNvSpPr>
            <a:spLocks noGrp="1"/>
          </p:cNvSpPr>
          <p:nvPr>
            <p:ph type="sldNum" sz="quarter" idx="10"/>
          </p:nvPr>
        </p:nvSpPr>
        <p:spPr/>
        <p:txBody>
          <a:bodyPr/>
          <a:lstStyle/>
          <a:p>
            <a:fld id="{F1692982-34C2-47E3-80B0-BA5D2CF9D6BC}" type="slidenum">
              <a:rPr lang="hr-HR" smtClean="0"/>
              <a:t>10</a:t>
            </a:fld>
            <a:endParaRPr lang="hr-HR"/>
          </a:p>
        </p:txBody>
      </p:sp>
    </p:spTree>
    <p:extLst>
      <p:ext uri="{BB962C8B-B14F-4D97-AF65-F5344CB8AC3E}">
        <p14:creationId xmlns:p14="http://schemas.microsoft.com/office/powerpoint/2010/main" val="338772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803AE94-50A4-4E4A-9C5B-A44B8EC45CC6}" type="datetimeFigureOut">
              <a:rPr lang="hr-HR" smtClean="0"/>
              <a:t>24.10.2016.</a:t>
            </a:fld>
            <a:endParaRPr lang="hr-HR"/>
          </a:p>
        </p:txBody>
      </p:sp>
      <p:sp>
        <p:nvSpPr>
          <p:cNvPr id="5" name="Footer Placeholder 4"/>
          <p:cNvSpPr>
            <a:spLocks noGrp="1"/>
          </p:cNvSpPr>
          <p:nvPr>
            <p:ph type="ftr" sz="quarter" idx="11"/>
          </p:nvPr>
        </p:nvSpPr>
        <p:spPr/>
        <p:txBody>
          <a:bodyPr/>
          <a:lstStyle/>
          <a:p>
            <a:endParaRPr lang="hr-H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4E5BFB02-44D5-4986-BD23-551D7B057800}" type="slidenum">
              <a:rPr lang="hr-HR" smtClean="0"/>
              <a:t>‹#›</a:t>
            </a:fld>
            <a:endParaRPr lang="hr-H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3AE94-50A4-4E4A-9C5B-A44B8EC45CC6}" type="datetimeFigureOut">
              <a:rPr lang="hr-HR" smtClean="0"/>
              <a:t>24.10.2016.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03AE94-50A4-4E4A-9C5B-A44B8EC45CC6}" type="datetimeFigureOut">
              <a:rPr lang="hr-HR" smtClean="0"/>
              <a:t>24.10.2016.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3AE94-50A4-4E4A-9C5B-A44B8EC45CC6}" type="datetimeFigureOut">
              <a:rPr lang="hr-HR" smtClean="0"/>
              <a:t>24.10.2016.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803AE94-50A4-4E4A-9C5B-A44B8EC45CC6}" type="datetimeFigureOut">
              <a:rPr lang="hr-HR" smtClean="0"/>
              <a:t>24.10.2016.</a:t>
            </a:fld>
            <a:endParaRPr lang="hr-H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5BFB02-44D5-4986-BD23-551D7B057800}" type="slidenum">
              <a:rPr lang="hr-HR" smtClean="0"/>
              <a:t>‹#›</a:t>
            </a:fld>
            <a:endParaRPr lang="hr-H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803AE94-50A4-4E4A-9C5B-A44B8EC45CC6}" type="datetimeFigureOut">
              <a:rPr lang="hr-HR" smtClean="0"/>
              <a:t>24.10.2016.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803AE94-50A4-4E4A-9C5B-A44B8EC45CC6}" type="datetimeFigureOut">
              <a:rPr lang="hr-HR" smtClean="0"/>
              <a:t>24.10.2016.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03AE94-50A4-4E4A-9C5B-A44B8EC45CC6}" type="datetimeFigureOut">
              <a:rPr lang="hr-HR" smtClean="0"/>
              <a:t>24.10.2016.</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803AE94-50A4-4E4A-9C5B-A44B8EC45CC6}" type="datetimeFigureOut">
              <a:rPr lang="hr-HR" smtClean="0"/>
              <a:t>24.10.2016.</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4E5BFB02-44D5-4986-BD23-551D7B057800}"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803AE94-50A4-4E4A-9C5B-A44B8EC45CC6}" type="datetimeFigureOut">
              <a:rPr lang="hr-HR" smtClean="0"/>
              <a:t>24.10.2016.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E5BFB02-44D5-4986-BD23-551D7B057800}" type="slidenum">
              <a:rPr lang="hr-HR" smtClean="0"/>
              <a:t>‹#›</a:t>
            </a:fld>
            <a:endParaRPr lang="hr-H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B803AE94-50A4-4E4A-9C5B-A44B8EC45CC6}" type="datetimeFigureOut">
              <a:rPr lang="hr-HR" smtClean="0"/>
              <a:t>24.10.2016.</a:t>
            </a:fld>
            <a:endParaRPr lang="hr-HR"/>
          </a:p>
        </p:txBody>
      </p:sp>
      <p:sp>
        <p:nvSpPr>
          <p:cNvPr id="7" name="Slide Number Placeholder 6"/>
          <p:cNvSpPr>
            <a:spLocks noGrp="1"/>
          </p:cNvSpPr>
          <p:nvPr>
            <p:ph type="sldNum" sz="quarter" idx="12"/>
          </p:nvPr>
        </p:nvSpPr>
        <p:spPr/>
        <p:txBody>
          <a:bodyPr/>
          <a:lstStyle/>
          <a:p>
            <a:fld id="{4E5BFB02-44D5-4986-BD23-551D7B057800}" type="slidenum">
              <a:rPr lang="hr-HR" smtClean="0"/>
              <a:t>‹#›</a:t>
            </a:fld>
            <a:endParaRPr lang="hr-H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hr-H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803AE94-50A4-4E4A-9C5B-A44B8EC45CC6}" type="datetimeFigureOut">
              <a:rPr lang="hr-HR" smtClean="0"/>
              <a:t>24.10.2016.</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4E5BFB02-44D5-4986-BD23-551D7B057800}" type="slidenum">
              <a:rPr lang="hr-HR" smtClean="0"/>
              <a:t>‹#›</a:t>
            </a:fld>
            <a:endParaRPr lang="hr-H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hyperlink" Target="http://www.google.hr/url?sa=i&amp;rct=j&amp;q=&amp;esrc=s&amp;source=images&amp;cd=&amp;cad=rja&amp;uact=8&amp;ved=0CAcQjRxqFQoTCLHHj8WigcgCFYvxFAodNaUK8Q&amp;url=http://harwichconservationtrust.org/qr-codes/&amp;psig=AFQjCNH0-XUQwnU5wYXz3kmsr7zYgBNmPg&amp;ust=144268926126080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ogledkrozprozor.wordpress.com/2015/11/30/c-s-i-moncodogno/"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mathematicshed.com/uploads/1/2/5/7/12572836/what_makes_a_good_resources_-_data_handling_murder_investigation.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sharemylesson.com/ResourceDetail.aspx?storyCode=6120824&amp;"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iiskennedy.it/drupal/" TargetMode="External"/><Relationship Id="rId3" Type="http://schemas.openxmlformats.org/officeDocument/2006/relationships/hyperlink" Target="http://www.aeps.pt/" TargetMode="External"/><Relationship Id="rId7" Type="http://schemas.openxmlformats.org/officeDocument/2006/relationships/hyperlink" Target="http://ipcmeda.gov.it/" TargetMode="External"/><Relationship Id="rId12" Type="http://schemas.openxmlformats.org/officeDocument/2006/relationships/hyperlink" Target="http://mestreacasa.gva.es/web/iesjaumesagun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versme.elektrenai.lm.lt/" TargetMode="External"/><Relationship Id="rId11" Type="http://schemas.openxmlformats.org/officeDocument/2006/relationships/hyperlink" Target="http://os-jdobrile-rovinj.skole.hr/" TargetMode="External"/><Relationship Id="rId5" Type="http://schemas.openxmlformats.org/officeDocument/2006/relationships/hyperlink" Target="https://charente-maritime.fr/colleges17/gt-st-jeandy/evaweb/" TargetMode="External"/><Relationship Id="rId10" Type="http://schemas.openxmlformats.org/officeDocument/2006/relationships/hyperlink" Target="http://www.lycee-vieljeux.fr/" TargetMode="External"/><Relationship Id="rId4" Type="http://schemas.openxmlformats.org/officeDocument/2006/relationships/hyperlink" Target="http://www.peda.net/veraja/alajarvi/ylakoulu" TargetMode="External"/><Relationship Id="rId9" Type="http://schemas.openxmlformats.org/officeDocument/2006/relationships/hyperlink" Target="http://www.lycee-baradat.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mestreacasa.gva.es/web/iesjaumesagu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www.google.hr/url?sa=i&amp;rct=j&amp;q=&amp;esrc=s&amp;source=images&amp;cd=&amp;cad=rja&amp;uact=8&amp;ved=0CAcQjRxqFQoTCOLD_LSWgcgCFUcwGgodEHgCVg&amp;url=http://www.casa-menis-rovinj.com/monkodonja&amp;psig=AFQjCNE55Ln8NELcO7WuZ-qWTzB31naVrQ&amp;ust=1442686012934640" TargetMode="External"/><Relationship Id="rId7" Type="http://schemas.openxmlformats.org/officeDocument/2006/relationships/hyperlink" Target="http://www.google.hr/url?sa=i&amp;rct=j&amp;q=&amp;esrc=s&amp;source=images&amp;cd=&amp;cad=rja&amp;uact=8&amp;ved=0CAcQjRxqFQoTCOD2sMSWgcgCFUQ4Ggod0yIJXA&amp;url=http://www.min-kulture.hr/default.aspx?id%3D30&amp;psig=AFQjCNE55Ln8NELcO7WuZ-qWTzB31naVrQ&amp;ust=144268601293464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google.hr/url?sa=i&amp;rct=j&amp;q=&amp;esrc=s&amp;source=images&amp;cd=&amp;cad=rja&amp;uact=8&amp;ved=0CAcQjRxqFQoTCOD2sMSWgcgCFUQ4Ggod0yIJXA&amp;url=http://izletipoistri.com/2009/11/22/kamenolom-mionfiorenzo-i-monkodonja/&amp;psig=AFQjCNE55Ln8NELcO7WuZ-qWTzB31naVrQ&amp;ust=1442686012934640"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mages2.layoutsparks.com/1/146456/crime-scene-tape-cross.gif"/>
          <p:cNvPicPr/>
          <p:nvPr/>
        </p:nvPicPr>
        <p:blipFill>
          <a:blip r:embed="rId3">
            <a:extLst>
              <a:ext uri="{28A0092B-C50C-407E-A947-70E740481C1C}">
                <a14:useLocalDpi xmlns:a14="http://schemas.microsoft.com/office/drawing/2010/main" val="0"/>
              </a:ext>
            </a:extLst>
          </a:blip>
          <a:srcRect t="83163" b="7652"/>
          <a:stretch>
            <a:fillRect/>
          </a:stretch>
        </p:blipFill>
        <p:spPr bwMode="auto">
          <a:xfrm rot="-2137554">
            <a:off x="-89514" y="1332713"/>
            <a:ext cx="3820813" cy="551214"/>
          </a:xfrm>
          <a:prstGeom prst="rect">
            <a:avLst/>
          </a:prstGeom>
          <a:noFill/>
          <a:ln>
            <a:noFill/>
          </a:ln>
          <a:extLst/>
        </p:spPr>
      </p:pic>
      <p:pic>
        <p:nvPicPr>
          <p:cNvPr id="5" name="Picture 4" descr="C:\Users\Sanja\Desktop\Mnokodonja\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4708">
            <a:off x="7607165" y="3283667"/>
            <a:ext cx="1223010" cy="1192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nvSpPr>
        <p:spPr bwMode="auto">
          <a:xfrm rot="20968412">
            <a:off x="1436623" y="1850921"/>
            <a:ext cx="6534538" cy="1751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fontAlgn="base">
              <a:spcAft>
                <a:spcPts val="0"/>
              </a:spcAft>
            </a:pPr>
            <a:r>
              <a:rPr lang="en-GB" sz="5000" kern="1200" dirty="0">
                <a:solidFill>
                  <a:srgbClr val="000000"/>
                </a:solidFill>
                <a:effectLst/>
                <a:latin typeface="Stencil"/>
                <a:ea typeface="Times New Roman"/>
                <a:cs typeface="Times New Roman"/>
              </a:rPr>
              <a:t>Crime Scene </a:t>
            </a:r>
            <a:endParaRPr lang="hr-HR" sz="5000" dirty="0">
              <a:effectLst/>
              <a:latin typeface="Times New Roman"/>
              <a:ea typeface="Times New Roman"/>
            </a:endParaRPr>
          </a:p>
          <a:p>
            <a:pPr algn="ctr" fontAlgn="base">
              <a:spcAft>
                <a:spcPts val="0"/>
              </a:spcAft>
            </a:pPr>
            <a:r>
              <a:rPr lang="en-GB" sz="5000" kern="1200" dirty="0">
                <a:solidFill>
                  <a:srgbClr val="000000"/>
                </a:solidFill>
                <a:effectLst/>
                <a:latin typeface="Stencil"/>
                <a:ea typeface="Times New Roman"/>
                <a:cs typeface="Times New Roman"/>
              </a:rPr>
              <a:t>Investigation </a:t>
            </a:r>
            <a:endParaRPr lang="hr-HR" sz="5000" dirty="0">
              <a:effectLst/>
              <a:latin typeface="Times New Roman"/>
              <a:ea typeface="Times New Roman"/>
            </a:endParaRPr>
          </a:p>
          <a:p>
            <a:pPr algn="ctr" fontAlgn="base">
              <a:spcAft>
                <a:spcPts val="0"/>
              </a:spcAft>
            </a:pPr>
            <a:r>
              <a:rPr lang="en-GB" sz="5000" kern="1200" dirty="0" smtClean="0">
                <a:solidFill>
                  <a:srgbClr val="000000"/>
                </a:solidFill>
                <a:effectLst/>
                <a:latin typeface="Stencil"/>
                <a:ea typeface="Times New Roman"/>
                <a:cs typeface="Times New Roman"/>
              </a:rPr>
              <a:t>MONCODOGNO</a:t>
            </a:r>
            <a:endParaRPr lang="hr-HR" sz="5000" dirty="0">
              <a:effectLst/>
              <a:latin typeface="Times New Roman"/>
              <a:ea typeface="Times New Roman"/>
            </a:endParaRPr>
          </a:p>
        </p:txBody>
      </p:sp>
      <p:sp>
        <p:nvSpPr>
          <p:cNvPr id="2" name="TekstniOkvir 1"/>
          <p:cNvSpPr txBox="1"/>
          <p:nvPr/>
        </p:nvSpPr>
        <p:spPr>
          <a:xfrm>
            <a:off x="3851920" y="5806298"/>
            <a:ext cx="4968552" cy="707886"/>
          </a:xfrm>
          <a:prstGeom prst="rect">
            <a:avLst/>
          </a:prstGeom>
          <a:noFill/>
        </p:spPr>
        <p:txBody>
          <a:bodyPr wrap="square" rtlCol="0">
            <a:spAutoFit/>
          </a:bodyPr>
          <a:lstStyle/>
          <a:p>
            <a:pPr algn="ctr"/>
            <a:r>
              <a:rPr lang="hr-HR" sz="2000" b="1" dirty="0" smtClean="0">
                <a:cs typeface="Arabic Typesetting" panose="03020402040406030203" pitchFamily="66" charset="-78"/>
              </a:rPr>
              <a:t>            OŠ </a:t>
            </a:r>
            <a:r>
              <a:rPr lang="hr-HR" sz="2000" b="1" dirty="0" smtClean="0">
                <a:cs typeface="Arabic Typesetting" panose="03020402040406030203" pitchFamily="66" charset="-78"/>
              </a:rPr>
              <a:t>Jurja Dobrile, Rovinj</a:t>
            </a:r>
          </a:p>
          <a:p>
            <a:pPr algn="ctr"/>
            <a:r>
              <a:rPr lang="hr-HR" sz="2000" b="1" dirty="0" smtClean="0">
                <a:cs typeface="Arabic Typesetting" panose="03020402040406030203" pitchFamily="66" charset="-78"/>
              </a:rPr>
              <a:t>                   Ina </a:t>
            </a:r>
            <a:r>
              <a:rPr lang="hr-HR" sz="2000" b="1" dirty="0" err="1" smtClean="0">
                <a:cs typeface="Arabic Typesetting" panose="03020402040406030203" pitchFamily="66" charset="-78"/>
              </a:rPr>
              <a:t>Pendić</a:t>
            </a:r>
            <a:r>
              <a:rPr lang="hr-HR" sz="2000" b="1" dirty="0" smtClean="0">
                <a:cs typeface="Arabic Typesetting" panose="03020402040406030203" pitchFamily="66" charset="-78"/>
              </a:rPr>
              <a:t> i Sanja </a:t>
            </a:r>
            <a:r>
              <a:rPr lang="hr-HR" sz="2000" b="1" dirty="0" err="1" smtClean="0">
                <a:cs typeface="Arabic Typesetting" panose="03020402040406030203" pitchFamily="66" charset="-78"/>
              </a:rPr>
              <a:t>Bimbi</a:t>
            </a:r>
            <a:r>
              <a:rPr lang="hr-HR" sz="2000" b="1" dirty="0" smtClean="0">
                <a:cs typeface="Arabic Typesetting" panose="03020402040406030203" pitchFamily="66" charset="-78"/>
              </a:rPr>
              <a:t> </a:t>
            </a:r>
            <a:endParaRPr lang="hr-HR" sz="2000" b="1" dirty="0">
              <a:cs typeface="Arabic Typesetting" panose="03020402040406030203" pitchFamily="66" charset="-78"/>
            </a:endParaRPr>
          </a:p>
        </p:txBody>
      </p:sp>
      <p:pic>
        <p:nvPicPr>
          <p:cNvPr id="1026" name="Picture 2" descr="https://scontent-fra3-1.xx.fbcdn.net/hphotos-xfp1/v/t1.0-9/12745501_1724189447826802_190808208179909910_n.jpg?oh=6c9598b48ffcc698b931f399ccf59ed5&amp;oe=5765A05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4103" y1="33333" x2="42308" y2="10256"/>
                        <a14:foregroundMark x1="59402" y1="10043" x2="86111" y2="31410"/>
                        <a14:foregroundMark x1="34829" y1="87393" x2="55769" y2="87179"/>
                        <a14:foregroundMark x1="73504" y1="79487" x2="91239" y2="53419"/>
                        <a14:foregroundMark x1="87607" y1="39103" x2="76923" y2="28632"/>
                        <a14:foregroundMark x1="85684" y1="54701" x2="84402" y2="68590"/>
                        <a14:foregroundMark x1="60684" y1="12393" x2="42308" y2="10897"/>
                        <a14:foregroundMark x1="27564" y1="17735" x2="10470" y2="42521"/>
                        <a14:foregroundMark x1="10684" y1="46795" x2="15598" y2="71795"/>
                        <a14:foregroundMark x1="20085" y1="75000" x2="27564" y2="79274"/>
                      </a14:backgroundRemoval>
                    </a14:imgEffect>
                  </a14:imgLayer>
                </a14:imgProps>
              </a:ext>
              <a:ext uri="{28A0092B-C50C-407E-A947-70E740481C1C}">
                <a14:useLocalDpi xmlns:a14="http://schemas.microsoft.com/office/drawing/2010/main" val="0"/>
              </a:ext>
            </a:extLst>
          </a:blip>
          <a:srcRect/>
          <a:stretch>
            <a:fillRect/>
          </a:stretch>
        </p:blipFill>
        <p:spPr bwMode="auto">
          <a:xfrm>
            <a:off x="4174699" y="5539942"/>
            <a:ext cx="1058386" cy="10583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5969" y="5673120"/>
            <a:ext cx="5040560" cy="707886"/>
          </a:xfrm>
          <a:prstGeom prst="rect">
            <a:avLst/>
          </a:prstGeom>
        </p:spPr>
        <p:txBody>
          <a:bodyPr wrap="square">
            <a:spAutoFit/>
          </a:bodyPr>
          <a:lstStyle/>
          <a:p>
            <a:pPr algn="ctr"/>
            <a:r>
              <a:rPr lang="hr-HR" sz="2000" b="1" dirty="0" smtClean="0"/>
              <a:t>CUC</a:t>
            </a:r>
            <a:endParaRPr lang="hr-HR" sz="2000" b="1" dirty="0"/>
          </a:p>
          <a:p>
            <a:pPr algn="ctr"/>
            <a:r>
              <a:rPr lang="hr-HR" sz="2000" b="1" dirty="0"/>
              <a:t>9. - 11. studenoga 2016</a:t>
            </a:r>
            <a:r>
              <a:rPr lang="hr-HR" sz="2000" b="1" dirty="0" smtClean="0"/>
              <a:t>.</a:t>
            </a:r>
            <a:endParaRPr lang="hr-HR" sz="2000" b="1" dirty="0">
              <a:effectLst/>
            </a:endParaRPr>
          </a:p>
        </p:txBody>
      </p:sp>
    </p:spTree>
    <p:extLst>
      <p:ext uri="{BB962C8B-B14F-4D97-AF65-F5344CB8AC3E}">
        <p14:creationId xmlns:p14="http://schemas.microsoft.com/office/powerpoint/2010/main" val="147666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ictures\2015.godina\C.s.i.monkodonja\20150918_1104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19" b="1755"/>
          <a:stretch/>
        </p:blipFill>
        <p:spPr bwMode="auto">
          <a:xfrm>
            <a:off x="179512" y="234881"/>
            <a:ext cx="8761931" cy="6398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D:\Pictures\2015.godina\C.s.i.monkodonja\20150918_1104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79" r="12980"/>
          <a:stretch/>
        </p:blipFill>
        <p:spPr bwMode="auto">
          <a:xfrm>
            <a:off x="201394" y="173662"/>
            <a:ext cx="8747720" cy="6445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D:\Pictures\2015.godina\C.s.i.monkodonja\20150918_110418.jpg"/>
          <p:cNvPicPr>
            <a:picLocks noGrp="1" noChangeAspect="1" noChangeArrowheads="1"/>
          </p:cNvPicPr>
          <p:nvPr>
            <p:ph idx="4294967295"/>
          </p:nvPr>
        </p:nvPicPr>
        <p:blipFill rotWithShape="1">
          <a:blip r:embed="rId5" cstate="print">
            <a:extLst>
              <a:ext uri="{28A0092B-C50C-407E-A947-70E740481C1C}">
                <a14:useLocalDpi xmlns:a14="http://schemas.microsoft.com/office/drawing/2010/main" val="0"/>
              </a:ext>
            </a:extLst>
          </a:blip>
          <a:srcRect l="23716"/>
          <a:stretch/>
        </p:blipFill>
        <p:spPr bwMode="auto">
          <a:xfrm>
            <a:off x="199969" y="171904"/>
            <a:ext cx="8763000" cy="646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608" y="1124744"/>
            <a:ext cx="7488832" cy="861774"/>
          </a:xfrm>
          <a:prstGeom prst="rect">
            <a:avLst/>
          </a:prstGeom>
          <a:noFill/>
        </p:spPr>
        <p:txBody>
          <a:bodyPr wrap="square" rtlCol="0">
            <a:spAutoFit/>
          </a:bodyPr>
          <a:lstStyle/>
          <a:p>
            <a:pPr algn="ctr"/>
            <a:r>
              <a:rPr lang="hr-HR" sz="5000" b="1" dirty="0" smtClean="0">
                <a:solidFill>
                  <a:schemeClr val="bg1"/>
                </a:solidFill>
              </a:rPr>
              <a:t>Podjela u grupe</a:t>
            </a:r>
          </a:p>
        </p:txBody>
      </p:sp>
      <p:sp>
        <p:nvSpPr>
          <p:cNvPr id="9" name="Title 1"/>
          <p:cNvSpPr txBox="1">
            <a:spLocks/>
          </p:cNvSpPr>
          <p:nvPr/>
        </p:nvSpPr>
        <p:spPr>
          <a:xfrm>
            <a:off x="539552" y="84932"/>
            <a:ext cx="8259762" cy="10398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hr-HR" sz="6000" b="1" dirty="0" smtClean="0">
                <a:solidFill>
                  <a:schemeClr val="tx1"/>
                </a:solidFill>
                <a:effectLst>
                  <a:outerShdw blurRad="38100" dist="38100" dir="2700000" algn="tl">
                    <a:srgbClr val="000000">
                      <a:alpha val="43137"/>
                    </a:srgbClr>
                  </a:outerShdw>
                </a:effectLst>
              </a:rPr>
              <a:t>KAKO?</a:t>
            </a:r>
            <a:endParaRPr lang="hr-HR" sz="6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69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600" y="-97070"/>
            <a:ext cx="7488832" cy="861774"/>
          </a:xfrm>
          <a:prstGeom prst="rect">
            <a:avLst/>
          </a:prstGeom>
          <a:noFill/>
        </p:spPr>
        <p:txBody>
          <a:bodyPr wrap="square" rtlCol="0">
            <a:spAutoFit/>
          </a:bodyPr>
          <a:lstStyle/>
          <a:p>
            <a:pPr algn="ctr"/>
            <a:r>
              <a:rPr lang="hr-HR" sz="5000" b="1" dirty="0" smtClean="0"/>
              <a:t>Upute</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73937" y="836712"/>
            <a:ext cx="4226055" cy="5616624"/>
          </a:xfrm>
          <a:prstGeom prst="rect">
            <a:avLst/>
          </a:prstGeom>
          <a:noFill/>
          <a:ln>
            <a:no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836712"/>
            <a:ext cx="426098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4499992" y="1556792"/>
            <a:ext cx="4549014" cy="3341212"/>
          </a:xfrm>
          <a:prstGeom prst="rect">
            <a:avLst/>
          </a:prstGeom>
        </p:spPr>
      </p:pic>
    </p:spTree>
    <p:extLst>
      <p:ext uri="{BB962C8B-B14F-4D97-AF65-F5344CB8AC3E}">
        <p14:creationId xmlns:p14="http://schemas.microsoft.com/office/powerpoint/2010/main" val="29699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2015.godina\C.s.i.monkodonja\20150918_102053.jp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r="24443"/>
          <a:stretch/>
        </p:blipFill>
        <p:spPr bwMode="auto">
          <a:xfrm>
            <a:off x="251520" y="260350"/>
            <a:ext cx="8647112" cy="6437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1835696" y="4475365"/>
            <a:ext cx="936104" cy="8258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772816"/>
            <a:ext cx="4486275" cy="3676650"/>
          </a:xfrm>
          <a:prstGeom prst="ellipse">
            <a:avLst/>
          </a:prstGeom>
          <a:ln w="38100">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96552" y="332656"/>
            <a:ext cx="9793088" cy="861774"/>
          </a:xfrm>
          <a:prstGeom prst="rect">
            <a:avLst/>
          </a:prstGeom>
          <a:noFill/>
        </p:spPr>
        <p:txBody>
          <a:bodyPr wrap="square" rtlCol="0">
            <a:spAutoFit/>
          </a:bodyPr>
          <a:lstStyle/>
          <a:p>
            <a:pPr algn="ctr"/>
            <a:r>
              <a:rPr lang="hr-HR" sz="5000" b="1" dirty="0" smtClean="0">
                <a:solidFill>
                  <a:schemeClr val="bg1"/>
                </a:solidFill>
              </a:rPr>
              <a:t>   QR kodovi sa zadacima</a:t>
            </a:r>
          </a:p>
        </p:txBody>
      </p:sp>
    </p:spTree>
    <p:extLst>
      <p:ext uri="{BB962C8B-B14F-4D97-AF65-F5344CB8AC3E}">
        <p14:creationId xmlns:p14="http://schemas.microsoft.com/office/powerpoint/2010/main" val="23033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Pictures\2015.godina\C.s.i.monkodonja\Mnokodonja-ZADACI\5qrcod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556792"/>
            <a:ext cx="2841104" cy="2841104"/>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242" name="Picture 2" descr="http://harwichconservationtrust.org/wp-content/uploads/qr-hand.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5361" r="100000"/>
                    </a14:imgEffect>
                  </a14:imgLayer>
                </a14:imgProps>
              </a:ext>
              <a:ext uri="{28A0092B-C50C-407E-A947-70E740481C1C}">
                <a14:useLocalDpi xmlns:a14="http://schemas.microsoft.com/office/drawing/2010/main" val="0"/>
              </a:ext>
            </a:extLst>
          </a:blip>
          <a:srcRect/>
          <a:stretch>
            <a:fillRect/>
          </a:stretch>
        </p:blipFill>
        <p:spPr bwMode="auto">
          <a:xfrm>
            <a:off x="4047728" y="1498638"/>
            <a:ext cx="4619625" cy="35242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Pictures\2015.godina\C.s.i.monkodonja\20150918_111432.jpg"/>
          <p:cNvPicPr>
            <a:picLocks noGrp="1" noChangeAspect="1" noChangeArrowheads="1"/>
          </p:cNvPicPr>
          <p:nvPr>
            <p:ph idx="4294967295"/>
          </p:nvPr>
        </p:nvPicPr>
        <p:blipFill>
          <a:blip r:embed="rId7" cstate="print">
            <a:extLst>
              <a:ext uri="{28A0092B-C50C-407E-A947-70E740481C1C}">
                <a14:useLocalDpi xmlns:a14="http://schemas.microsoft.com/office/drawing/2010/main" val="0"/>
              </a:ext>
            </a:extLst>
          </a:blip>
          <a:srcRect/>
          <a:stretch>
            <a:fillRect/>
          </a:stretch>
        </p:blipFill>
        <p:spPr bwMode="auto">
          <a:xfrm>
            <a:off x="664765" y="465929"/>
            <a:ext cx="3382963" cy="6016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7" name="Picture 3" descr="D:\Pictures\2015.godina\C.s.i.monkodonja\Mnokodonja-ZADACI\5qrcod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265" y="2460574"/>
            <a:ext cx="1013668" cy="10136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p:cNvSpPr txBox="1"/>
          <p:nvPr/>
        </p:nvSpPr>
        <p:spPr>
          <a:xfrm>
            <a:off x="4383681" y="4736042"/>
            <a:ext cx="4536504" cy="477054"/>
          </a:xfrm>
          <a:prstGeom prst="rect">
            <a:avLst/>
          </a:prstGeom>
          <a:noFill/>
        </p:spPr>
        <p:txBody>
          <a:bodyPr wrap="square" rtlCol="0">
            <a:spAutoFit/>
          </a:bodyPr>
          <a:lstStyle/>
          <a:p>
            <a:r>
              <a:rPr lang="hr-HR" sz="2500" b="1" dirty="0" smtClean="0"/>
              <a:t>QR </a:t>
            </a:r>
            <a:r>
              <a:rPr lang="hr-HR" sz="2500" b="1" dirty="0" err="1" smtClean="0"/>
              <a:t>Code</a:t>
            </a:r>
            <a:r>
              <a:rPr lang="hr-HR" sz="2500" b="1" dirty="0" smtClean="0"/>
              <a:t> </a:t>
            </a:r>
            <a:r>
              <a:rPr lang="hr-HR" sz="2500" b="1" dirty="0" err="1" smtClean="0"/>
              <a:t>Reader</a:t>
            </a:r>
            <a:r>
              <a:rPr lang="hr-HR" sz="2500" b="1" dirty="0" smtClean="0"/>
              <a:t>/</a:t>
            </a:r>
            <a:r>
              <a:rPr lang="hr-HR" sz="2500" b="1" dirty="0" err="1" smtClean="0"/>
              <a:t>Scanner</a:t>
            </a:r>
            <a:endParaRPr lang="hr-HR" sz="2500" b="1" dirty="0"/>
          </a:p>
        </p:txBody>
      </p:sp>
    </p:spTree>
    <p:extLst>
      <p:ext uri="{BB962C8B-B14F-4D97-AF65-F5344CB8AC3E}">
        <p14:creationId xmlns:p14="http://schemas.microsoft.com/office/powerpoint/2010/main" val="17196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par>
                                <p:cTn id="11" presetID="22" presetClass="entr" presetSubtype="4"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ipe(down)">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48680"/>
            <a:ext cx="419341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79512" y="548680"/>
            <a:ext cx="4248473" cy="5609519"/>
          </a:xfrm>
          <a:prstGeom prst="rect">
            <a:avLst/>
          </a:prstGeom>
          <a:noFill/>
          <a:ln>
            <a:noFill/>
          </a:ln>
        </p:spPr>
      </p:pic>
      <p:sp>
        <p:nvSpPr>
          <p:cNvPr id="5" name="TekstniOkvir 4"/>
          <p:cNvSpPr txBox="1"/>
          <p:nvPr/>
        </p:nvSpPr>
        <p:spPr>
          <a:xfrm>
            <a:off x="270990" y="2053743"/>
            <a:ext cx="4012977" cy="110799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hr-HR" sz="2200" b="1" dirty="0" err="1" smtClean="0"/>
              <a:t>Near</a:t>
            </a:r>
            <a:r>
              <a:rPr lang="hr-HR" sz="2200" b="1" dirty="0" smtClean="0"/>
              <a:t> </a:t>
            </a:r>
            <a:r>
              <a:rPr lang="hr-HR" sz="2200" b="1" dirty="0" err="1" smtClean="0"/>
              <a:t>the</a:t>
            </a:r>
            <a:r>
              <a:rPr lang="hr-HR" sz="2200" b="1" dirty="0" smtClean="0"/>
              <a:t> </a:t>
            </a:r>
            <a:r>
              <a:rPr lang="hr-HR" sz="2200" b="1" dirty="0" err="1" smtClean="0"/>
              <a:t>Northen</a:t>
            </a:r>
            <a:r>
              <a:rPr lang="hr-HR" sz="2200" b="1" dirty="0" smtClean="0"/>
              <a:t> Gate </a:t>
            </a:r>
            <a:r>
              <a:rPr lang="hr-HR" sz="2200" b="1" dirty="0" err="1" smtClean="0"/>
              <a:t>find</a:t>
            </a:r>
            <a:r>
              <a:rPr lang="hr-HR" sz="2200" b="1" dirty="0" smtClean="0"/>
              <a:t> a </a:t>
            </a:r>
            <a:r>
              <a:rPr lang="hr-HR" sz="2200" b="1" dirty="0" err="1" smtClean="0"/>
              <a:t>tree</a:t>
            </a:r>
            <a:r>
              <a:rPr lang="hr-HR" sz="2200" b="1" dirty="0" smtClean="0"/>
              <a:t> </a:t>
            </a:r>
            <a:r>
              <a:rPr lang="hr-HR" sz="2200" b="1" dirty="0" err="1" smtClean="0"/>
              <a:t>and</a:t>
            </a:r>
            <a:r>
              <a:rPr lang="hr-HR" sz="2200" b="1" dirty="0" smtClean="0"/>
              <a:t> </a:t>
            </a:r>
            <a:r>
              <a:rPr lang="hr-HR" sz="2200" b="1" dirty="0" err="1" smtClean="0"/>
              <a:t>read</a:t>
            </a:r>
            <a:r>
              <a:rPr lang="hr-HR" sz="2200" b="1" dirty="0" smtClean="0"/>
              <a:t> QR </a:t>
            </a:r>
            <a:r>
              <a:rPr lang="hr-HR" sz="2200" b="1" dirty="0" err="1" smtClean="0"/>
              <a:t>code</a:t>
            </a:r>
            <a:r>
              <a:rPr lang="hr-HR" sz="2200" b="1" dirty="0" smtClean="0"/>
              <a:t>.</a:t>
            </a:r>
          </a:p>
          <a:p>
            <a:pPr algn="ctr"/>
            <a:endParaRPr lang="hr-HR" sz="2200" b="1" dirty="0"/>
          </a:p>
        </p:txBody>
      </p:sp>
    </p:spTree>
    <p:extLst>
      <p:ext uri="{BB962C8B-B14F-4D97-AF65-F5344CB8AC3E}">
        <p14:creationId xmlns:p14="http://schemas.microsoft.com/office/powerpoint/2010/main" val="15420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657" y="172052"/>
            <a:ext cx="808038" cy="746125"/>
          </a:xfrm>
        </p:spPr>
        <p:style>
          <a:lnRef idx="1">
            <a:schemeClr val="accent2"/>
          </a:lnRef>
          <a:fillRef idx="2">
            <a:schemeClr val="accent2"/>
          </a:fillRef>
          <a:effectRef idx="1">
            <a:schemeClr val="accent2"/>
          </a:effectRef>
          <a:fontRef idx="minor">
            <a:schemeClr val="dk1"/>
          </a:fontRef>
        </p:style>
        <p:txBody>
          <a:bodyPr>
            <a:normAutofit/>
          </a:bodyPr>
          <a:lstStyle/>
          <a:p>
            <a:r>
              <a:rPr lang="hr-HR" b="1" dirty="0" smtClean="0">
                <a:effectLst>
                  <a:outerShdw blurRad="38100" dist="38100" dir="2700000" algn="tl">
                    <a:srgbClr val="000000">
                      <a:alpha val="43137"/>
                    </a:srgbClr>
                  </a:outerShdw>
                </a:effectLst>
              </a:rPr>
              <a:t>1. </a:t>
            </a:r>
            <a:endParaRPr lang="hr-HR" b="1" dirty="0">
              <a:effectLst>
                <a:outerShdw blurRad="38100" dist="38100" dir="2700000" algn="tl">
                  <a:srgbClr val="000000">
                    <a:alpha val="43137"/>
                  </a:srgbClr>
                </a:outerShdw>
              </a:effectLst>
            </a:endParaRPr>
          </a:p>
        </p:txBody>
      </p:sp>
      <p:pic>
        <p:nvPicPr>
          <p:cNvPr id="3" name="Picture 2" descr="C:\Users\Sanja\Desktop\članak\Mnokodonja-ZADACI\1qrcod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980564"/>
            <a:ext cx="1152291" cy="11522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190" y="114973"/>
            <a:ext cx="4761074" cy="657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9"/>
          <p:cNvSpPr txBox="1">
            <a:spLocks noChangeArrowheads="1"/>
          </p:cNvSpPr>
          <p:nvPr/>
        </p:nvSpPr>
        <p:spPr bwMode="auto">
          <a:xfrm>
            <a:off x="2483768" y="4409816"/>
            <a:ext cx="7191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4800" dirty="0">
                <a:solidFill>
                  <a:srgbClr val="FF0000"/>
                </a:solidFill>
                <a:latin typeface="Comic Sans MS" pitchFamily="66" charset="0"/>
                <a:sym typeface="Wingdings 2" pitchFamily="18" charset="2"/>
              </a:rPr>
              <a:t></a:t>
            </a:r>
          </a:p>
        </p:txBody>
      </p:sp>
    </p:spTree>
    <p:extLst>
      <p:ext uri="{BB962C8B-B14F-4D97-AF65-F5344CB8AC3E}">
        <p14:creationId xmlns:p14="http://schemas.microsoft.com/office/powerpoint/2010/main" val="23144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999" y="147902"/>
            <a:ext cx="4795257" cy="658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4436" y="162292"/>
            <a:ext cx="807164" cy="7464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r-HR" b="1" dirty="0">
                <a:effectLst>
                  <a:outerShdw blurRad="38100" dist="38100" dir="2700000" algn="tl">
                    <a:srgbClr val="000000">
                      <a:alpha val="43137"/>
                    </a:srgbClr>
                  </a:outerShdw>
                </a:effectLst>
              </a:rPr>
              <a:t>2</a:t>
            </a:r>
            <a:r>
              <a:rPr lang="hr-HR" b="1" dirty="0" smtClean="0">
                <a:effectLst>
                  <a:outerShdw blurRad="38100" dist="38100" dir="2700000" algn="tl">
                    <a:srgbClr val="000000">
                      <a:alpha val="43137"/>
                    </a:srgbClr>
                  </a:outerShdw>
                </a:effectLst>
              </a:rPr>
              <a:t>. </a:t>
            </a:r>
            <a:endParaRPr lang="hr-HR" b="1" dirty="0">
              <a:effectLst>
                <a:outerShdw blurRad="38100" dist="38100" dir="2700000" algn="tl">
                  <a:srgbClr val="000000">
                    <a:alpha val="43137"/>
                  </a:srgbClr>
                </a:outerShdw>
              </a:effectLst>
            </a:endParaRPr>
          </a:p>
        </p:txBody>
      </p:sp>
      <p:pic>
        <p:nvPicPr>
          <p:cNvPr id="2050" name="Picture 2" descr="D:\Pictures\2015.godina\C.s.i.monkodonja\Mnokodonja-ZADACI\2qrcod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883" y="922575"/>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2411760" y="3645024"/>
            <a:ext cx="7191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4800" dirty="0">
                <a:solidFill>
                  <a:srgbClr val="FF0000"/>
                </a:solidFill>
                <a:latin typeface="Comic Sans MS" pitchFamily="66" charset="0"/>
                <a:sym typeface="Wingdings 2" pitchFamily="18" charset="2"/>
              </a:rPr>
              <a:t></a:t>
            </a:r>
          </a:p>
        </p:txBody>
      </p:sp>
    </p:spTree>
    <p:extLst>
      <p:ext uri="{BB962C8B-B14F-4D97-AF65-F5344CB8AC3E}">
        <p14:creationId xmlns:p14="http://schemas.microsoft.com/office/powerpoint/2010/main" val="38308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158" y="150816"/>
            <a:ext cx="4977098" cy="655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4436" y="162292"/>
            <a:ext cx="807164" cy="7464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r-HR" b="1" dirty="0" smtClean="0">
                <a:effectLst>
                  <a:outerShdw blurRad="38100" dist="38100" dir="2700000" algn="tl">
                    <a:srgbClr val="000000">
                      <a:alpha val="43137"/>
                    </a:srgbClr>
                  </a:outerShdw>
                </a:effectLst>
              </a:rPr>
              <a:t>3. </a:t>
            </a:r>
            <a:endParaRPr lang="hr-HR" b="1" dirty="0">
              <a:effectLst>
                <a:outerShdw blurRad="38100" dist="38100" dir="2700000" algn="tl">
                  <a:srgbClr val="000000">
                    <a:alpha val="43137"/>
                  </a:srgbClr>
                </a:outerShdw>
              </a:effectLst>
            </a:endParaRPr>
          </a:p>
        </p:txBody>
      </p:sp>
      <p:pic>
        <p:nvPicPr>
          <p:cNvPr id="3074" name="Picture 2" descr="D:\Pictures\2015.godina\C.s.i.monkodonja\Mnokodonja-ZADACI\3grcod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21" t="7870" r="7963" b="8231"/>
          <a:stretch/>
        </p:blipFill>
        <p:spPr bwMode="auto">
          <a:xfrm>
            <a:off x="743483" y="939163"/>
            <a:ext cx="978639" cy="98904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5868144" y="4005064"/>
            <a:ext cx="7191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4800" dirty="0">
                <a:solidFill>
                  <a:srgbClr val="FF0000"/>
                </a:solidFill>
                <a:latin typeface="Comic Sans MS" pitchFamily="66" charset="0"/>
                <a:sym typeface="Wingdings 2" pitchFamily="18" charset="2"/>
              </a:rPr>
              <a:t></a:t>
            </a:r>
          </a:p>
        </p:txBody>
      </p:sp>
    </p:spTree>
    <p:extLst>
      <p:ext uri="{BB962C8B-B14F-4D97-AF65-F5344CB8AC3E}">
        <p14:creationId xmlns:p14="http://schemas.microsoft.com/office/powerpoint/2010/main" val="18153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74" y="137658"/>
            <a:ext cx="5040559" cy="659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64436" y="116632"/>
            <a:ext cx="807164" cy="7464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r-HR" b="1" dirty="0">
                <a:effectLst>
                  <a:outerShdw blurRad="38100" dist="38100" dir="2700000" algn="tl">
                    <a:srgbClr val="000000">
                      <a:alpha val="43137"/>
                    </a:srgbClr>
                  </a:outerShdw>
                </a:effectLst>
              </a:rPr>
              <a:t>4</a:t>
            </a:r>
            <a:r>
              <a:rPr lang="hr-HR" b="1" dirty="0" smtClean="0">
                <a:effectLst>
                  <a:outerShdw blurRad="38100" dist="38100" dir="2700000" algn="tl">
                    <a:srgbClr val="000000">
                      <a:alpha val="43137"/>
                    </a:srgbClr>
                  </a:outerShdw>
                </a:effectLst>
              </a:rPr>
              <a:t>. </a:t>
            </a:r>
            <a:endParaRPr lang="hr-HR" b="1" dirty="0">
              <a:effectLst>
                <a:outerShdw blurRad="38100" dist="38100" dir="2700000" algn="tl">
                  <a:srgbClr val="000000">
                    <a:alpha val="43137"/>
                  </a:srgbClr>
                </a:outerShdw>
              </a:effectLst>
            </a:endParaRPr>
          </a:p>
        </p:txBody>
      </p:sp>
      <p:pic>
        <p:nvPicPr>
          <p:cNvPr id="4098" name="Picture 2" descr="D:\Pictures\2015.godina\C.s.i.monkodonja\Mnokodonja-ZADACI\4qrcod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876915"/>
            <a:ext cx="1080120"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2267744" y="4869160"/>
            <a:ext cx="7191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4800" dirty="0">
                <a:solidFill>
                  <a:srgbClr val="FF0000"/>
                </a:solidFill>
                <a:latin typeface="Comic Sans MS" pitchFamily="66" charset="0"/>
                <a:sym typeface="Wingdings 2" pitchFamily="18" charset="2"/>
              </a:rPr>
              <a:t></a:t>
            </a:r>
          </a:p>
        </p:txBody>
      </p:sp>
    </p:spTree>
    <p:extLst>
      <p:ext uri="{BB962C8B-B14F-4D97-AF65-F5344CB8AC3E}">
        <p14:creationId xmlns:p14="http://schemas.microsoft.com/office/powerpoint/2010/main" val="1581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1" y="148437"/>
            <a:ext cx="5071591" cy="657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4436" y="148437"/>
            <a:ext cx="807164" cy="7464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r-HR" b="1" dirty="0" smtClean="0">
                <a:effectLst>
                  <a:outerShdw blurRad="38100" dist="38100" dir="2700000" algn="tl">
                    <a:srgbClr val="000000">
                      <a:alpha val="43137"/>
                    </a:srgbClr>
                  </a:outerShdw>
                </a:effectLst>
              </a:rPr>
              <a:t>5. </a:t>
            </a:r>
            <a:endParaRPr lang="hr-HR" b="1" dirty="0">
              <a:effectLst>
                <a:outerShdw blurRad="38100" dist="38100" dir="2700000" algn="tl">
                  <a:srgbClr val="000000">
                    <a:alpha val="43137"/>
                  </a:srgbClr>
                </a:outerShdw>
              </a:effectLst>
            </a:endParaRPr>
          </a:p>
        </p:txBody>
      </p:sp>
      <p:pic>
        <p:nvPicPr>
          <p:cNvPr id="5122" name="Picture 2" descr="D:\Pictures\2015.godina\C.s.i.monkodonja\Mnokodonja-ZADACI\5qrcod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908720"/>
            <a:ext cx="1040904" cy="104090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2411760" y="5071536"/>
            <a:ext cx="719137" cy="68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4800" dirty="0">
                <a:solidFill>
                  <a:srgbClr val="FF0000"/>
                </a:solidFill>
                <a:latin typeface="Comic Sans MS" pitchFamily="66" charset="0"/>
                <a:sym typeface="Wingdings 2" pitchFamily="18" charset="2"/>
              </a:rPr>
              <a:t></a:t>
            </a:r>
          </a:p>
        </p:txBody>
      </p:sp>
    </p:spTree>
    <p:extLst>
      <p:ext uri="{BB962C8B-B14F-4D97-AF65-F5344CB8AC3E}">
        <p14:creationId xmlns:p14="http://schemas.microsoft.com/office/powerpoint/2010/main" val="4627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obilnost.hr/img/header_ampeu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680"/>
            <a:ext cx="2991958"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nibocconi.eu/wps/wcm/connect/9d4e8a804b6f1baab144f9537a73c627/1/EU+flag-Erasmus%2B_vect_POS.jpg?MOD=AJPERES&amp;CACHEID=9d4e8a804b6f1baab144f9537a73c62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548680"/>
            <a:ext cx="5033698" cy="1440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content-vie1-1.xx.fbcdn.net/hphotos-xpa1/v/t1.0-9/1505456_838765119527153_8133124761870170588_n.jpg?oh=7773f9c84de4ecbd508850cd45fe1d19&amp;oe=565DE86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469" b="100000" l="0" r="98427">
                        <a14:foregroundMark x1="37063" y1="60664" x2="61888" y2="53147"/>
                        <a14:foregroundMark x1="65035" y1="41434" x2="63462" y2="29196"/>
                        <a14:foregroundMark x1="77098" y1="62762" x2="77622" y2="46503"/>
                        <a14:foregroundMark x1="81993" y1="70455" x2="86888" y2="68531"/>
                        <a14:foregroundMark x1="72028" y1="65035" x2="73427" y2="37762"/>
                        <a14:foregroundMark x1="16084" y1="65559" x2="16084" y2="50874"/>
                        <a14:foregroundMark x1="13636" y1="86189" x2="14685" y2="77273"/>
                        <a14:foregroundMark x1="14685" y1="71154" x2="15559" y2="67133"/>
                        <a14:foregroundMark x1="19755" y1="85315" x2="20455" y2="77448"/>
                        <a14:foregroundMark x1="34965" y1="87762" x2="36538" y2="83042"/>
                        <a14:foregroundMark x1="53322" y1="88986" x2="55594" y2="84441"/>
                        <a14:foregroundMark x1="60315" y1="85839" x2="60315" y2="78322"/>
                        <a14:foregroundMark x1="55070" y1="81818" x2="52448" y2="77448"/>
                        <a14:foregroundMark x1="66783" y1="86364" x2="68007" y2="77797"/>
                        <a14:foregroundMark x1="74825" y1="88462" x2="76399" y2="80594"/>
                        <a14:foregroundMark x1="80944" y1="85839" x2="80944" y2="78497"/>
                        <a14:foregroundMark x1="59091" y1="39161" x2="60664" y2="29371"/>
                        <a14:foregroundMark x1="79371" y1="43881" x2="78497" y2="37063"/>
                        <a14:foregroundMark x1="63462" y1="52797" x2="67483" y2="37762"/>
                      </a14:backgroundRemoval>
                    </a14:imgEffect>
                  </a14:imgLayer>
                </a14:imgProps>
              </a:ext>
              <a:ext uri="{28A0092B-C50C-407E-A947-70E740481C1C}">
                <a14:useLocalDpi xmlns:a14="http://schemas.microsoft.com/office/drawing/2010/main" val="0"/>
              </a:ext>
            </a:extLst>
          </a:blip>
          <a:srcRect/>
          <a:stretch>
            <a:fillRect/>
          </a:stretch>
        </p:blipFill>
        <p:spPr bwMode="auto">
          <a:xfrm>
            <a:off x="395714" y="1785013"/>
            <a:ext cx="3960440" cy="3960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p:nvPr/>
        </p:nvSpPr>
        <p:spPr>
          <a:xfrm>
            <a:off x="4211960" y="2564904"/>
            <a:ext cx="4845224" cy="2400657"/>
          </a:xfrm>
          <a:prstGeom prst="rect">
            <a:avLst/>
          </a:prstGeom>
          <a:noFill/>
        </p:spPr>
        <p:txBody>
          <a:bodyPr wrap="square" rtlCol="0">
            <a:spAutoFit/>
          </a:bodyPr>
          <a:lstStyle/>
          <a:p>
            <a:pPr algn="ctr"/>
            <a:r>
              <a:rPr lang="hr-HR" sz="3000" b="1" dirty="0" smtClean="0"/>
              <a:t>IMAGINATION</a:t>
            </a:r>
            <a:r>
              <a:rPr lang="hr-HR" sz="3000" dirty="0" smtClean="0"/>
              <a:t> AND </a:t>
            </a:r>
            <a:r>
              <a:rPr lang="hr-HR" sz="3000" b="1" dirty="0" smtClean="0"/>
              <a:t>MOTIVATION</a:t>
            </a:r>
            <a:r>
              <a:rPr lang="hr-HR" sz="3000" dirty="0" smtClean="0"/>
              <a:t> THROUGH </a:t>
            </a:r>
            <a:r>
              <a:rPr lang="hr-HR" sz="3000" b="1" dirty="0" smtClean="0"/>
              <a:t>ART </a:t>
            </a:r>
            <a:r>
              <a:rPr lang="hr-HR" sz="3000" dirty="0" smtClean="0"/>
              <a:t>AND</a:t>
            </a:r>
            <a:r>
              <a:rPr lang="hr-HR" sz="3000" b="1" dirty="0" smtClean="0"/>
              <a:t> </a:t>
            </a:r>
            <a:r>
              <a:rPr lang="hr-HR" sz="3000" b="1" dirty="0" smtClean="0">
                <a:solidFill>
                  <a:srgbClr val="00B0F0"/>
                </a:solidFill>
              </a:rPr>
              <a:t>GAME</a:t>
            </a:r>
            <a:r>
              <a:rPr lang="hr-HR" sz="3000" b="1" dirty="0" smtClean="0"/>
              <a:t> </a:t>
            </a:r>
            <a:r>
              <a:rPr lang="hr-HR" sz="3000" dirty="0" smtClean="0"/>
              <a:t>IN </a:t>
            </a:r>
            <a:r>
              <a:rPr lang="hr-HR" sz="3000" b="1" dirty="0" smtClean="0"/>
              <a:t>INTERACTION</a:t>
            </a:r>
            <a:r>
              <a:rPr lang="hr-HR" sz="3000" dirty="0" smtClean="0"/>
              <a:t> WITH YOUR </a:t>
            </a:r>
            <a:r>
              <a:rPr lang="hr-HR" sz="3000" b="1" dirty="0" smtClean="0"/>
              <a:t>NEARBY ENVIRONMENT</a:t>
            </a:r>
            <a:endParaRPr lang="hr-HR" sz="3000" b="1" dirty="0"/>
          </a:p>
        </p:txBody>
      </p:sp>
    </p:spTree>
    <p:extLst>
      <p:ext uri="{BB962C8B-B14F-4D97-AF65-F5344CB8AC3E}">
        <p14:creationId xmlns:p14="http://schemas.microsoft.com/office/powerpoint/2010/main" val="419849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62292"/>
            <a:ext cx="4348816" cy="655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79512" y="162292"/>
            <a:ext cx="807164" cy="7464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r-HR" b="1" dirty="0" smtClean="0">
                <a:effectLst>
                  <a:outerShdw blurRad="38100" dist="38100" dir="2700000" algn="tl">
                    <a:srgbClr val="000000">
                      <a:alpha val="43137"/>
                    </a:srgbClr>
                  </a:outerShdw>
                </a:effectLst>
              </a:rPr>
              <a:t>6. </a:t>
            </a:r>
            <a:endParaRPr lang="hr-HR" b="1" dirty="0">
              <a:effectLst>
                <a:outerShdw blurRad="38100" dist="38100" dir="2700000" algn="tl">
                  <a:srgbClr val="000000">
                    <a:alpha val="43137"/>
                  </a:srgbClr>
                </a:outerShdw>
              </a:effectLst>
            </a:endParaRPr>
          </a:p>
        </p:txBody>
      </p:sp>
      <p:pic>
        <p:nvPicPr>
          <p:cNvPr id="6146" name="Picture 2" descr="D:\Pictures\2015.godina\C.s.i.monkodonja\Mnokodonja-ZADACI\6qrcod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06" t="6892" r="7954" b="7964"/>
          <a:stretch/>
        </p:blipFill>
        <p:spPr bwMode="auto">
          <a:xfrm>
            <a:off x="755576" y="943891"/>
            <a:ext cx="1252603" cy="1279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9"/>
          <p:cNvSpPr txBox="1">
            <a:spLocks noChangeArrowheads="1"/>
          </p:cNvSpPr>
          <p:nvPr/>
        </p:nvSpPr>
        <p:spPr bwMode="auto">
          <a:xfrm>
            <a:off x="5305728" y="4666784"/>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12" name="Text Box 19"/>
          <p:cNvSpPr txBox="1">
            <a:spLocks noChangeArrowheads="1"/>
          </p:cNvSpPr>
          <p:nvPr/>
        </p:nvSpPr>
        <p:spPr bwMode="auto">
          <a:xfrm>
            <a:off x="5305728" y="5017826"/>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50" t="32467" r="5556" b="25974"/>
          <a:stretch/>
        </p:blipFill>
        <p:spPr bwMode="auto">
          <a:xfrm>
            <a:off x="5843711" y="2060848"/>
            <a:ext cx="3300289" cy="203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9"/>
          <p:cNvSpPr txBox="1">
            <a:spLocks noChangeArrowheads="1"/>
          </p:cNvSpPr>
          <p:nvPr/>
        </p:nvSpPr>
        <p:spPr bwMode="auto">
          <a:xfrm>
            <a:off x="8028384" y="2348880"/>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0" name="Text Box 19"/>
          <p:cNvSpPr txBox="1">
            <a:spLocks noChangeArrowheads="1"/>
          </p:cNvSpPr>
          <p:nvPr/>
        </p:nvSpPr>
        <p:spPr bwMode="auto">
          <a:xfrm>
            <a:off x="6426792" y="2618034"/>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1" name="Text Box 19"/>
          <p:cNvSpPr txBox="1">
            <a:spLocks noChangeArrowheads="1"/>
          </p:cNvSpPr>
          <p:nvPr/>
        </p:nvSpPr>
        <p:spPr bwMode="auto">
          <a:xfrm>
            <a:off x="8773021" y="2888650"/>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2" name="Text Box 19"/>
          <p:cNvSpPr txBox="1">
            <a:spLocks noChangeArrowheads="1"/>
          </p:cNvSpPr>
          <p:nvPr/>
        </p:nvSpPr>
        <p:spPr bwMode="auto">
          <a:xfrm>
            <a:off x="7551624" y="3139506"/>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3" name="Text Box 19"/>
          <p:cNvSpPr txBox="1">
            <a:spLocks noChangeArrowheads="1"/>
          </p:cNvSpPr>
          <p:nvPr/>
        </p:nvSpPr>
        <p:spPr bwMode="auto">
          <a:xfrm>
            <a:off x="6815157" y="3406354"/>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4" name="Text Box 19"/>
          <p:cNvSpPr txBox="1">
            <a:spLocks noChangeArrowheads="1"/>
          </p:cNvSpPr>
          <p:nvPr/>
        </p:nvSpPr>
        <p:spPr bwMode="auto">
          <a:xfrm>
            <a:off x="6399496" y="3649674"/>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25" name="Text Box 19"/>
          <p:cNvSpPr txBox="1">
            <a:spLocks noChangeArrowheads="1"/>
          </p:cNvSpPr>
          <p:nvPr/>
        </p:nvSpPr>
        <p:spPr bwMode="auto">
          <a:xfrm>
            <a:off x="7188845" y="3645024"/>
            <a:ext cx="335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sr-Latn-RS" sz="3000" dirty="0">
                <a:solidFill>
                  <a:srgbClr val="FF0000"/>
                </a:solidFill>
                <a:latin typeface="Comic Sans MS" pitchFamily="66" charset="0"/>
                <a:sym typeface="Wingdings 2" pitchFamily="18" charset="2"/>
              </a:rPr>
              <a:t></a:t>
            </a:r>
          </a:p>
        </p:txBody>
      </p:sp>
      <p:sp>
        <p:nvSpPr>
          <p:cNvPr id="7" name="Oval 6"/>
          <p:cNvSpPr/>
          <p:nvPr/>
        </p:nvSpPr>
        <p:spPr>
          <a:xfrm>
            <a:off x="8239486" y="2089798"/>
            <a:ext cx="634585" cy="194379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27" name="Straight Arrow Connector 26"/>
          <p:cNvCxnSpPr/>
          <p:nvPr/>
        </p:nvCxnSpPr>
        <p:spPr>
          <a:xfrm flipH="1" flipV="1">
            <a:off x="8239486" y="1679221"/>
            <a:ext cx="292503" cy="393434"/>
          </a:xfrm>
          <a:prstGeom prst="straightConnector1">
            <a:avLst/>
          </a:prstGeom>
          <a:ln>
            <a:solidFill>
              <a:srgbClr val="0070C0"/>
            </a:solidFill>
            <a:tailEnd type="arrow"/>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7056276" y="1039985"/>
            <a:ext cx="2087724" cy="553998"/>
          </a:xfrm>
          <a:prstGeom prst="rect">
            <a:avLst/>
          </a:prstGeom>
          <a:noFill/>
          <a:ln>
            <a:noFill/>
          </a:ln>
        </p:spPr>
        <p:txBody>
          <a:bodyPr wrap="square" rtlCol="0">
            <a:spAutoFit/>
          </a:bodyPr>
          <a:lstStyle/>
          <a:p>
            <a:r>
              <a:rPr lang="hr-HR" sz="3000" b="1" dirty="0" smtClean="0">
                <a:solidFill>
                  <a:srgbClr val="0070C0"/>
                </a:solidFill>
              </a:rPr>
              <a:t>UBOJICA</a:t>
            </a:r>
            <a:endParaRPr lang="hr-HR" sz="3000" b="1" dirty="0">
              <a:solidFill>
                <a:srgbClr val="0070C0"/>
              </a:solidFill>
            </a:endParaRPr>
          </a:p>
        </p:txBody>
      </p:sp>
    </p:spTree>
    <p:extLst>
      <p:ext uri="{BB962C8B-B14F-4D97-AF65-F5344CB8AC3E}">
        <p14:creationId xmlns:p14="http://schemas.microsoft.com/office/powerpoint/2010/main" val="30920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 calcmode="lin" valueType="num">
                                      <p:cBhvr>
                                        <p:cTn id="28" dur="500" fill="hold"/>
                                        <p:tgtEl>
                                          <p:spTgt spid="19"/>
                                        </p:tgtEl>
                                        <p:attrNameLst>
                                          <p:attrName>style.rotation</p:attrName>
                                        </p:attrNameLst>
                                      </p:cBhvr>
                                      <p:tavLst>
                                        <p:tav tm="0">
                                          <p:val>
                                            <p:fltVal val="360"/>
                                          </p:val>
                                        </p:tav>
                                        <p:tav tm="100000">
                                          <p:val>
                                            <p:fltVal val="0"/>
                                          </p:val>
                                        </p:tav>
                                      </p:tavLst>
                                    </p:anim>
                                    <p:animEffect transition="in" filter="fade">
                                      <p:cBhvr>
                                        <p:cTn id="29" dur="500"/>
                                        <p:tgtEl>
                                          <p:spTgt spid="19"/>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 calcmode="lin" valueType="num">
                                      <p:cBhvr>
                                        <p:cTn id="34" dur="500" fill="hold"/>
                                        <p:tgtEl>
                                          <p:spTgt spid="20"/>
                                        </p:tgtEl>
                                        <p:attrNameLst>
                                          <p:attrName>style.rotation</p:attrName>
                                        </p:attrNameLst>
                                      </p:cBhvr>
                                      <p:tavLst>
                                        <p:tav tm="0">
                                          <p:val>
                                            <p:fltVal val="360"/>
                                          </p:val>
                                        </p:tav>
                                        <p:tav tm="100000">
                                          <p:val>
                                            <p:fltVal val="0"/>
                                          </p:val>
                                        </p:tav>
                                      </p:tavLst>
                                    </p:anim>
                                    <p:animEffect transition="in" filter="fade">
                                      <p:cBhvr>
                                        <p:cTn id="35" dur="500"/>
                                        <p:tgtEl>
                                          <p:spTgt spid="20"/>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 calcmode="lin" valueType="num">
                                      <p:cBhvr>
                                        <p:cTn id="46" dur="500" fill="hold"/>
                                        <p:tgtEl>
                                          <p:spTgt spid="22"/>
                                        </p:tgtEl>
                                        <p:attrNameLst>
                                          <p:attrName>style.rotation</p:attrName>
                                        </p:attrNameLst>
                                      </p:cBhvr>
                                      <p:tavLst>
                                        <p:tav tm="0">
                                          <p:val>
                                            <p:fltVal val="360"/>
                                          </p:val>
                                        </p:tav>
                                        <p:tav tm="100000">
                                          <p:val>
                                            <p:fltVal val="0"/>
                                          </p:val>
                                        </p:tav>
                                      </p:tavLst>
                                    </p:anim>
                                    <p:animEffect transition="in" filter="fade">
                                      <p:cBhvr>
                                        <p:cTn id="47" dur="500"/>
                                        <p:tgtEl>
                                          <p:spTgt spid="22"/>
                                        </p:tgtEl>
                                      </p:cBhvr>
                                    </p:animEffect>
                                  </p:childTnLst>
                                </p:cTn>
                              </p:par>
                              <p:par>
                                <p:cTn id="48" presetID="49" presetClass="entr" presetSubtype="0" decel="10000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 calcmode="lin" valueType="num">
                                      <p:cBhvr>
                                        <p:cTn id="52" dur="500" fill="hold"/>
                                        <p:tgtEl>
                                          <p:spTgt spid="23"/>
                                        </p:tgtEl>
                                        <p:attrNameLst>
                                          <p:attrName>style.rotation</p:attrName>
                                        </p:attrNameLst>
                                      </p:cBhvr>
                                      <p:tavLst>
                                        <p:tav tm="0">
                                          <p:val>
                                            <p:fltVal val="360"/>
                                          </p:val>
                                        </p:tav>
                                        <p:tav tm="100000">
                                          <p:val>
                                            <p:fltVal val="0"/>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 calcmode="lin" valueType="num">
                                      <p:cBhvr>
                                        <p:cTn id="68" dur="500" fill="hold"/>
                                        <p:tgtEl>
                                          <p:spTgt spid="25"/>
                                        </p:tgtEl>
                                        <p:attrNameLst>
                                          <p:attrName>style.rotation</p:attrName>
                                        </p:attrNameLst>
                                      </p:cBhvr>
                                      <p:tavLst>
                                        <p:tav tm="0">
                                          <p:val>
                                            <p:fltVal val="360"/>
                                          </p:val>
                                        </p:tav>
                                        <p:tav tm="100000">
                                          <p:val>
                                            <p:fltVal val="0"/>
                                          </p:val>
                                        </p:tav>
                                      </p:tavLst>
                                    </p:anim>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par>
                                <p:cTn id="75" presetID="2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down)">
                                      <p:cBhvr>
                                        <p:cTn id="77" dur="500"/>
                                        <p:tgtEl>
                                          <p:spTgt spid="2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down)">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0" grpId="0"/>
      <p:bldP spid="21" grpId="0"/>
      <p:bldP spid="22" grpId="0"/>
      <p:bldP spid="23" grpId="0"/>
      <p:bldP spid="24" grpId="0"/>
      <p:bldP spid="25" grpId="0"/>
      <p:bldP spid="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ictures\2015.godina\C.s.i.monkodonja\20150918_115142.jp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b="36142"/>
          <a:stretch/>
        </p:blipFill>
        <p:spPr bwMode="auto">
          <a:xfrm>
            <a:off x="323775" y="587375"/>
            <a:ext cx="5040313" cy="5721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562" y="692696"/>
            <a:ext cx="3596910" cy="5477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2340768" y="623010"/>
            <a:ext cx="9793088" cy="861774"/>
          </a:xfrm>
          <a:prstGeom prst="rect">
            <a:avLst/>
          </a:prstGeom>
          <a:noFill/>
        </p:spPr>
        <p:txBody>
          <a:bodyPr wrap="square" rtlCol="0">
            <a:spAutoFit/>
          </a:bodyPr>
          <a:lstStyle/>
          <a:p>
            <a:pPr algn="ctr"/>
            <a:r>
              <a:rPr lang="hr-HR" sz="5000" b="1" dirty="0" smtClean="0"/>
              <a:t>4. Nagrada</a:t>
            </a:r>
          </a:p>
        </p:txBody>
      </p:sp>
    </p:spTree>
    <p:extLst>
      <p:ext uri="{BB962C8B-B14F-4D97-AF65-F5344CB8AC3E}">
        <p14:creationId xmlns:p14="http://schemas.microsoft.com/office/powerpoint/2010/main" val="30457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ictures\2015.godina\C.s.i.monkodonja\20150918_111441.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60648"/>
            <a:ext cx="3455988" cy="6145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D:\Pictures\2015.godina\C.s.i.monkodonja\20150918_1147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7000" y="260648"/>
            <a:ext cx="3461545" cy="6153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167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Pictures\2015.godina\C.s.i.monkodonja\20150918_112249.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61132"/>
            <a:ext cx="3529013" cy="6272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D:\Pictures\2015.godina\C.s.i.monkodonja\20150918_112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52647"/>
            <a:ext cx="3528392" cy="6272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32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listić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417" y="159723"/>
            <a:ext cx="4625914" cy="65385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6632" y="221549"/>
            <a:ext cx="6264696" cy="1323439"/>
          </a:xfrm>
          <a:prstGeom prst="rect">
            <a:avLst/>
          </a:prstGeom>
          <a:noFill/>
        </p:spPr>
        <p:txBody>
          <a:bodyPr wrap="square" rtlCol="0">
            <a:spAutoFit/>
          </a:bodyPr>
          <a:lstStyle/>
          <a:p>
            <a:pPr algn="ctr"/>
            <a:r>
              <a:rPr lang="hr-HR" sz="4000" b="1" dirty="0" smtClean="0"/>
              <a:t>Evaluacijski </a:t>
            </a:r>
          </a:p>
          <a:p>
            <a:pPr algn="ctr"/>
            <a:r>
              <a:rPr lang="hr-HR" sz="4000" b="1" dirty="0" smtClean="0"/>
              <a:t>listić</a:t>
            </a:r>
          </a:p>
        </p:txBody>
      </p:sp>
      <p:sp>
        <p:nvSpPr>
          <p:cNvPr id="3" name="TextBox 2"/>
          <p:cNvSpPr txBox="1"/>
          <p:nvPr/>
        </p:nvSpPr>
        <p:spPr>
          <a:xfrm>
            <a:off x="827584" y="2348880"/>
            <a:ext cx="2376264" cy="1477328"/>
          </a:xfrm>
          <a:prstGeom prst="rect">
            <a:avLst/>
          </a:prstGeom>
          <a:noFill/>
        </p:spPr>
        <p:txBody>
          <a:bodyPr wrap="square" rtlCol="0">
            <a:spAutoFit/>
          </a:bodyPr>
          <a:lstStyle/>
          <a:p>
            <a:r>
              <a:rPr lang="hr-HR" sz="3000" dirty="0" smtClean="0">
                <a:solidFill>
                  <a:schemeClr val="tx1">
                    <a:lumMod val="95000"/>
                    <a:lumOff val="5000"/>
                  </a:schemeClr>
                </a:solidFill>
              </a:rPr>
              <a:t>28 učenika</a:t>
            </a:r>
          </a:p>
          <a:p>
            <a:endParaRPr lang="hr-HR" sz="3000" dirty="0">
              <a:solidFill>
                <a:schemeClr val="tx1">
                  <a:lumMod val="95000"/>
                  <a:lumOff val="5000"/>
                </a:schemeClr>
              </a:solidFill>
            </a:endParaRPr>
          </a:p>
          <a:p>
            <a:endParaRPr lang="hr-HR" sz="3000" dirty="0">
              <a:solidFill>
                <a:schemeClr val="tx1">
                  <a:lumMod val="95000"/>
                  <a:lumOff val="5000"/>
                </a:schemeClr>
              </a:solidFill>
            </a:endParaRPr>
          </a:p>
        </p:txBody>
      </p:sp>
    </p:spTree>
    <p:extLst>
      <p:ext uri="{BB962C8B-B14F-4D97-AF65-F5344CB8AC3E}">
        <p14:creationId xmlns:p14="http://schemas.microsoft.com/office/powerpoint/2010/main" val="14766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089923868"/>
              </p:ext>
            </p:extLst>
          </p:nvPr>
        </p:nvGraphicFramePr>
        <p:xfrm>
          <a:off x="395536" y="476672"/>
          <a:ext cx="8856984" cy="5256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0106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071987758"/>
              </p:ext>
            </p:extLst>
          </p:nvPr>
        </p:nvGraphicFramePr>
        <p:xfrm>
          <a:off x="323528" y="476672"/>
          <a:ext cx="8820472" cy="532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4668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6"/>
          <p:cNvGraphicFramePr>
            <a:graphicFrameLocks/>
          </p:cNvGraphicFramePr>
          <p:nvPr>
            <p:extLst>
              <p:ext uri="{D42A27DB-BD31-4B8C-83A1-F6EECF244321}">
                <p14:modId xmlns:p14="http://schemas.microsoft.com/office/powerpoint/2010/main" val="917598950"/>
              </p:ext>
            </p:extLst>
          </p:nvPr>
        </p:nvGraphicFramePr>
        <p:xfrm>
          <a:off x="215008" y="620688"/>
          <a:ext cx="8928992"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861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22183969"/>
              </p:ext>
            </p:extLst>
          </p:nvPr>
        </p:nvGraphicFramePr>
        <p:xfrm>
          <a:off x="-540568" y="476672"/>
          <a:ext cx="10585176" cy="532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2289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664" y="4094163"/>
            <a:ext cx="6624736" cy="919867"/>
          </a:xfrm>
          <a:prstGeom prst="rect">
            <a:avLst/>
          </a:prstGeom>
          <a:noFill/>
          <a:ln>
            <a:noFill/>
          </a:ln>
        </p:spPr>
      </p:pic>
      <p:pic>
        <p:nvPicPr>
          <p:cNvPr id="3" name="Slika 2"/>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664" y="476672"/>
            <a:ext cx="6684650" cy="1368152"/>
          </a:xfrm>
          <a:prstGeom prst="rect">
            <a:avLst/>
          </a:prstGeom>
          <a:noFill/>
          <a:ln>
            <a:noFill/>
          </a:ln>
        </p:spPr>
      </p:pic>
      <p:pic>
        <p:nvPicPr>
          <p:cNvPr id="4" name="Slika 3"/>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3052" y="2981686"/>
            <a:ext cx="6629348" cy="1049015"/>
          </a:xfrm>
          <a:prstGeom prst="rect">
            <a:avLst/>
          </a:prstGeom>
          <a:noFill/>
          <a:ln>
            <a:noFill/>
          </a:ln>
        </p:spPr>
      </p:pic>
      <p:pic>
        <p:nvPicPr>
          <p:cNvPr id="5" name="Slika 4"/>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664" y="5085184"/>
            <a:ext cx="6624736" cy="936104"/>
          </a:xfrm>
          <a:prstGeom prst="rect">
            <a:avLst/>
          </a:prstGeom>
          <a:noFill/>
          <a:ln>
            <a:noFill/>
          </a:ln>
        </p:spPr>
      </p:pic>
      <p:pic>
        <p:nvPicPr>
          <p:cNvPr id="6" name="Slika 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7664" y="1916832"/>
            <a:ext cx="6624736" cy="1008112"/>
          </a:xfrm>
          <a:prstGeom prst="rect">
            <a:avLst/>
          </a:prstGeom>
          <a:noFill/>
          <a:ln>
            <a:noFill/>
          </a:ln>
        </p:spPr>
      </p:pic>
    </p:spTree>
    <p:extLst>
      <p:ext uri="{BB962C8B-B14F-4D97-AF65-F5344CB8AC3E}">
        <p14:creationId xmlns:p14="http://schemas.microsoft.com/office/powerpoint/2010/main" val="526010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content-vie1-1.xx.fbcdn.net/hphotos-xfp1/v/t1.0-9/12009717_1128232417204756_5485824298461482739_n.jpg?oh=296aa752c54e2cbd4feb9897c5a5c2a0&amp;oe=56A22700"/>
          <p:cNvPicPr>
            <a:picLocks noChangeAspect="1" noChangeArrowheads="1"/>
          </p:cNvPicPr>
          <p:nvPr/>
        </p:nvPicPr>
        <p:blipFill rotWithShape="1">
          <a:blip r:embed="rId3">
            <a:extLst>
              <a:ext uri="{28A0092B-C50C-407E-A947-70E740481C1C}">
                <a14:useLocalDpi xmlns:a14="http://schemas.microsoft.com/office/drawing/2010/main" val="0"/>
              </a:ext>
            </a:extLst>
          </a:blip>
          <a:srcRect l="25409"/>
          <a:stretch/>
        </p:blipFill>
        <p:spPr bwMode="auto">
          <a:xfrm>
            <a:off x="284748" y="246793"/>
            <a:ext cx="8593877"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95536" y="526177"/>
            <a:ext cx="1992853" cy="477054"/>
          </a:xfrm>
          <a:prstGeom prst="rect">
            <a:avLst/>
          </a:prstGeom>
        </p:spPr>
        <p:txBody>
          <a:bodyPr wrap="none">
            <a:spAutoFit/>
          </a:bodyPr>
          <a:lstStyle/>
          <a:p>
            <a:r>
              <a:rPr lang="hr-HR" sz="2500" b="1" u="sng" dirty="0"/>
              <a:t>K</a:t>
            </a:r>
            <a:r>
              <a:rPr lang="hr-HR" sz="2500" b="1" u="sng" dirty="0" smtClean="0"/>
              <a:t>oordinator</a:t>
            </a:r>
            <a:endParaRPr lang="hr-HR" sz="2500" u="sng" dirty="0"/>
          </a:p>
        </p:txBody>
      </p:sp>
      <p:sp>
        <p:nvSpPr>
          <p:cNvPr id="4" name="Rectangle 3"/>
          <p:cNvSpPr/>
          <p:nvPr/>
        </p:nvSpPr>
        <p:spPr>
          <a:xfrm>
            <a:off x="3419872" y="980728"/>
            <a:ext cx="5025735" cy="861774"/>
          </a:xfrm>
          <a:prstGeom prst="rect">
            <a:avLst/>
          </a:prstGeom>
        </p:spPr>
        <p:txBody>
          <a:bodyPr wrap="none">
            <a:spAutoFit/>
          </a:bodyPr>
          <a:lstStyle/>
          <a:p>
            <a:r>
              <a:rPr lang="hr-HR" sz="2500" b="1" dirty="0" smtClean="0"/>
              <a:t>Centre de culture Europ</a:t>
            </a:r>
            <a:r>
              <a:rPr lang="fr-FR" sz="2500" b="1" dirty="0" smtClean="0"/>
              <a:t>é</a:t>
            </a:r>
            <a:r>
              <a:rPr lang="hr-HR" sz="2500" b="1" dirty="0" smtClean="0"/>
              <a:t>enne/</a:t>
            </a:r>
          </a:p>
          <a:p>
            <a:r>
              <a:rPr lang="hr-HR" sz="2500" b="1" dirty="0"/>
              <a:t> </a:t>
            </a:r>
            <a:r>
              <a:rPr lang="hr-HR" sz="2500" b="1" dirty="0" smtClean="0"/>
              <a:t>    Saint-Jean d’Ang</a:t>
            </a:r>
            <a:r>
              <a:rPr lang="fr-FR" sz="2500" b="1" u="sng" dirty="0" smtClean="0"/>
              <a:t>é</a:t>
            </a:r>
            <a:r>
              <a:rPr lang="hr-HR" sz="2500" b="1" dirty="0" smtClean="0"/>
              <a:t>ly, France</a:t>
            </a:r>
            <a:endParaRPr lang="hr-HR" sz="2500" dirty="0"/>
          </a:p>
        </p:txBody>
      </p:sp>
    </p:spTree>
    <p:extLst>
      <p:ext uri="{BB962C8B-B14F-4D97-AF65-F5344CB8AC3E}">
        <p14:creationId xmlns:p14="http://schemas.microsoft.com/office/powerpoint/2010/main" val="331183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539552" y="6334347"/>
            <a:ext cx="8496944" cy="369332"/>
          </a:xfrm>
          <a:prstGeom prst="rect">
            <a:avLst/>
          </a:prstGeom>
        </p:spPr>
        <p:txBody>
          <a:bodyPr wrap="square">
            <a:spAutoFit/>
          </a:bodyPr>
          <a:lstStyle/>
          <a:p>
            <a:r>
              <a:rPr lang="hr-HR" dirty="0">
                <a:solidFill>
                  <a:srgbClr val="0070C0"/>
                </a:solidFill>
                <a:hlinkClick r:id="rId3"/>
              </a:rPr>
              <a:t>https://pogledkrozprozor.wordpress.com/2015/11/30/c-s-i-moncodogno</a:t>
            </a:r>
            <a:r>
              <a:rPr lang="hr-HR" dirty="0" smtClean="0">
                <a:solidFill>
                  <a:srgbClr val="0070C0"/>
                </a:solidFill>
                <a:hlinkClick r:id="rId3"/>
              </a:rPr>
              <a:t>/</a:t>
            </a:r>
            <a:r>
              <a:rPr lang="hr-HR" dirty="0" smtClean="0">
                <a:solidFill>
                  <a:srgbClr val="0070C0"/>
                </a:solidFill>
              </a:rPr>
              <a:t> </a:t>
            </a:r>
            <a:endParaRPr lang="hr-HR" dirty="0">
              <a:solidFill>
                <a:srgbClr val="0070C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10"/>
          <a:stretch/>
        </p:blipFill>
        <p:spPr bwMode="auto">
          <a:xfrm>
            <a:off x="1530091" y="258792"/>
            <a:ext cx="6246266" cy="149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660" y="1359416"/>
            <a:ext cx="6264696" cy="481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580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31540" y="1318022"/>
            <a:ext cx="8136904" cy="5709255"/>
          </a:xfrm>
          <a:prstGeom prst="rect">
            <a:avLst/>
          </a:prstGeom>
        </p:spPr>
        <p:txBody>
          <a:bodyPr wrap="square">
            <a:spAutoFit/>
          </a:bodyPr>
          <a:lstStyle/>
          <a:p>
            <a:pPr algn="just">
              <a:lnSpc>
                <a:spcPct val="115000"/>
              </a:lnSpc>
              <a:spcAft>
                <a:spcPts val="0"/>
              </a:spcAft>
            </a:pPr>
            <a:endParaRPr lang="hr-HR" sz="2000" kern="50" dirty="0" smtClean="0">
              <a:latin typeface="Arial" panose="020B0604020202020204" pitchFamily="34" charset="0"/>
              <a:ea typeface="DejaVu Sans"/>
              <a:cs typeface="Calibri" panose="020F0502020204030204" pitchFamily="34" charset="0"/>
            </a:endParaRPr>
          </a:p>
          <a:p>
            <a:pPr marL="171450" indent="-171450" algn="just">
              <a:lnSpc>
                <a:spcPct val="115000"/>
              </a:lnSpc>
              <a:spcAft>
                <a:spcPts val="0"/>
              </a:spcAft>
              <a:buFont typeface="Arial" panose="020B0604020202020204" pitchFamily="34" charset="0"/>
              <a:buChar char="•"/>
            </a:pPr>
            <a:r>
              <a:rPr lang="hr-HR" sz="2000" kern="50" dirty="0" smtClean="0">
                <a:latin typeface="Arial" panose="020B0604020202020204" pitchFamily="34" charset="0"/>
                <a:ea typeface="DejaVu Sans"/>
                <a:cs typeface="Calibri" panose="020F0502020204030204" pitchFamily="34" charset="0"/>
              </a:rPr>
              <a:t>Kroz radionicu </a:t>
            </a:r>
            <a:r>
              <a:rPr lang="hr-HR" sz="2000" kern="50" dirty="0">
                <a:latin typeface="Arial" panose="020B0604020202020204" pitchFamily="34" charset="0"/>
                <a:ea typeface="DejaVu Sans"/>
                <a:cs typeface="Calibri" panose="020F0502020204030204" pitchFamily="34" charset="0"/>
              </a:rPr>
              <a:t>se učvršćuju koncepti koje učenici imaju o racionalnim brojevima, postotcima, omjerima i dijagramima za prikazivanje podataka, a služi kao motivacija za </a:t>
            </a:r>
            <a:r>
              <a:rPr lang="hr-HR" sz="2000" kern="50" dirty="0" smtClean="0">
                <a:latin typeface="Arial" panose="020B0604020202020204" pitchFamily="34" charset="0"/>
                <a:ea typeface="DejaVu Sans"/>
                <a:cs typeface="Calibri" panose="020F0502020204030204" pitchFamily="34" charset="0"/>
              </a:rPr>
              <a:t>daljnju </a:t>
            </a:r>
            <a:r>
              <a:rPr lang="hr-HR" sz="2000" kern="50" dirty="0">
                <a:latin typeface="Arial" panose="020B0604020202020204" pitchFamily="34" charset="0"/>
                <a:ea typeface="DejaVu Sans"/>
                <a:cs typeface="Calibri" panose="020F0502020204030204" pitchFamily="34" charset="0"/>
              </a:rPr>
              <a:t>obradu i učenje</a:t>
            </a:r>
            <a:r>
              <a:rPr lang="hr-HR" sz="2000" kern="50" dirty="0" smtClean="0">
                <a:latin typeface="Arial" panose="020B0604020202020204" pitchFamily="34" charset="0"/>
                <a:ea typeface="DejaVu Sans"/>
                <a:cs typeface="Calibri" panose="020F0502020204030204" pitchFamily="34" charset="0"/>
              </a:rPr>
              <a:t>.</a:t>
            </a:r>
          </a:p>
          <a:p>
            <a:pPr marL="171450" indent="-171450" algn="just">
              <a:lnSpc>
                <a:spcPct val="115000"/>
              </a:lnSpc>
              <a:spcAft>
                <a:spcPts val="0"/>
              </a:spcAft>
              <a:buFont typeface="Arial" panose="020B0604020202020204" pitchFamily="34" charset="0"/>
              <a:buChar char="•"/>
            </a:pPr>
            <a:endParaRPr lang="hr-HR" sz="2000" kern="50" dirty="0">
              <a:latin typeface="Arial" panose="020B0604020202020204" pitchFamily="34" charset="0"/>
              <a:ea typeface="DejaVu Sans"/>
              <a:cs typeface="Calibri" panose="020F0502020204030204" pitchFamily="34" charset="0"/>
            </a:endParaRPr>
          </a:p>
          <a:p>
            <a:pPr marL="171450" indent="-171450" algn="just">
              <a:lnSpc>
                <a:spcPct val="115000"/>
              </a:lnSpc>
              <a:spcAft>
                <a:spcPts val="0"/>
              </a:spcAft>
              <a:buFont typeface="Arial" panose="020B0604020202020204" pitchFamily="34" charset="0"/>
              <a:buChar char="•"/>
            </a:pPr>
            <a:r>
              <a:rPr lang="hr-HR" sz="2000" kern="50" dirty="0">
                <a:latin typeface="Arial" panose="020B0604020202020204" pitchFamily="34" charset="0"/>
                <a:ea typeface="DejaVu Sans"/>
                <a:cs typeface="Calibri" panose="020F0502020204030204" pitchFamily="34" charset="0"/>
              </a:rPr>
              <a:t>Učenike je na rad dodatno motivirala upotreba mobitela (tableta), rad u grupama, rad izvan učionice te natjecateljski karakter same </a:t>
            </a:r>
            <a:r>
              <a:rPr lang="hr-HR" sz="2000" kern="50" dirty="0" smtClean="0">
                <a:latin typeface="Arial" panose="020B0604020202020204" pitchFamily="34" charset="0"/>
                <a:ea typeface="DejaVu Sans"/>
                <a:cs typeface="Calibri" panose="020F0502020204030204" pitchFamily="34" charset="0"/>
              </a:rPr>
              <a:t>radionice.</a:t>
            </a:r>
          </a:p>
          <a:p>
            <a:pPr marL="171450" indent="-171450" algn="just">
              <a:lnSpc>
                <a:spcPct val="115000"/>
              </a:lnSpc>
              <a:spcAft>
                <a:spcPts val="0"/>
              </a:spcAft>
              <a:buFont typeface="Arial" panose="020B0604020202020204" pitchFamily="34" charset="0"/>
              <a:buChar char="•"/>
            </a:pPr>
            <a:endParaRPr lang="hr-HR" sz="2000" kern="50" dirty="0">
              <a:latin typeface="Arial" panose="020B0604020202020204" pitchFamily="34" charset="0"/>
              <a:cs typeface="Calibri" panose="020F0502020204030204" pitchFamily="34" charset="0"/>
            </a:endParaRPr>
          </a:p>
          <a:p>
            <a:pPr marL="171450" indent="-171450" algn="just">
              <a:lnSpc>
                <a:spcPct val="115000"/>
              </a:lnSpc>
              <a:spcAft>
                <a:spcPts val="0"/>
              </a:spcAft>
              <a:buFont typeface="Arial" panose="020B0604020202020204" pitchFamily="34" charset="0"/>
              <a:buChar char="•"/>
            </a:pPr>
            <a:r>
              <a:rPr lang="hr-HR" sz="2000" dirty="0" smtClean="0">
                <a:latin typeface="Arila"/>
              </a:rPr>
              <a:t>Smatramo </a:t>
            </a:r>
            <a:r>
              <a:rPr lang="hr-HR" sz="2000" dirty="0">
                <a:latin typeface="Arila"/>
              </a:rPr>
              <a:t>da je ovakav način rada jedan od koraka u poučavanju učenika novih generacija tzv. digitalnih urođenika, a i put prema promjenama u školstvu koje neminovno dolaze</a:t>
            </a:r>
            <a:r>
              <a:rPr lang="hr-HR" sz="2000" dirty="0"/>
              <a:t>.</a:t>
            </a:r>
          </a:p>
          <a:p>
            <a:endParaRPr lang="hr-HR" sz="2000" dirty="0"/>
          </a:p>
          <a:p>
            <a:pPr marL="171450" indent="-171450" algn="just">
              <a:lnSpc>
                <a:spcPct val="115000"/>
              </a:lnSpc>
              <a:spcAft>
                <a:spcPts val="0"/>
              </a:spcAft>
              <a:buFont typeface="Arial" panose="020B0604020202020204" pitchFamily="34" charset="0"/>
              <a:buChar char="•"/>
            </a:pPr>
            <a:endParaRPr lang="hr-HR" sz="2000" kern="50" dirty="0" smtClean="0">
              <a:latin typeface="Arial" panose="020B0604020202020204" pitchFamily="34" charset="0"/>
              <a:ea typeface="DejaVu Sans"/>
              <a:cs typeface="Calibri" panose="020F0502020204030204" pitchFamily="34" charset="0"/>
            </a:endParaRPr>
          </a:p>
          <a:p>
            <a:pPr algn="just">
              <a:lnSpc>
                <a:spcPct val="115000"/>
              </a:lnSpc>
              <a:spcAft>
                <a:spcPts val="0"/>
              </a:spcAft>
            </a:pPr>
            <a:endParaRPr lang="hr-HR" sz="2000" kern="50" dirty="0">
              <a:latin typeface="Calibri" panose="020F0502020204030204" pitchFamily="34" charset="0"/>
              <a:ea typeface="DejaVu Sans"/>
              <a:cs typeface="Calibri" panose="020F0502020204030204" pitchFamily="34" charset="0"/>
            </a:endParaRPr>
          </a:p>
          <a:p>
            <a:pPr algn="just">
              <a:lnSpc>
                <a:spcPct val="115000"/>
              </a:lnSpc>
              <a:spcAft>
                <a:spcPts val="0"/>
              </a:spcAft>
            </a:pPr>
            <a:r>
              <a:rPr lang="hr-HR" sz="2000" kern="50" dirty="0" smtClean="0">
                <a:latin typeface="Arial" panose="020B0604020202020204" pitchFamily="34" charset="0"/>
                <a:ea typeface="DejaVu Sans"/>
                <a:cs typeface="Calibri" panose="020F0502020204030204" pitchFamily="34" charset="0"/>
              </a:rPr>
              <a:t> </a:t>
            </a:r>
          </a:p>
        </p:txBody>
      </p:sp>
      <p:sp>
        <p:nvSpPr>
          <p:cNvPr id="3" name="TextBox 1"/>
          <p:cNvSpPr txBox="1"/>
          <p:nvPr/>
        </p:nvSpPr>
        <p:spPr>
          <a:xfrm>
            <a:off x="683568" y="548680"/>
            <a:ext cx="7632848" cy="707886"/>
          </a:xfrm>
          <a:prstGeom prst="rect">
            <a:avLst/>
          </a:prstGeom>
          <a:noFill/>
        </p:spPr>
        <p:txBody>
          <a:bodyPr wrap="square" rtlCol="0">
            <a:spAutoFit/>
          </a:bodyPr>
          <a:lstStyle/>
          <a:p>
            <a:pPr algn="ctr"/>
            <a:r>
              <a:rPr lang="hr-HR" sz="4000" b="1" dirty="0" smtClean="0"/>
              <a:t>Zaključak</a:t>
            </a:r>
          </a:p>
        </p:txBody>
      </p:sp>
    </p:spTree>
    <p:extLst>
      <p:ext uri="{BB962C8B-B14F-4D97-AF65-F5344CB8AC3E}">
        <p14:creationId xmlns:p14="http://schemas.microsoft.com/office/powerpoint/2010/main" val="348669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ipe(down)">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455167"/>
            <a:ext cx="8712968" cy="3970318"/>
          </a:xfrm>
          <a:prstGeom prst="rect">
            <a:avLst/>
          </a:prstGeom>
        </p:spPr>
        <p:txBody>
          <a:bodyPr wrap="square">
            <a:spAutoFit/>
          </a:bodyPr>
          <a:lstStyle/>
          <a:p>
            <a:r>
              <a:rPr lang="hr-HR" dirty="0" smtClean="0"/>
              <a:t>1/ </a:t>
            </a:r>
            <a:r>
              <a:rPr lang="hr-HR" b="1" dirty="0" smtClean="0"/>
              <a:t>National Centre for </a:t>
            </a:r>
            <a:r>
              <a:rPr lang="hr-HR" b="1" dirty="0" err="1" smtClean="0"/>
              <a:t>Excellence</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Teaching</a:t>
            </a:r>
            <a:r>
              <a:rPr lang="hr-HR" b="1" dirty="0" smtClean="0"/>
              <a:t> </a:t>
            </a:r>
            <a:r>
              <a:rPr lang="hr-HR" b="1" dirty="0" err="1" smtClean="0"/>
              <a:t>of</a:t>
            </a:r>
            <a:r>
              <a:rPr lang="hr-HR" b="1" dirty="0" smtClean="0"/>
              <a:t> </a:t>
            </a:r>
            <a:r>
              <a:rPr lang="hr-HR" b="1" dirty="0" err="1" smtClean="0"/>
              <a:t>Mathematics</a:t>
            </a:r>
            <a:r>
              <a:rPr lang="hr-HR" dirty="0" smtClean="0"/>
              <a:t>, </a:t>
            </a:r>
            <a:r>
              <a:rPr lang="en-US" i="1" dirty="0"/>
              <a:t>What Makes a Good </a:t>
            </a:r>
            <a:r>
              <a:rPr lang="en-US" i="1" dirty="0" smtClean="0"/>
              <a:t>Resource</a:t>
            </a:r>
            <a:r>
              <a:rPr lang="hr-HR" i="1" dirty="0" smtClean="0"/>
              <a:t>, </a:t>
            </a:r>
            <a:r>
              <a:rPr lang="en-US" i="1" dirty="0" smtClean="0"/>
              <a:t>Data </a:t>
            </a:r>
            <a:r>
              <a:rPr lang="en-US" i="1" dirty="0"/>
              <a:t>Handling Murder Investigation</a:t>
            </a:r>
          </a:p>
          <a:p>
            <a:endParaRPr lang="hr-HR" dirty="0" smtClean="0">
              <a:hlinkClick r:id="rId3"/>
            </a:endParaRPr>
          </a:p>
          <a:p>
            <a:r>
              <a:rPr lang="hr-HR" dirty="0" smtClean="0">
                <a:hlinkClick r:id="rId3"/>
              </a:rPr>
              <a:t>http</a:t>
            </a:r>
            <a:r>
              <a:rPr lang="hr-HR" dirty="0">
                <a:hlinkClick r:id="rId3"/>
              </a:rPr>
              <a:t>://www.mathematicshed.com/</a:t>
            </a:r>
            <a:r>
              <a:rPr lang="hr-HR" dirty="0" err="1">
                <a:hlinkClick r:id="rId3"/>
              </a:rPr>
              <a:t>uploads</a:t>
            </a:r>
            <a:r>
              <a:rPr lang="hr-HR" dirty="0">
                <a:hlinkClick r:id="rId3"/>
              </a:rPr>
              <a:t>/1/2/5/7/12572836/</a:t>
            </a:r>
            <a:r>
              <a:rPr lang="hr-HR" dirty="0" err="1">
                <a:hlinkClick r:id="rId3"/>
              </a:rPr>
              <a:t>what</a:t>
            </a:r>
            <a:r>
              <a:rPr lang="hr-HR" dirty="0">
                <a:hlinkClick r:id="rId3"/>
              </a:rPr>
              <a:t>_</a:t>
            </a:r>
            <a:r>
              <a:rPr lang="hr-HR" dirty="0" err="1">
                <a:hlinkClick r:id="rId3"/>
              </a:rPr>
              <a:t>makes</a:t>
            </a:r>
            <a:r>
              <a:rPr lang="hr-HR" dirty="0">
                <a:hlinkClick r:id="rId3"/>
              </a:rPr>
              <a:t>_a_</a:t>
            </a:r>
            <a:r>
              <a:rPr lang="hr-HR" dirty="0" err="1">
                <a:hlinkClick r:id="rId3"/>
              </a:rPr>
              <a:t>good</a:t>
            </a:r>
            <a:r>
              <a:rPr lang="hr-HR" dirty="0">
                <a:hlinkClick r:id="rId3"/>
              </a:rPr>
              <a:t>_</a:t>
            </a:r>
            <a:r>
              <a:rPr lang="hr-HR" dirty="0" err="1">
                <a:hlinkClick r:id="rId3"/>
              </a:rPr>
              <a:t>resources</a:t>
            </a:r>
            <a:r>
              <a:rPr lang="hr-HR" dirty="0">
                <a:hlinkClick r:id="rId3"/>
              </a:rPr>
              <a:t>_-_</a:t>
            </a:r>
            <a:r>
              <a:rPr lang="hr-HR" dirty="0" err="1" smtClean="0">
                <a:hlinkClick r:id="rId3"/>
              </a:rPr>
              <a:t>data</a:t>
            </a:r>
            <a:r>
              <a:rPr lang="hr-HR" dirty="0" smtClean="0">
                <a:hlinkClick r:id="rId3"/>
              </a:rPr>
              <a:t>_</a:t>
            </a:r>
            <a:r>
              <a:rPr lang="hr-HR" dirty="0" err="1" smtClean="0">
                <a:hlinkClick r:id="rId3"/>
              </a:rPr>
              <a:t>handling</a:t>
            </a:r>
            <a:r>
              <a:rPr lang="hr-HR" dirty="0" smtClean="0">
                <a:hlinkClick r:id="rId3"/>
              </a:rPr>
              <a:t>_</a:t>
            </a:r>
            <a:r>
              <a:rPr lang="hr-HR" dirty="0" err="1" smtClean="0">
                <a:hlinkClick r:id="rId3"/>
              </a:rPr>
              <a:t>murder</a:t>
            </a:r>
            <a:r>
              <a:rPr lang="hr-HR" dirty="0" smtClean="0">
                <a:hlinkClick r:id="rId3"/>
              </a:rPr>
              <a:t>_</a:t>
            </a:r>
            <a:r>
              <a:rPr lang="hr-HR" dirty="0" err="1" smtClean="0">
                <a:hlinkClick r:id="rId3"/>
              </a:rPr>
              <a:t>investigation.pdf</a:t>
            </a:r>
            <a:endParaRPr lang="hr-HR" dirty="0" smtClean="0"/>
          </a:p>
          <a:p>
            <a:endParaRPr lang="hr-HR" dirty="0" smtClean="0"/>
          </a:p>
          <a:p>
            <a:r>
              <a:rPr lang="hr-HR" dirty="0"/>
              <a:t>2/ </a:t>
            </a:r>
            <a:r>
              <a:rPr lang="hr-HR" b="1" dirty="0" smtClean="0"/>
              <a:t>Laura </a:t>
            </a:r>
            <a:r>
              <a:rPr lang="hr-HR" b="1" dirty="0" err="1" smtClean="0"/>
              <a:t>Reeshughes</a:t>
            </a:r>
            <a:r>
              <a:rPr lang="hr-HR" dirty="0" smtClean="0"/>
              <a:t>, </a:t>
            </a:r>
            <a:r>
              <a:rPr lang="hr-HR" i="1" dirty="0" err="1"/>
              <a:t>Number</a:t>
            </a:r>
            <a:r>
              <a:rPr lang="hr-HR" i="1" dirty="0"/>
              <a:t> CSI-</a:t>
            </a:r>
            <a:r>
              <a:rPr lang="hr-HR" i="1" dirty="0" err="1"/>
              <a:t>Solve</a:t>
            </a:r>
            <a:r>
              <a:rPr lang="hr-HR" i="1" dirty="0"/>
              <a:t> </a:t>
            </a:r>
            <a:r>
              <a:rPr lang="hr-HR" i="1" dirty="0" err="1"/>
              <a:t>the</a:t>
            </a:r>
            <a:r>
              <a:rPr lang="hr-HR" i="1" dirty="0"/>
              <a:t> "</a:t>
            </a:r>
            <a:r>
              <a:rPr lang="hr-HR" i="1" dirty="0" err="1"/>
              <a:t>Crime</a:t>
            </a:r>
            <a:r>
              <a:rPr lang="hr-HR" i="1" dirty="0"/>
              <a:t>"</a:t>
            </a:r>
          </a:p>
          <a:p>
            <a:endParaRPr lang="hr-HR" dirty="0" smtClean="0">
              <a:hlinkClick r:id="rId4"/>
            </a:endParaRPr>
          </a:p>
          <a:p>
            <a:r>
              <a:rPr lang="hr-HR" dirty="0" smtClean="0">
                <a:hlinkClick r:id="rId4"/>
              </a:rPr>
              <a:t>http</a:t>
            </a:r>
            <a:r>
              <a:rPr lang="hr-HR" dirty="0">
                <a:hlinkClick r:id="rId4"/>
              </a:rPr>
              <a:t>://www.sharemylesson.com/</a:t>
            </a:r>
            <a:r>
              <a:rPr lang="hr-HR" dirty="0" err="1">
                <a:hlinkClick r:id="rId4"/>
              </a:rPr>
              <a:t>ResourceDetail.aspx</a:t>
            </a:r>
            <a:r>
              <a:rPr lang="hr-HR" dirty="0">
                <a:hlinkClick r:id="rId4"/>
              </a:rPr>
              <a:t>?</a:t>
            </a:r>
            <a:r>
              <a:rPr lang="hr-HR" dirty="0" err="1">
                <a:hlinkClick r:id="rId4"/>
              </a:rPr>
              <a:t>storyCode</a:t>
            </a:r>
            <a:r>
              <a:rPr lang="hr-HR" dirty="0">
                <a:hlinkClick r:id="rId4"/>
              </a:rPr>
              <a:t>=6120824</a:t>
            </a:r>
            <a:r>
              <a:rPr lang="hr-HR" dirty="0" smtClean="0">
                <a:hlinkClick r:id="rId4"/>
              </a:rPr>
              <a:t>&amp;</a:t>
            </a:r>
            <a:endParaRPr lang="hr-HR" dirty="0" smtClean="0"/>
          </a:p>
          <a:p>
            <a:endParaRPr lang="hr-HR" dirty="0" smtClean="0"/>
          </a:p>
          <a:p>
            <a:r>
              <a:rPr lang="hr-HR" dirty="0" smtClean="0"/>
              <a:t>3/ </a:t>
            </a:r>
            <a:r>
              <a:rPr lang="hr-HR" b="1" dirty="0" err="1" smtClean="0"/>
              <a:t>Wendy</a:t>
            </a:r>
            <a:r>
              <a:rPr lang="hr-HR" b="1" dirty="0" smtClean="0"/>
              <a:t> </a:t>
            </a:r>
            <a:r>
              <a:rPr lang="hr-HR" b="1" dirty="0" err="1" smtClean="0"/>
              <a:t>Clemson</a:t>
            </a:r>
            <a:r>
              <a:rPr lang="hr-HR" dirty="0" smtClean="0"/>
              <a:t>, </a:t>
            </a:r>
            <a:r>
              <a:rPr lang="hr-HR" i="1" dirty="0" smtClean="0"/>
              <a:t>Riješi zločin uz pomoć matematike</a:t>
            </a:r>
            <a:r>
              <a:rPr lang="hr-HR" dirty="0" smtClean="0"/>
              <a:t>, </a:t>
            </a:r>
            <a:r>
              <a:rPr lang="hr-HR" dirty="0" err="1" smtClean="0"/>
              <a:t>Egmont</a:t>
            </a:r>
            <a:r>
              <a:rPr lang="hr-HR" dirty="0" smtClean="0"/>
              <a:t>, Zagreb, 2008.</a:t>
            </a:r>
          </a:p>
          <a:p>
            <a:pPr marL="285750" indent="-285750">
              <a:buFont typeface="Arial" panose="020B0604020202020204" pitchFamily="34" charset="0"/>
              <a:buChar char="•"/>
            </a:pPr>
            <a:endParaRPr lang="hr-HR" dirty="0" smtClean="0"/>
          </a:p>
          <a:p>
            <a:pPr marL="285750" indent="-285750">
              <a:buFont typeface="Arial" panose="020B0604020202020204" pitchFamily="34" charset="0"/>
              <a:buChar char="•"/>
            </a:pPr>
            <a:endParaRPr lang="hr-HR" dirty="0"/>
          </a:p>
        </p:txBody>
      </p:sp>
      <p:sp>
        <p:nvSpPr>
          <p:cNvPr id="3" name="TextBox 2"/>
          <p:cNvSpPr txBox="1"/>
          <p:nvPr/>
        </p:nvSpPr>
        <p:spPr>
          <a:xfrm>
            <a:off x="-1836712" y="260648"/>
            <a:ext cx="9793088" cy="861774"/>
          </a:xfrm>
          <a:prstGeom prst="rect">
            <a:avLst/>
          </a:prstGeom>
          <a:noFill/>
        </p:spPr>
        <p:txBody>
          <a:bodyPr wrap="square" rtlCol="0">
            <a:spAutoFit/>
          </a:bodyPr>
          <a:lstStyle/>
          <a:p>
            <a:pPr algn="ctr"/>
            <a:r>
              <a:rPr lang="hr-HR" sz="5000" b="1" dirty="0" smtClean="0"/>
              <a:t>Literatura</a:t>
            </a:r>
          </a:p>
        </p:txBody>
      </p:sp>
    </p:spTree>
    <p:extLst>
      <p:ext uri="{BB962C8B-B14F-4D97-AF65-F5344CB8AC3E}">
        <p14:creationId xmlns:p14="http://schemas.microsoft.com/office/powerpoint/2010/main" val="533443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960" y="184951"/>
            <a:ext cx="1383712" cy="861774"/>
          </a:xfrm>
          <a:prstGeom prst="rect">
            <a:avLst/>
          </a:prstGeom>
        </p:spPr>
        <p:txBody>
          <a:bodyPr wrap="none">
            <a:spAutoFit/>
          </a:bodyPr>
          <a:lstStyle/>
          <a:p>
            <a:r>
              <a:rPr lang="hr-HR" sz="2500" b="1" u="sng" dirty="0" smtClean="0"/>
              <a:t>Škole/</a:t>
            </a:r>
          </a:p>
          <a:p>
            <a:r>
              <a:rPr lang="hr-HR" sz="2500" b="1" u="sng" dirty="0" smtClean="0"/>
              <a:t>partneri</a:t>
            </a:r>
            <a:endParaRPr lang="hr-HR" sz="2500" u="sng" dirty="0"/>
          </a:p>
        </p:txBody>
      </p:sp>
      <p:sp>
        <p:nvSpPr>
          <p:cNvPr id="3" name="Rectangle 2"/>
          <p:cNvSpPr/>
          <p:nvPr/>
        </p:nvSpPr>
        <p:spPr>
          <a:xfrm>
            <a:off x="1998152" y="260648"/>
            <a:ext cx="6433171" cy="6555641"/>
          </a:xfrm>
          <a:prstGeom prst="rect">
            <a:avLst/>
          </a:prstGeom>
        </p:spPr>
        <p:txBody>
          <a:bodyPr wrap="none">
            <a:spAutoFit/>
          </a:bodyPr>
          <a:lstStyle/>
          <a:p>
            <a:r>
              <a:rPr lang="hr-HR" sz="2000" b="1" dirty="0" smtClean="0"/>
              <a:t>1. </a:t>
            </a:r>
            <a:r>
              <a:rPr lang="hr-HR" sz="2000" b="1" dirty="0" smtClean="0">
                <a:solidFill>
                  <a:srgbClr val="0070C0"/>
                </a:solidFill>
                <a:hlinkClick r:id="rId3"/>
              </a:rPr>
              <a:t>AGRUPAMENTO </a:t>
            </a:r>
            <a:r>
              <a:rPr lang="hr-HR" sz="2000" b="1" dirty="0">
                <a:solidFill>
                  <a:srgbClr val="0070C0"/>
                </a:solidFill>
                <a:hlinkClick r:id="rId3"/>
              </a:rPr>
              <a:t>DE ESCOLAS DE PONTE DE SOR / </a:t>
            </a:r>
            <a:endParaRPr lang="hr-HR" sz="2000" b="1" dirty="0" smtClean="0">
              <a:solidFill>
                <a:srgbClr val="0070C0"/>
              </a:solidFill>
              <a:hlinkClick r:id="rId3"/>
            </a:endParaRPr>
          </a:p>
          <a:p>
            <a:r>
              <a:rPr lang="hr-HR" sz="2000" b="1" dirty="0"/>
              <a:t> </a:t>
            </a:r>
            <a:r>
              <a:rPr lang="hr-HR" sz="2000" b="1" dirty="0" smtClean="0"/>
              <a:t>    Ponte </a:t>
            </a:r>
            <a:r>
              <a:rPr lang="hr-HR" sz="2000" b="1" dirty="0"/>
              <a:t>de Sor, Portugal</a:t>
            </a:r>
          </a:p>
          <a:p>
            <a:r>
              <a:rPr lang="hr-HR" sz="2000" b="1" dirty="0" smtClean="0"/>
              <a:t>2. </a:t>
            </a:r>
            <a:r>
              <a:rPr lang="hr-HR" sz="2000" b="1" dirty="0">
                <a:hlinkClick r:id="rId4"/>
              </a:rPr>
              <a:t>ALAJÄRVEN YLÄKOULU </a:t>
            </a:r>
            <a:r>
              <a:rPr lang="hr-HR" sz="2000" b="1" dirty="0" smtClean="0">
                <a:hlinkClick r:id="rId4"/>
              </a:rPr>
              <a:t>/</a:t>
            </a:r>
          </a:p>
          <a:p>
            <a:r>
              <a:rPr lang="hr-HR" sz="2000" b="1" dirty="0"/>
              <a:t> </a:t>
            </a:r>
            <a:r>
              <a:rPr lang="hr-HR" sz="2000" b="1" dirty="0" smtClean="0"/>
              <a:t>    Alajärvi, Finland</a:t>
            </a:r>
          </a:p>
          <a:p>
            <a:r>
              <a:rPr lang="hr-HR" sz="2000" b="1" dirty="0" smtClean="0"/>
              <a:t>3. </a:t>
            </a:r>
            <a:r>
              <a:rPr lang="hr-HR" sz="2000" b="1" dirty="0" smtClean="0">
                <a:hlinkClick r:id="rId5"/>
              </a:rPr>
              <a:t>COLLÉGE </a:t>
            </a:r>
            <a:r>
              <a:rPr lang="hr-HR" sz="2000" b="1" dirty="0">
                <a:hlinkClick r:id="rId5"/>
              </a:rPr>
              <a:t>GEORGES TEXIER / </a:t>
            </a:r>
          </a:p>
          <a:p>
            <a:r>
              <a:rPr lang="hr-HR" sz="2000" b="1" dirty="0" smtClean="0"/>
              <a:t>     Saint-Jean </a:t>
            </a:r>
            <a:r>
              <a:rPr lang="hr-HR" sz="2000" b="1" dirty="0"/>
              <a:t>d'Angély, France</a:t>
            </a:r>
          </a:p>
          <a:p>
            <a:r>
              <a:rPr lang="hr-HR" sz="2000" b="1" dirty="0" smtClean="0"/>
              <a:t>4. </a:t>
            </a:r>
            <a:r>
              <a:rPr lang="hr-HR" sz="2000" b="1" dirty="0">
                <a:hlinkClick r:id="rId6"/>
              </a:rPr>
              <a:t>ELEKTRENU "VERSMES" GIMNAZIJA / </a:t>
            </a:r>
            <a:endParaRPr lang="hr-HR" sz="2000" b="1" dirty="0" smtClean="0">
              <a:hlinkClick r:id="rId6"/>
            </a:endParaRPr>
          </a:p>
          <a:p>
            <a:r>
              <a:rPr lang="hr-HR" sz="2000" b="1" dirty="0"/>
              <a:t> </a:t>
            </a:r>
            <a:r>
              <a:rPr lang="hr-HR" sz="2000" b="1" dirty="0" smtClean="0"/>
              <a:t>    Elektrenai</a:t>
            </a:r>
            <a:r>
              <a:rPr lang="hr-HR" sz="2000" b="1" dirty="0"/>
              <a:t>, Lithuania</a:t>
            </a:r>
          </a:p>
          <a:p>
            <a:r>
              <a:rPr lang="hr-HR" sz="2000" b="1" dirty="0" smtClean="0"/>
              <a:t>5. </a:t>
            </a:r>
            <a:r>
              <a:rPr lang="hr-HR" sz="2000" b="1" dirty="0" smtClean="0">
                <a:hlinkClick r:id="rId7"/>
              </a:rPr>
              <a:t>IPSSCTS </a:t>
            </a:r>
            <a:r>
              <a:rPr lang="hr-HR" sz="2000" b="1" dirty="0">
                <a:hlinkClick r:id="rId7"/>
              </a:rPr>
              <a:t>"</a:t>
            </a:r>
            <a:r>
              <a:rPr lang="hr-HR" sz="2000" b="1" dirty="0" smtClean="0">
                <a:hlinkClick r:id="rId7"/>
              </a:rPr>
              <a:t>L.MILANI„ / </a:t>
            </a:r>
          </a:p>
          <a:p>
            <a:r>
              <a:rPr lang="hr-HR" sz="2000" b="1" dirty="0"/>
              <a:t> </a:t>
            </a:r>
            <a:r>
              <a:rPr lang="hr-HR" sz="2000" b="1" dirty="0" smtClean="0"/>
              <a:t>    Meda</a:t>
            </a:r>
            <a:r>
              <a:rPr lang="hr-HR" sz="2000" b="1" dirty="0"/>
              <a:t>, Italy</a:t>
            </a:r>
          </a:p>
          <a:p>
            <a:r>
              <a:rPr lang="hr-HR" sz="2000" b="1" dirty="0" smtClean="0"/>
              <a:t>6. </a:t>
            </a:r>
            <a:r>
              <a:rPr lang="hr-HR" sz="2000" b="1" dirty="0" smtClean="0">
                <a:hlinkClick r:id="rId8"/>
              </a:rPr>
              <a:t>IST</a:t>
            </a:r>
            <a:r>
              <a:rPr lang="hr-HR" sz="2000" b="1" dirty="0">
                <a:hlinkClick r:id="rId8"/>
              </a:rPr>
              <a:t>. DI ISTRUZIONE SUPERIORE J.F. KENNEDY / </a:t>
            </a:r>
            <a:endParaRPr lang="hr-HR" sz="2000" b="1" dirty="0" smtClean="0">
              <a:hlinkClick r:id="rId8"/>
            </a:endParaRPr>
          </a:p>
          <a:p>
            <a:r>
              <a:rPr lang="hr-HR" sz="2000" b="1" dirty="0"/>
              <a:t> </a:t>
            </a:r>
            <a:r>
              <a:rPr lang="hr-HR" sz="2000" b="1" dirty="0" smtClean="0"/>
              <a:t>    Monselice </a:t>
            </a:r>
            <a:r>
              <a:rPr lang="hr-HR" sz="2000" b="1" dirty="0"/>
              <a:t>(PD), Italy</a:t>
            </a:r>
          </a:p>
          <a:p>
            <a:r>
              <a:rPr lang="hr-HR" sz="2000" b="1" dirty="0" smtClean="0"/>
              <a:t>7. </a:t>
            </a:r>
            <a:r>
              <a:rPr lang="hr-HR" sz="2000" b="1" dirty="0" smtClean="0">
                <a:hlinkClick r:id="rId9"/>
              </a:rPr>
              <a:t>LYCÉE HONORÉ </a:t>
            </a:r>
            <a:r>
              <a:rPr lang="hr-HR" sz="2000" b="1" dirty="0">
                <a:hlinkClick r:id="rId9"/>
              </a:rPr>
              <a:t>BARADAT / </a:t>
            </a:r>
            <a:endParaRPr lang="hr-HR" sz="2000" b="1" dirty="0" smtClean="0">
              <a:hlinkClick r:id="rId9"/>
            </a:endParaRPr>
          </a:p>
          <a:p>
            <a:r>
              <a:rPr lang="hr-HR" sz="2000" b="1" dirty="0"/>
              <a:t> </a:t>
            </a:r>
            <a:r>
              <a:rPr lang="hr-HR" sz="2000" b="1" dirty="0" smtClean="0"/>
              <a:t>    Pau</a:t>
            </a:r>
            <a:r>
              <a:rPr lang="hr-HR" sz="2000" b="1" dirty="0"/>
              <a:t>, France</a:t>
            </a:r>
          </a:p>
          <a:p>
            <a:r>
              <a:rPr lang="hr-HR" sz="2000" b="1" dirty="0" smtClean="0"/>
              <a:t>8. </a:t>
            </a:r>
            <a:r>
              <a:rPr lang="hr-HR" sz="2000" b="1" dirty="0">
                <a:hlinkClick r:id="rId10"/>
              </a:rPr>
              <a:t>LYCÉES VIELJEUX / </a:t>
            </a:r>
            <a:endParaRPr lang="hr-HR" sz="2000" b="1" dirty="0" smtClean="0">
              <a:hlinkClick r:id="rId10"/>
            </a:endParaRPr>
          </a:p>
          <a:p>
            <a:r>
              <a:rPr lang="hr-HR" sz="2000" b="1" dirty="0"/>
              <a:t> </a:t>
            </a:r>
            <a:r>
              <a:rPr lang="hr-HR" sz="2000" b="1" dirty="0" smtClean="0"/>
              <a:t>    La </a:t>
            </a:r>
            <a:r>
              <a:rPr lang="hr-HR" sz="2000" b="1" dirty="0"/>
              <a:t>Rochelle, France</a:t>
            </a:r>
          </a:p>
          <a:p>
            <a:r>
              <a:rPr lang="hr-HR" sz="2000" b="1" dirty="0" smtClean="0"/>
              <a:t>9. </a:t>
            </a:r>
            <a:r>
              <a:rPr lang="hr-HR" sz="2000" b="1" dirty="0" smtClean="0">
                <a:hlinkClick r:id="rId11"/>
              </a:rPr>
              <a:t>OSNOVNA </a:t>
            </a:r>
            <a:r>
              <a:rPr lang="hr-HR" sz="2000" b="1" dirty="0">
                <a:hlinkClick r:id="rId11"/>
              </a:rPr>
              <a:t>SKOLA JURJA </a:t>
            </a:r>
            <a:r>
              <a:rPr lang="hr-HR" sz="2000" b="1" dirty="0" smtClean="0">
                <a:hlinkClick r:id="rId11"/>
              </a:rPr>
              <a:t>DOBRILE </a:t>
            </a:r>
            <a:r>
              <a:rPr lang="hr-HR" sz="2000" b="1" dirty="0">
                <a:hlinkClick r:id="rId11"/>
              </a:rPr>
              <a:t>/ </a:t>
            </a:r>
            <a:endParaRPr lang="hr-HR" sz="2000" b="1" dirty="0" smtClean="0">
              <a:hlinkClick r:id="rId11"/>
            </a:endParaRPr>
          </a:p>
          <a:p>
            <a:r>
              <a:rPr lang="hr-HR" sz="2000" b="1" dirty="0"/>
              <a:t> </a:t>
            </a:r>
            <a:r>
              <a:rPr lang="hr-HR" sz="2000" b="1" dirty="0" smtClean="0"/>
              <a:t>    Rovinj</a:t>
            </a:r>
            <a:r>
              <a:rPr lang="hr-HR" sz="2000" b="1" dirty="0"/>
              <a:t>, </a:t>
            </a:r>
            <a:r>
              <a:rPr lang="hr-HR" sz="2000" b="1" dirty="0" smtClean="0"/>
              <a:t>Croatia</a:t>
            </a:r>
            <a:endParaRPr lang="hr-HR" sz="2000" b="1" dirty="0"/>
          </a:p>
          <a:p>
            <a:r>
              <a:rPr lang="hr-HR" sz="2000" b="1" dirty="0" smtClean="0"/>
              <a:t>10.</a:t>
            </a:r>
            <a:r>
              <a:rPr lang="hr-HR" sz="2000" b="1" dirty="0" smtClean="0">
                <a:hlinkClick r:id="rId12"/>
              </a:rPr>
              <a:t> SECCIÓN </a:t>
            </a:r>
            <a:r>
              <a:rPr lang="hr-HR" sz="2000" b="1" dirty="0">
                <a:hlinkClick r:id="rId12"/>
              </a:rPr>
              <a:t>IES CLOT DEL MORO / </a:t>
            </a:r>
            <a:endParaRPr lang="hr-HR" sz="2000" b="1" dirty="0" smtClean="0">
              <a:hlinkClick r:id="rId12"/>
            </a:endParaRPr>
          </a:p>
          <a:p>
            <a:r>
              <a:rPr lang="hr-HR" sz="2000" b="1" dirty="0"/>
              <a:t> </a:t>
            </a:r>
            <a:r>
              <a:rPr lang="hr-HR" sz="2000" b="1" dirty="0" smtClean="0"/>
              <a:t>    Sagunto</a:t>
            </a:r>
            <a:r>
              <a:rPr lang="hr-HR" sz="2000" b="1" dirty="0"/>
              <a:t>, Spain</a:t>
            </a:r>
          </a:p>
          <a:p>
            <a:endParaRPr lang="hr-HR" sz="2000" dirty="0"/>
          </a:p>
        </p:txBody>
      </p:sp>
      <p:sp>
        <p:nvSpPr>
          <p:cNvPr id="4" name="Oval 3"/>
          <p:cNvSpPr/>
          <p:nvPr/>
        </p:nvSpPr>
        <p:spPr>
          <a:xfrm>
            <a:off x="1982062" y="5157192"/>
            <a:ext cx="357690" cy="378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5715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s://scontent-vie1-1.xx.fbcdn.net/hphotos-xal1/v/t1.0-9/11986574_488155218019219_6270659003622501585_n.jpg?oh=256f9ad91f4884309f3908d1bbb973e8&amp;oe=56680BB5"/>
          <p:cNvPicPr>
            <a:picLocks noChangeAspect="1" noChangeArrowheads="1"/>
          </p:cNvPicPr>
          <p:nvPr/>
        </p:nvPicPr>
        <p:blipFill rotWithShape="1">
          <a:blip r:embed="rId3">
            <a:extLst>
              <a:ext uri="{28A0092B-C50C-407E-A947-70E740481C1C}">
                <a14:useLocalDpi xmlns:a14="http://schemas.microsoft.com/office/drawing/2010/main" val="0"/>
              </a:ext>
            </a:extLst>
          </a:blip>
          <a:srcRect t="17191"/>
          <a:stretch/>
        </p:blipFill>
        <p:spPr bwMode="auto">
          <a:xfrm>
            <a:off x="762535" y="1628800"/>
            <a:ext cx="7841913" cy="4870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83568" y="513546"/>
            <a:ext cx="7416824" cy="1015663"/>
          </a:xfrm>
          <a:prstGeom prst="rect">
            <a:avLst/>
          </a:prstGeom>
        </p:spPr>
        <p:txBody>
          <a:bodyPr wrap="square">
            <a:spAutoFit/>
          </a:bodyPr>
          <a:lstStyle/>
          <a:p>
            <a:r>
              <a:rPr lang="hr-HR" sz="3000" b="1" dirty="0" smtClean="0">
                <a:hlinkClick r:id="rId4"/>
              </a:rPr>
              <a:t> </a:t>
            </a:r>
            <a:r>
              <a:rPr lang="hr-HR" sz="3000" b="1" dirty="0">
                <a:hlinkClick r:id="rId4"/>
              </a:rPr>
              <a:t>SECCIÓN IES CLOT DEL MORO / </a:t>
            </a:r>
          </a:p>
          <a:p>
            <a:r>
              <a:rPr lang="hr-HR" sz="3000" b="1" dirty="0"/>
              <a:t>     Sagunto, Spain</a:t>
            </a:r>
          </a:p>
        </p:txBody>
      </p:sp>
      <p:pic>
        <p:nvPicPr>
          <p:cNvPr id="11268" name="Picture 4" descr="https://scontent-vie1-1.xx.fbcdn.net/hphotos-xft1/v/t1.0-9/12003325_486670451501029_5003755068453284127_n.jpg?oh=5eaec29ca6842613c93096fa305b7342&amp;oe=569B6A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078" y="586796"/>
            <a:ext cx="1845556" cy="869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4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barn(inVertical)">
                                      <p:cBhvr>
                                        <p:cTn id="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content-vie1-1.xx.fbcdn.net/hphotos-xfa1/t31.0-8/s960x960/12029759_921100481293616_3309380028234179555_o.jpg"/>
          <p:cNvPicPr>
            <a:picLocks noChangeAspect="1" noChangeArrowheads="1"/>
          </p:cNvPicPr>
          <p:nvPr/>
        </p:nvPicPr>
        <p:blipFill rotWithShape="1">
          <a:blip r:embed="rId3">
            <a:extLst>
              <a:ext uri="{28A0092B-C50C-407E-A947-70E740481C1C}">
                <a14:useLocalDpi xmlns:a14="http://schemas.microsoft.com/office/drawing/2010/main" val="0"/>
              </a:ext>
            </a:extLst>
          </a:blip>
          <a:srcRect t="3782" b="4627"/>
          <a:stretch/>
        </p:blipFill>
        <p:spPr bwMode="auto">
          <a:xfrm>
            <a:off x="611560" y="99547"/>
            <a:ext cx="5184576" cy="67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475656" y="4074333"/>
            <a:ext cx="7560840" cy="1461339"/>
          </a:xfrm>
          <a:prstGeom prst="rect">
            <a:avLst/>
          </a:prstGeom>
        </p:spPr>
      </p:pic>
      <p:sp>
        <p:nvSpPr>
          <p:cNvPr id="3" name="Oval 2"/>
          <p:cNvSpPr/>
          <p:nvPr/>
        </p:nvSpPr>
        <p:spPr>
          <a:xfrm>
            <a:off x="5269849" y="4758633"/>
            <a:ext cx="2669111" cy="3729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40010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556792"/>
            <a:ext cx="7992888" cy="2400657"/>
          </a:xfrm>
          <a:prstGeom prst="rect">
            <a:avLst/>
          </a:prstGeom>
          <a:noFill/>
        </p:spPr>
        <p:txBody>
          <a:bodyPr wrap="square" rtlCol="0">
            <a:spAutoFit/>
          </a:bodyPr>
          <a:lstStyle/>
          <a:p>
            <a:r>
              <a:rPr lang="hr-HR" sz="3000" b="1" i="1" dirty="0" smtClean="0">
                <a:effectLst>
                  <a:outerShdw blurRad="38100" dist="38100" dir="2700000" algn="tl">
                    <a:srgbClr val="000000">
                      <a:alpha val="43137"/>
                    </a:srgbClr>
                  </a:outerShdw>
                </a:effectLst>
              </a:rPr>
              <a:t>CILJ RADIONICE</a:t>
            </a:r>
          </a:p>
          <a:p>
            <a:r>
              <a:rPr lang="hr-HR" sz="3000" dirty="0" smtClean="0"/>
              <a:t> </a:t>
            </a:r>
          </a:p>
          <a:p>
            <a:r>
              <a:rPr lang="hr-HR" sz="3000" dirty="0"/>
              <a:t> </a:t>
            </a:r>
            <a:r>
              <a:rPr lang="hr-HR" sz="3000" dirty="0" smtClean="0"/>
              <a:t>– otkriti ubojicu kroz rješavanje sedam </a:t>
            </a:r>
          </a:p>
          <a:p>
            <a:r>
              <a:rPr lang="hr-HR" sz="3000" dirty="0" smtClean="0"/>
              <a:t>    matematičkih zadataka zadanih na </a:t>
            </a:r>
          </a:p>
          <a:p>
            <a:r>
              <a:rPr lang="hr-HR" sz="3000" dirty="0"/>
              <a:t> </a:t>
            </a:r>
            <a:r>
              <a:rPr lang="hr-HR" sz="3000" dirty="0" smtClean="0"/>
              <a:t>   engleskom jeziku </a:t>
            </a:r>
            <a:endParaRPr lang="hr-HR" sz="3000" dirty="0"/>
          </a:p>
        </p:txBody>
      </p:sp>
    </p:spTree>
    <p:extLst>
      <p:ext uri="{BB962C8B-B14F-4D97-AF65-F5344CB8AC3E}">
        <p14:creationId xmlns:p14="http://schemas.microsoft.com/office/powerpoint/2010/main" val="2177223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asa-menis-rovinj.com/images/zanimljivosti/monkodonja/Monkodonj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624"/>
            <a:ext cx="9144000" cy="3140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0568" y="332656"/>
            <a:ext cx="8261350" cy="1039812"/>
          </a:xfrm>
        </p:spPr>
        <p:txBody>
          <a:bodyPr>
            <a:noAutofit/>
          </a:bodyPr>
          <a:lstStyle/>
          <a:p>
            <a:r>
              <a:rPr lang="hr-HR" sz="6000" b="1" dirty="0" smtClean="0">
                <a:solidFill>
                  <a:schemeClr val="bg1"/>
                </a:solidFill>
              </a:rPr>
              <a:t>Gdje?</a:t>
            </a:r>
            <a:endParaRPr lang="hr-HR" sz="6000" b="1" dirty="0">
              <a:solidFill>
                <a:schemeClr val="bg1"/>
              </a:solidFill>
            </a:endParaRPr>
          </a:p>
        </p:txBody>
      </p:sp>
      <p:pic>
        <p:nvPicPr>
          <p:cNvPr id="11268" name="Picture 4" descr="http://izletipoistri.com/wp-content/uploads/2013/01/Monkodonja_22112009_006.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116382"/>
            <a:ext cx="5607665" cy="37416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http://www.min-kulture.hr/userdocsimages/tema_bastina/arheolo%C5%A1ka%20ba%C5%A1tina/SUSTAVNO%20ISKOPAVANJE,%20Monkodonja.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2900" y="2924944"/>
            <a:ext cx="4991100" cy="39593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683568" y="2143397"/>
            <a:ext cx="8291512" cy="4525963"/>
          </a:xfrm>
        </p:spPr>
        <p:txBody>
          <a:bodyPr/>
          <a:lstStyle/>
          <a:p>
            <a:pPr marL="0" indent="0" algn="ctr">
              <a:buNone/>
            </a:pPr>
            <a:r>
              <a:rPr lang="hr-HR" sz="5000" b="1" u="sng" dirty="0" smtClean="0">
                <a:solidFill>
                  <a:schemeClr val="bg1"/>
                </a:solidFill>
                <a:effectLst>
                  <a:outerShdw blurRad="38100" dist="38100" dir="2700000" algn="tl">
                    <a:srgbClr val="000000">
                      <a:alpha val="43137"/>
                    </a:srgbClr>
                  </a:outerShdw>
                </a:effectLst>
              </a:rPr>
              <a:t>Monkodonja</a:t>
            </a:r>
          </a:p>
          <a:p>
            <a:pPr marL="0" indent="0" algn="ctr">
              <a:buNone/>
            </a:pPr>
            <a:r>
              <a:rPr lang="hr-HR" sz="4000" b="1" dirty="0" smtClean="0">
                <a:solidFill>
                  <a:schemeClr val="bg1"/>
                </a:solidFill>
                <a:effectLst>
                  <a:outerShdw blurRad="38100" dist="38100" dir="2700000" algn="tl">
                    <a:srgbClr val="000000">
                      <a:alpha val="43137"/>
                    </a:srgbClr>
                  </a:outerShdw>
                </a:effectLst>
              </a:rPr>
              <a:t>arheološko nalazište 5 km istočno od Rovinja</a:t>
            </a:r>
            <a:endParaRPr lang="hr-HR"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670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D:\Pictures\2015.godina\C.s.i.monkodonja\20150918_1030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260648"/>
            <a:ext cx="8640961" cy="4860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84238" y="407988"/>
            <a:ext cx="8259762" cy="1039812"/>
          </a:xfrm>
        </p:spPr>
        <p:txBody>
          <a:bodyPr>
            <a:normAutofit/>
          </a:bodyPr>
          <a:lstStyle/>
          <a:p>
            <a:r>
              <a:rPr lang="hr-HR" sz="6000" b="1" dirty="0" smtClean="0">
                <a:solidFill>
                  <a:schemeClr val="tx1"/>
                </a:solidFill>
                <a:effectLst>
                  <a:outerShdw blurRad="38100" dist="38100" dir="2700000" algn="tl">
                    <a:srgbClr val="000000">
                      <a:alpha val="43137"/>
                    </a:srgbClr>
                  </a:outerShdw>
                </a:effectLst>
              </a:rPr>
              <a:t>Tko i KADA?</a:t>
            </a:r>
            <a:endParaRPr lang="hr-HR" sz="60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84203" y="5131408"/>
            <a:ext cx="8964612" cy="1476375"/>
          </a:xfrm>
        </p:spPr>
        <p:txBody>
          <a:bodyPr>
            <a:normAutofit/>
          </a:bodyPr>
          <a:lstStyle/>
          <a:p>
            <a:pPr algn="ctr"/>
            <a:r>
              <a:rPr lang="hr-HR" sz="2700" b="1" dirty="0" smtClean="0">
                <a:solidFill>
                  <a:schemeClr val="tx1"/>
                </a:solidFill>
              </a:rPr>
              <a:t>Učenici 7. i 8. razreda iz OŠ Jurja Dobrile, Rovinj</a:t>
            </a:r>
          </a:p>
          <a:p>
            <a:pPr algn="ctr"/>
            <a:r>
              <a:rPr lang="hr-HR" sz="2700" b="1" dirty="0" smtClean="0">
                <a:solidFill>
                  <a:schemeClr val="tx1"/>
                </a:solidFill>
              </a:rPr>
              <a:t>Učenici devete godine školovanja iz </a:t>
            </a:r>
            <a:r>
              <a:rPr lang="hr-HR" sz="2700" b="1" dirty="0" err="1" smtClean="0">
                <a:solidFill>
                  <a:schemeClr val="tx1"/>
                </a:solidFill>
              </a:rPr>
              <a:t>Sagunta</a:t>
            </a:r>
            <a:r>
              <a:rPr lang="hr-HR" sz="2700" b="1" dirty="0" smtClean="0">
                <a:solidFill>
                  <a:schemeClr val="tx1"/>
                </a:solidFill>
              </a:rPr>
              <a:t>, Španjolska</a:t>
            </a:r>
            <a:r>
              <a:rPr lang="hr-HR" dirty="0" smtClean="0">
                <a:solidFill>
                  <a:schemeClr val="tx1"/>
                </a:solidFill>
              </a:rPr>
              <a:t> </a:t>
            </a:r>
            <a:endParaRPr lang="hr-HR" dirty="0">
              <a:solidFill>
                <a:schemeClr val="tx1"/>
              </a:solidFill>
            </a:endParaRPr>
          </a:p>
        </p:txBody>
      </p:sp>
    </p:spTree>
    <p:extLst>
      <p:ext uri="{BB962C8B-B14F-4D97-AF65-F5344CB8AC3E}">
        <p14:creationId xmlns:p14="http://schemas.microsoft.com/office/powerpoint/2010/main" val="30803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442</TotalTime>
  <Words>1800</Words>
  <Application>Microsoft Office PowerPoint</Application>
  <PresentationFormat>On-screen Show (4:3)</PresentationFormat>
  <Paragraphs>164</Paragraphs>
  <Slides>32</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Arabic Typesetting</vt:lpstr>
      <vt:lpstr>Arial</vt:lpstr>
      <vt:lpstr>Arila</vt:lpstr>
      <vt:lpstr>Book Antiqua</vt:lpstr>
      <vt:lpstr>Calibri</vt:lpstr>
      <vt:lpstr>Century Gothic</vt:lpstr>
      <vt:lpstr>Comic Sans MS</vt:lpstr>
      <vt:lpstr>DejaVu Sans</vt:lpstr>
      <vt:lpstr>Stencil</vt:lpstr>
      <vt:lpstr>Times New Roman</vt:lpstr>
      <vt:lpstr>Wingdings 2</vt:lpstr>
      <vt:lpstr>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Gdje?</vt:lpstr>
      <vt:lpstr>Tko i KADA?</vt:lpstr>
      <vt:lpstr>PowerPoint Presentation</vt:lpstr>
      <vt:lpstr>PowerPoint Presentation</vt:lpstr>
      <vt:lpstr>PowerPoint Presentation</vt:lpstr>
      <vt:lpstr>PowerPoint Presentation</vt:lpstr>
      <vt:lpstr>PowerPoint Presentation</vt:lpstr>
      <vt:lpstr>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 MONKODONJA</dc:title>
  <dc:creator>Sanja</dc:creator>
  <cp:lastModifiedBy>Sanja B</cp:lastModifiedBy>
  <cp:revision>75</cp:revision>
  <cp:lastPrinted>2016-02-16T13:27:44Z</cp:lastPrinted>
  <dcterms:created xsi:type="dcterms:W3CDTF">2015-09-18T17:51:25Z</dcterms:created>
  <dcterms:modified xsi:type="dcterms:W3CDTF">2016-10-24T15:09:19Z</dcterms:modified>
</cp:coreProperties>
</file>