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4" r:id="rId3"/>
    <p:sldId id="265" r:id="rId4"/>
    <p:sldId id="266" r:id="rId5"/>
    <p:sldId id="256" r:id="rId6"/>
    <p:sldId id="257" r:id="rId7"/>
    <p:sldId id="258" r:id="rId8"/>
    <p:sldId id="259" r:id="rId9"/>
    <p:sldId id="260" r:id="rId10"/>
    <p:sldId id="263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467F74B5-4E7B-4B40-9C4D-53355805C2ED}" type="datetimeFigureOut">
              <a:rPr lang="hr-HR" smtClean="0"/>
              <a:t>26.10.2016.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64B10D37-2F8F-4DAC-845A-D0A74640561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467F74B5-4E7B-4B40-9C4D-53355805C2ED}" type="datetimeFigureOut">
              <a:rPr lang="hr-HR" smtClean="0"/>
              <a:t>26.10.2016.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64B10D37-2F8F-4DAC-845A-D0A74640561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67F74B5-4E7B-4B40-9C4D-53355805C2ED}" type="datetimeFigureOut">
              <a:rPr lang="hr-HR" smtClean="0"/>
              <a:t>26.10.2016.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4B10D37-2F8F-4DAC-845A-D0A74640561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467F74B5-4E7B-4B40-9C4D-53355805C2ED}" type="datetimeFigureOut">
              <a:rPr lang="hr-HR" smtClean="0"/>
              <a:t>26.10.2016.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64B10D37-2F8F-4DAC-845A-D0A74640561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67F74B5-4E7B-4B40-9C4D-53355805C2ED}" type="datetimeFigureOut">
              <a:rPr lang="hr-HR" smtClean="0"/>
              <a:t>26.10.2016.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64B10D37-2F8F-4DAC-845A-D0A74640561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467F74B5-4E7B-4B40-9C4D-53355805C2ED}" type="datetimeFigureOut">
              <a:rPr lang="hr-HR" smtClean="0"/>
              <a:t>26.10.2016.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64B10D37-2F8F-4DAC-845A-D0A74640561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67F74B5-4E7B-4B40-9C4D-53355805C2ED}" type="datetimeFigureOut">
              <a:rPr lang="hr-HR" smtClean="0"/>
              <a:t>26.10.2016.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4B10D37-2F8F-4DAC-845A-D0A74640561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467F74B5-4E7B-4B40-9C4D-53355805C2ED}" type="datetimeFigureOut">
              <a:rPr lang="hr-HR" smtClean="0"/>
              <a:t>26.10.2016.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64B10D37-2F8F-4DAC-845A-D0A74640561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67F74B5-4E7B-4B40-9C4D-53355805C2ED}" type="datetimeFigureOut">
              <a:rPr lang="hr-HR" smtClean="0"/>
              <a:t>26.10.2016.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64B10D37-2F8F-4DAC-845A-D0A74640561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67F74B5-4E7B-4B40-9C4D-53355805C2ED}" type="datetimeFigureOut">
              <a:rPr lang="hr-HR" smtClean="0"/>
              <a:t>26.10.2016.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4B10D37-2F8F-4DAC-845A-D0A74640561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67F74B5-4E7B-4B40-9C4D-53355805C2ED}" type="datetimeFigureOut">
              <a:rPr lang="hr-HR" smtClean="0"/>
              <a:t>26.10.2016.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64B10D37-2F8F-4DAC-845A-D0A74640561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467F74B5-4E7B-4B40-9C4D-53355805C2ED}" type="datetimeFigureOut">
              <a:rPr lang="hr-HR" smtClean="0"/>
              <a:t>26.10.2016.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10D37-2F8F-4DAC-845A-D0A74640561F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Augmentativna stvarnost – oživimo nastavu</a:t>
            </a:r>
            <a:endParaRPr lang="hr-HR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683568" y="2924944"/>
            <a:ext cx="6400800" cy="1752600"/>
          </a:xfrm>
        </p:spPr>
        <p:txBody>
          <a:bodyPr/>
          <a:lstStyle/>
          <a:p>
            <a:pPr algn="l"/>
            <a:r>
              <a:rPr lang="hr-HR" dirty="0" smtClean="0"/>
              <a:t>Ivica Radošević</a:t>
            </a:r>
          </a:p>
          <a:p>
            <a:pPr algn="l"/>
            <a:r>
              <a:rPr lang="hr-HR" dirty="0" smtClean="0"/>
              <a:t>Paula Perković</a:t>
            </a:r>
          </a:p>
          <a:p>
            <a:pPr algn="l"/>
            <a:r>
              <a:rPr lang="hr-HR" dirty="0" smtClean="0"/>
              <a:t>Željka Šikić</a:t>
            </a:r>
            <a:endParaRPr lang="hr-HR" dirty="0"/>
          </a:p>
        </p:txBody>
      </p:sp>
      <p:pic>
        <p:nvPicPr>
          <p:cNvPr id="6" name="Picture 2" descr="https://scontent.xx.fbcdn.net/v/t34.0-12/14877906_10208585770736420_417361037_n.jpg?oh=3d465f5ac6d67ca3315ee1a9f159d61c&amp;oe=5812E7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852936"/>
            <a:ext cx="4081873" cy="270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721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Augmentativna stvarnosti – stižemo!!</a:t>
            </a:r>
            <a:endParaRPr lang="hr-HR" dirty="0"/>
          </a:p>
        </p:txBody>
      </p:sp>
      <p:pic>
        <p:nvPicPr>
          <p:cNvPr id="5122" name="Picture 2" descr="https://scontent.xx.fbcdn.net/v/t34.0-12/14877711_10208585823937750_374220187_n.jpg?oh=6768f639fad4aca4869997af07222cb0&amp;oe=581200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340768"/>
            <a:ext cx="4572000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5026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effectLst/>
              </a:rPr>
              <a:t>OŠ dr. Jure </a:t>
            </a:r>
            <a:r>
              <a:rPr lang="hr-HR" dirty="0" err="1">
                <a:effectLst/>
              </a:rPr>
              <a:t>Turića</a:t>
            </a:r>
            <a:r>
              <a:rPr lang="hr-HR" dirty="0">
                <a:effectLst/>
              </a:rPr>
              <a:t>, Gospić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>
                <a:effectLst/>
              </a:rPr>
              <a:t>750 učenika u matičnoj školi </a:t>
            </a:r>
          </a:p>
          <a:p>
            <a:r>
              <a:rPr lang="hr-HR" dirty="0">
                <a:effectLst/>
              </a:rPr>
              <a:t>17 odjela RN </a:t>
            </a:r>
          </a:p>
          <a:p>
            <a:r>
              <a:rPr lang="hr-HR" dirty="0">
                <a:effectLst/>
              </a:rPr>
              <a:t>16 odjela PN</a:t>
            </a:r>
          </a:p>
          <a:p>
            <a:r>
              <a:rPr lang="hr-HR" dirty="0">
                <a:effectLst/>
              </a:rPr>
              <a:t>1 odjel posebnog programa za učenike s teškoćama u razvoju </a:t>
            </a:r>
          </a:p>
          <a:p>
            <a:r>
              <a:rPr lang="hr-HR" dirty="0">
                <a:effectLst/>
              </a:rPr>
              <a:t>2 odjela produženog boravka</a:t>
            </a:r>
          </a:p>
          <a:p>
            <a:pPr marL="0" indent="0">
              <a:buNone/>
            </a:pPr>
            <a:endParaRPr lang="hr-HR" dirty="0">
              <a:effectLst/>
            </a:endParaRPr>
          </a:p>
          <a:p>
            <a:r>
              <a:rPr lang="hr-HR" dirty="0">
                <a:effectLst/>
              </a:rPr>
              <a:t>4 Područne škole</a:t>
            </a:r>
          </a:p>
          <a:p>
            <a:r>
              <a:rPr lang="hr-HR" dirty="0">
                <a:effectLst/>
              </a:rPr>
              <a:t>Ukupno 25 učenika u 4 odjela RN </a:t>
            </a:r>
          </a:p>
        </p:txBody>
      </p:sp>
    </p:spTree>
    <p:extLst>
      <p:ext uri="{BB962C8B-B14F-4D97-AF65-F5344CB8AC3E}">
        <p14:creationId xmlns:p14="http://schemas.microsoft.com/office/powerpoint/2010/main" val="865686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sz="half" idx="1"/>
          </p:nvPr>
        </p:nvSpPr>
        <p:spPr>
          <a:xfrm rot="-900000">
            <a:off x="711577" y="1374933"/>
            <a:ext cx="2886719" cy="4839838"/>
          </a:xfrm>
        </p:spPr>
        <p:txBody>
          <a:bodyPr>
            <a:normAutofit fontScale="85000" lnSpcReduction="20000"/>
          </a:bodyPr>
          <a:lstStyle/>
          <a:p>
            <a:r>
              <a:rPr lang="hr-HR" dirty="0">
                <a:effectLst/>
              </a:rPr>
              <a:t>60 nastavnog osoblja</a:t>
            </a:r>
          </a:p>
          <a:p>
            <a:r>
              <a:rPr lang="hr-HR" dirty="0">
                <a:effectLst/>
              </a:rPr>
              <a:t>4 stručna suradnika</a:t>
            </a:r>
          </a:p>
          <a:p>
            <a:r>
              <a:rPr lang="hr-HR" dirty="0">
                <a:effectLst/>
              </a:rPr>
              <a:t>30 administrativno – tehničkog </a:t>
            </a:r>
            <a:r>
              <a:rPr lang="hr-HR" dirty="0" smtClean="0">
                <a:effectLst/>
              </a:rPr>
              <a:t>osoblja</a:t>
            </a:r>
            <a:endParaRPr lang="hr-HR" dirty="0">
              <a:effectLst/>
            </a:endParaRPr>
          </a:p>
          <a:p>
            <a:r>
              <a:rPr lang="hr-HR" dirty="0">
                <a:effectLst/>
              </a:rPr>
              <a:t>8 pomoćnika u nastavi </a:t>
            </a:r>
          </a:p>
          <a:p>
            <a:r>
              <a:rPr lang="hr-HR" dirty="0">
                <a:effectLst/>
              </a:rPr>
              <a:t>50 pripravnika prošli stručno osposobljavanje</a:t>
            </a:r>
          </a:p>
          <a:p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 rot="-900000">
            <a:off x="3782947" y="534300"/>
            <a:ext cx="2751450" cy="4837176"/>
          </a:xfrm>
        </p:spPr>
        <p:txBody>
          <a:bodyPr>
            <a:normAutofit fontScale="85000" lnSpcReduction="20000"/>
          </a:bodyPr>
          <a:lstStyle/>
          <a:p>
            <a:r>
              <a:rPr lang="hr-HR" dirty="0">
                <a:effectLst/>
              </a:rPr>
              <a:t>Opremljenost škole:</a:t>
            </a:r>
          </a:p>
          <a:p>
            <a:r>
              <a:rPr lang="hr-HR" dirty="0">
                <a:effectLst/>
              </a:rPr>
              <a:t>8 000 m² </a:t>
            </a:r>
          </a:p>
          <a:p>
            <a:r>
              <a:rPr lang="hr-HR" dirty="0">
                <a:effectLst/>
              </a:rPr>
              <a:t>45 učionica i kabineta, u svakoj računalo, internet i projektor</a:t>
            </a:r>
          </a:p>
          <a:p>
            <a:r>
              <a:rPr lang="hr-HR" dirty="0">
                <a:effectLst/>
              </a:rPr>
              <a:t>2 sportske dvorane, 2 vanjska igrališta…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11586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 rot="-4500000">
            <a:off x="-679475" y="2862585"/>
            <a:ext cx="5187948" cy="1695631"/>
          </a:xfrm>
        </p:spPr>
        <p:txBody>
          <a:bodyPr/>
          <a:lstStyle/>
          <a:p>
            <a:r>
              <a:rPr lang="hr-HR" dirty="0" smtClean="0"/>
              <a:t>Programi i projekti: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 rot="900000">
            <a:off x="3478832" y="828742"/>
            <a:ext cx="4658735" cy="5520425"/>
          </a:xfrm>
        </p:spPr>
        <p:txBody>
          <a:bodyPr>
            <a:normAutofit fontScale="77500" lnSpcReduction="20000"/>
          </a:bodyPr>
          <a:lstStyle/>
          <a:p>
            <a:r>
              <a:rPr lang="hr-HR" dirty="0" smtClean="0">
                <a:effectLst/>
              </a:rPr>
              <a:t>Vizija </a:t>
            </a:r>
            <a:r>
              <a:rPr lang="hr-HR" dirty="0">
                <a:effectLst/>
              </a:rPr>
              <a:t>škole je ”</a:t>
            </a:r>
            <a:r>
              <a:rPr lang="hr-HR" i="1" dirty="0">
                <a:effectLst/>
              </a:rPr>
              <a:t>Lika kao turističko odredište</a:t>
            </a:r>
            <a:r>
              <a:rPr lang="hr-HR" dirty="0">
                <a:effectLst/>
              </a:rPr>
              <a:t>” </a:t>
            </a:r>
          </a:p>
          <a:p>
            <a:r>
              <a:rPr lang="hr-HR" dirty="0">
                <a:effectLst/>
              </a:rPr>
              <a:t>Međunarodna Eko – škola od 2003. (zlatni status)</a:t>
            </a:r>
          </a:p>
          <a:p>
            <a:r>
              <a:rPr lang="hr-HR" dirty="0">
                <a:effectLst/>
              </a:rPr>
              <a:t>UNICEF projekt „</a:t>
            </a:r>
            <a:r>
              <a:rPr lang="hr-HR" i="1" dirty="0">
                <a:effectLst/>
              </a:rPr>
              <a:t>Škola bez nasilja</a:t>
            </a:r>
            <a:r>
              <a:rPr lang="hr-HR" dirty="0">
                <a:effectLst/>
              </a:rPr>
              <a:t>“ od 2007.  </a:t>
            </a:r>
          </a:p>
          <a:p>
            <a:r>
              <a:rPr lang="hr-HR" dirty="0">
                <a:effectLst/>
              </a:rPr>
              <a:t>Mnogobrojni preventivni programi i projekti </a:t>
            </a:r>
          </a:p>
          <a:p>
            <a:r>
              <a:rPr lang="hr-HR" dirty="0">
                <a:effectLst/>
              </a:rPr>
              <a:t>Od šk. god. 2013./14. koristimo e-Dnevnike</a:t>
            </a:r>
          </a:p>
          <a:p>
            <a:r>
              <a:rPr lang="hr-HR" dirty="0">
                <a:effectLst/>
              </a:rPr>
              <a:t>Od šk. god. 2014./15. 100 učenika u četiri razredna odjela koristi iPad uređaje u nastavi </a:t>
            </a:r>
          </a:p>
          <a:p>
            <a:r>
              <a:rPr lang="hr-HR" dirty="0">
                <a:effectLst/>
              </a:rPr>
              <a:t>14 učitelja educirano za rad u nastavi s iPad uređajem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95798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Virtualna i augmentativna stvarnost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964069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5192" y="8519"/>
            <a:ext cx="8229600" cy="1143000"/>
          </a:xfrm>
        </p:spPr>
        <p:txBody>
          <a:bodyPr/>
          <a:lstStyle/>
          <a:p>
            <a:r>
              <a:rPr lang="hr-HR" dirty="0" smtClean="0"/>
              <a:t>Virtualna stvarnost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85192" y="1052736"/>
            <a:ext cx="8229600" cy="4525963"/>
          </a:xfrm>
        </p:spPr>
        <p:txBody>
          <a:bodyPr/>
          <a:lstStyle/>
          <a:p>
            <a:r>
              <a:rPr lang="hr-HR" dirty="0" smtClean="0"/>
              <a:t>Stvaranje virtualnog svijeta s kojim korisnici mogu manipulirati</a:t>
            </a:r>
          </a:p>
          <a:p>
            <a:r>
              <a:rPr lang="hr-HR" dirty="0" smtClean="0"/>
              <a:t>Moraju se koristiti kacige ili naočale</a:t>
            </a:r>
          </a:p>
          <a:p>
            <a:r>
              <a:rPr lang="hr-HR" dirty="0" smtClean="0"/>
              <a:t>Virtualna stvarnost je potpuna odvojenost od realnog svijeta</a:t>
            </a:r>
          </a:p>
          <a:p>
            <a:endParaRPr lang="hr-HR" dirty="0"/>
          </a:p>
        </p:txBody>
      </p:sp>
      <p:pic>
        <p:nvPicPr>
          <p:cNvPr id="4098" name="Picture 2" descr="https://scontent.xx.fbcdn.net/v/t34.0-12/14793888_10208585776216557_1346233790_n.jpg?oh=1eed5ac6c0d49c243bf7fb063ac1835e&amp;oe=58133A4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149080"/>
            <a:ext cx="3528392" cy="2440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98667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Augmentativna stvarnost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79512" y="188640"/>
            <a:ext cx="5472608" cy="3600400"/>
          </a:xfrm>
        </p:spPr>
        <p:txBody>
          <a:bodyPr>
            <a:normAutofit fontScale="85000" lnSpcReduction="20000"/>
          </a:bodyPr>
          <a:lstStyle/>
          <a:p>
            <a:endParaRPr lang="hr-HR" dirty="0" smtClean="0"/>
          </a:p>
          <a:p>
            <a:r>
              <a:rPr lang="hr-HR" dirty="0" smtClean="0"/>
              <a:t>Aplikacije za augmentativnu stvarnost svijet oko nas prekrivaju dodatnim sadržajem</a:t>
            </a:r>
          </a:p>
          <a:p>
            <a:r>
              <a:rPr lang="hr-HR" dirty="0" smtClean="0"/>
              <a:t>Digitalni sadržaji se vežu na fizičke objekte i lokacije</a:t>
            </a:r>
          </a:p>
          <a:p>
            <a:r>
              <a:rPr lang="hr-HR" dirty="0" smtClean="0"/>
              <a:t>Slike mogu oživjeti, stavljajući mobitel ispred slike možemo pogledati video ili otkriti znamenitosti u blizini</a:t>
            </a:r>
            <a:endParaRPr lang="hr-HR" dirty="0"/>
          </a:p>
        </p:txBody>
      </p:sp>
      <p:pic>
        <p:nvPicPr>
          <p:cNvPr id="1026" name="Picture 2" descr="https://scontent.xx.fbcdn.net/v/t34.0-12/14825670_10208585770456413_1743658223_n.jpg?oh=ef81604b39ce5ecfd97c74ad3f68d511&amp;oe=5812F4C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77072"/>
            <a:ext cx="3024336" cy="181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content.xx.fbcdn.net/v/t34.0-12/14877070_10208585770616417_1403915363_n.jpg?oh=1ab7a36c796a9c082f59ca05f3fb5123&amp;oe=581316F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435" y="4088471"/>
            <a:ext cx="3024336" cy="1811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4376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Razlike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Augmentativna stvarnost – korisnik je u doticaju sa stvarnim </a:t>
            </a:r>
            <a:r>
              <a:rPr lang="hr-HR" dirty="0" smtClean="0"/>
              <a:t>svijetom, </a:t>
            </a:r>
            <a:r>
              <a:rPr lang="hr-HR" dirty="0" smtClean="0"/>
              <a:t>a manipulira se s virtualnim objektima u </a:t>
            </a:r>
            <a:r>
              <a:rPr lang="hr-HR" dirty="0" smtClean="0"/>
              <a:t>njemu.</a:t>
            </a:r>
            <a:endParaRPr lang="hr-HR" dirty="0" smtClean="0"/>
          </a:p>
          <a:p>
            <a:r>
              <a:rPr lang="hr-HR" dirty="0" smtClean="0"/>
              <a:t>Virtualna stvarnost- korisnik je izoliran od stvarnog svijeta potpuno uronjen u novu izmišljenu stvarnost, virtualno </a:t>
            </a:r>
            <a:r>
              <a:rPr lang="hr-HR" dirty="0" smtClean="0"/>
              <a:t>okruženje.</a:t>
            </a:r>
            <a:endParaRPr lang="hr-HR" dirty="0" smtClean="0"/>
          </a:p>
          <a:p>
            <a:r>
              <a:rPr lang="hr-HR" dirty="0" smtClean="0"/>
              <a:t>Augmentativna i virtualna stvarnost podjednako su uspješne samo što augmentativna stvarnost ima veći </a:t>
            </a:r>
            <a:r>
              <a:rPr lang="hr-HR" smtClean="0"/>
              <a:t>komercijalni </a:t>
            </a:r>
            <a:r>
              <a:rPr lang="hr-HR" smtClean="0"/>
              <a:t>uspjeh.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77302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Aplikacije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err="1" smtClean="0"/>
              <a:t>PokemonGO</a:t>
            </a:r>
            <a:endParaRPr lang="hr-HR" dirty="0" smtClean="0"/>
          </a:p>
          <a:p>
            <a:r>
              <a:rPr lang="hr-HR" dirty="0" err="1" smtClean="0"/>
              <a:t>Ingres</a:t>
            </a:r>
            <a:endParaRPr lang="hr-HR" dirty="0" smtClean="0"/>
          </a:p>
          <a:p>
            <a:r>
              <a:rPr lang="hr-HR" dirty="0" err="1" smtClean="0"/>
              <a:t>Layar</a:t>
            </a:r>
            <a:endParaRPr lang="hr-HR" dirty="0" smtClean="0"/>
          </a:p>
          <a:p>
            <a:r>
              <a:rPr lang="hr-HR" dirty="0" err="1" smtClean="0"/>
              <a:t>Blipar</a:t>
            </a:r>
            <a:endParaRPr lang="hr-HR" dirty="0" smtClean="0"/>
          </a:p>
          <a:p>
            <a:r>
              <a:rPr lang="hr-HR" dirty="0" err="1" smtClean="0"/>
              <a:t>Aurasma</a:t>
            </a:r>
            <a:endParaRPr lang="hr-HR" dirty="0" smtClean="0"/>
          </a:p>
          <a:p>
            <a:r>
              <a:rPr lang="hr-HR" dirty="0" err="1" smtClean="0"/>
              <a:t>Google</a:t>
            </a:r>
            <a:r>
              <a:rPr lang="hr-HR" dirty="0" smtClean="0"/>
              <a:t> prevoditelj</a:t>
            </a:r>
          </a:p>
          <a:p>
            <a:r>
              <a:rPr lang="hr-HR" dirty="0" err="1" smtClean="0"/>
              <a:t>Crayola</a:t>
            </a:r>
            <a:r>
              <a:rPr lang="hr-HR" dirty="0" smtClean="0"/>
              <a:t> </a:t>
            </a:r>
          </a:p>
          <a:p>
            <a:r>
              <a:rPr lang="hr-HR" dirty="0" err="1" smtClean="0"/>
              <a:t>Field</a:t>
            </a:r>
            <a:r>
              <a:rPr lang="hr-HR" dirty="0" smtClean="0"/>
              <a:t> </a:t>
            </a:r>
            <a:r>
              <a:rPr lang="hr-HR" dirty="0" err="1" smtClean="0"/>
              <a:t>trip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hr-HR" dirty="0" err="1" smtClean="0"/>
              <a:t>Starwalk</a:t>
            </a:r>
            <a:endParaRPr lang="hr-HR" dirty="0" smtClean="0"/>
          </a:p>
          <a:p>
            <a:r>
              <a:rPr lang="hr-HR" dirty="0" err="1" smtClean="0"/>
              <a:t>Quiver</a:t>
            </a:r>
            <a:endParaRPr lang="hr-HR" dirty="0" smtClean="0"/>
          </a:p>
          <a:p>
            <a:r>
              <a:rPr lang="hr-HR" dirty="0" err="1" smtClean="0"/>
              <a:t>Inkhunter</a:t>
            </a:r>
            <a:endParaRPr lang="hr-HR" dirty="0" smtClean="0"/>
          </a:p>
          <a:p>
            <a:r>
              <a:rPr lang="hr-HR" dirty="0" err="1" smtClean="0"/>
              <a:t>Mybrana</a:t>
            </a:r>
            <a:endParaRPr lang="hr-HR" dirty="0" smtClean="0"/>
          </a:p>
          <a:p>
            <a:r>
              <a:rPr lang="hr-HR" dirty="0" err="1" smtClean="0"/>
              <a:t>Wikitude</a:t>
            </a:r>
            <a:endParaRPr lang="hr-HR" dirty="0" smtClean="0"/>
          </a:p>
          <a:p>
            <a:r>
              <a:rPr lang="hr-HR" dirty="0" err="1" smtClean="0"/>
              <a:t>Theodolite</a:t>
            </a:r>
            <a:endParaRPr lang="hr-HR" dirty="0" smtClean="0"/>
          </a:p>
          <a:p>
            <a:r>
              <a:rPr lang="hr-HR" dirty="0" err="1" smtClean="0"/>
              <a:t>Sunsealer</a:t>
            </a:r>
            <a:endParaRPr lang="hr-HR" dirty="0" smtClean="0"/>
          </a:p>
          <a:p>
            <a:r>
              <a:rPr lang="hr-HR" dirty="0" smtClean="0"/>
              <a:t>AR </a:t>
            </a:r>
            <a:r>
              <a:rPr lang="hr-HR" dirty="0" err="1"/>
              <a:t>I</a:t>
            </a:r>
            <a:r>
              <a:rPr lang="hr-HR" dirty="0" err="1" smtClean="0"/>
              <a:t>nsects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53086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TM01859865[[fn=Red]]</Template>
  <TotalTime>79</TotalTime>
  <Words>324</Words>
  <Application>Microsoft Office PowerPoint</Application>
  <PresentationFormat>Prikaz na zaslonu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3" baseType="lpstr">
      <vt:lpstr>Rockwell</vt:lpstr>
      <vt:lpstr>Wingdings</vt:lpstr>
      <vt:lpstr>Kilter</vt:lpstr>
      <vt:lpstr>Augmentativna stvarnost – oživimo nastavu</vt:lpstr>
      <vt:lpstr>OŠ dr. Jure Turića, Gospić</vt:lpstr>
      <vt:lpstr>PowerPointova prezentacija</vt:lpstr>
      <vt:lpstr>Programi i projekti:</vt:lpstr>
      <vt:lpstr>Virtualna i augmentativna stvarnost</vt:lpstr>
      <vt:lpstr>Virtualna stvarnost</vt:lpstr>
      <vt:lpstr>Augmentativna stvarnost</vt:lpstr>
      <vt:lpstr>Razlike</vt:lpstr>
      <vt:lpstr>Aplikacije</vt:lpstr>
      <vt:lpstr>Augmentativna stvarnosti – stižemo!!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Virtualna i augmentativna stvarnost</dc:title>
  <dc:creator>Nastavnica Zeljka</dc:creator>
  <cp:lastModifiedBy>Udruga Pcelice</cp:lastModifiedBy>
  <cp:revision>10</cp:revision>
  <dcterms:created xsi:type="dcterms:W3CDTF">2016-10-05T09:58:19Z</dcterms:created>
  <dcterms:modified xsi:type="dcterms:W3CDTF">2016-10-26T19:40:13Z</dcterms:modified>
</cp:coreProperties>
</file>